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73" r:id="rId2"/>
    <p:sldId id="333" r:id="rId3"/>
    <p:sldId id="300" r:id="rId4"/>
    <p:sldId id="301" r:id="rId5"/>
    <p:sldId id="302" r:id="rId6"/>
    <p:sldId id="303" r:id="rId7"/>
    <p:sldId id="304" r:id="rId8"/>
    <p:sldId id="291" r:id="rId9"/>
    <p:sldId id="290" r:id="rId10"/>
    <p:sldId id="278" r:id="rId11"/>
    <p:sldId id="329" r:id="rId12"/>
    <p:sldId id="330" r:id="rId13"/>
    <p:sldId id="331" r:id="rId14"/>
    <p:sldId id="332" r:id="rId15"/>
    <p:sldId id="318" r:id="rId16"/>
    <p:sldId id="317" r:id="rId17"/>
    <p:sldId id="323" r:id="rId18"/>
    <p:sldId id="319" r:id="rId19"/>
    <p:sldId id="266" r:id="rId20"/>
    <p:sldId id="324" r:id="rId21"/>
    <p:sldId id="267" r:id="rId22"/>
    <p:sldId id="307" r:id="rId23"/>
    <p:sldId id="306" r:id="rId24"/>
    <p:sldId id="308" r:id="rId25"/>
    <p:sldId id="327" r:id="rId26"/>
    <p:sldId id="286" r:id="rId27"/>
    <p:sldId id="313" r:id="rId28"/>
    <p:sldId id="292" r:id="rId29"/>
    <p:sldId id="320" r:id="rId30"/>
    <p:sldId id="336" r:id="rId31"/>
    <p:sldId id="321" r:id="rId32"/>
    <p:sldId id="335" r:id="rId33"/>
    <p:sldId id="322" r:id="rId34"/>
    <p:sldId id="314" r:id="rId35"/>
    <p:sldId id="325" r:id="rId36"/>
    <p:sldId id="340" r:id="rId37"/>
    <p:sldId id="341" r:id="rId38"/>
    <p:sldId id="287" r:id="rId39"/>
    <p:sldId id="328" r:id="rId40"/>
    <p:sldId id="299" r:id="rId41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3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3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3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3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3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3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3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3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3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780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396D6E-3AB1-44F1-96C5-700768AC78F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34D1869-E547-4F5D-9141-32B4640E5F71}">
      <dgm:prSet phldrT="[Text]" custT="1"/>
      <dgm:spPr/>
      <dgm:t>
        <a:bodyPr/>
        <a:lstStyle/>
        <a:p>
          <a:pPr algn="l"/>
          <a:r>
            <a:rPr lang="en-US" sz="1400" dirty="0" smtClean="0"/>
            <a:t>Student </a:t>
          </a:r>
        </a:p>
        <a:p>
          <a:pPr algn="l"/>
          <a:r>
            <a:rPr lang="en-US" sz="1400" dirty="0" smtClean="0"/>
            <a:t>Is the student showing growth or proficiency in the subject?</a:t>
          </a:r>
          <a:endParaRPr lang="en-US" sz="1400" dirty="0"/>
        </a:p>
      </dgm:t>
    </dgm:pt>
    <dgm:pt modelId="{6D24AC9E-F25D-4D8A-801F-45FB130FF15B}" type="parTrans" cxnId="{9B10FEB5-FE41-404C-97BD-0F28CE373BE4}">
      <dgm:prSet/>
      <dgm:spPr/>
      <dgm:t>
        <a:bodyPr/>
        <a:lstStyle/>
        <a:p>
          <a:endParaRPr lang="en-US"/>
        </a:p>
      </dgm:t>
    </dgm:pt>
    <dgm:pt modelId="{696AFD22-F44B-4C2F-8DA4-7732C35949A8}" type="sibTrans" cxnId="{9B10FEB5-FE41-404C-97BD-0F28CE373BE4}">
      <dgm:prSet/>
      <dgm:spPr/>
      <dgm:t>
        <a:bodyPr/>
        <a:lstStyle/>
        <a:p>
          <a:endParaRPr lang="en-US"/>
        </a:p>
      </dgm:t>
    </dgm:pt>
    <dgm:pt modelId="{10A062F1-AE60-46F9-9A67-2A1AFAE07FB8}">
      <dgm:prSet phldrT="[Text]" custT="1"/>
      <dgm:spPr/>
      <dgm:t>
        <a:bodyPr/>
        <a:lstStyle/>
        <a:p>
          <a:pPr algn="l"/>
          <a:r>
            <a:rPr lang="en-US" sz="1400" dirty="0" smtClean="0"/>
            <a:t>Subgroup </a:t>
          </a:r>
        </a:p>
        <a:p>
          <a:pPr algn="l"/>
          <a:r>
            <a:rPr lang="en-US" sz="1400" dirty="0" smtClean="0"/>
            <a:t>What share of the students demonstrated significant growth or proficiency in the subject</a:t>
          </a:r>
          <a:endParaRPr lang="en-US" sz="1400" dirty="0"/>
        </a:p>
      </dgm:t>
    </dgm:pt>
    <dgm:pt modelId="{3AA76D92-72AB-4237-B2B5-9533E9FB8C42}" type="parTrans" cxnId="{AE8CBE8B-C35B-41DF-B1CF-0522367CE6B3}">
      <dgm:prSet/>
      <dgm:spPr/>
      <dgm:t>
        <a:bodyPr/>
        <a:lstStyle/>
        <a:p>
          <a:endParaRPr lang="en-US"/>
        </a:p>
      </dgm:t>
    </dgm:pt>
    <dgm:pt modelId="{8300B2AD-D468-4E4D-BB9E-D599626BED21}" type="sibTrans" cxnId="{AE8CBE8B-C35B-41DF-B1CF-0522367CE6B3}">
      <dgm:prSet/>
      <dgm:spPr/>
      <dgm:t>
        <a:bodyPr/>
        <a:lstStyle/>
        <a:p>
          <a:endParaRPr lang="en-US"/>
        </a:p>
      </dgm:t>
    </dgm:pt>
    <dgm:pt modelId="{9E437E94-A261-4172-8AF7-BD80CF9FE682}">
      <dgm:prSet phldrT="[Text]" custT="1"/>
      <dgm:spPr/>
      <dgm:t>
        <a:bodyPr/>
        <a:lstStyle/>
        <a:p>
          <a:pPr algn="l"/>
          <a:r>
            <a:rPr lang="en-US" sz="1400" dirty="0" smtClean="0"/>
            <a:t>Subject</a:t>
          </a:r>
        </a:p>
        <a:p>
          <a:pPr algn="l"/>
          <a:r>
            <a:rPr lang="en-US" sz="1400" dirty="0" smtClean="0"/>
            <a:t>What share of the subgroups are showing significant growth or achievement in their students on this exam</a:t>
          </a:r>
          <a:endParaRPr lang="en-US" sz="1400" dirty="0"/>
        </a:p>
      </dgm:t>
    </dgm:pt>
    <dgm:pt modelId="{8CC62F03-A0F9-4FE2-9A0A-62E8D0308CC8}" type="parTrans" cxnId="{F6D09D98-EC67-4947-9C10-C46082C8C59C}">
      <dgm:prSet/>
      <dgm:spPr/>
      <dgm:t>
        <a:bodyPr/>
        <a:lstStyle/>
        <a:p>
          <a:endParaRPr lang="en-US"/>
        </a:p>
      </dgm:t>
    </dgm:pt>
    <dgm:pt modelId="{67156CF5-270C-4832-990D-6659BEB3E8E3}" type="sibTrans" cxnId="{F6D09D98-EC67-4947-9C10-C46082C8C59C}">
      <dgm:prSet/>
      <dgm:spPr/>
      <dgm:t>
        <a:bodyPr/>
        <a:lstStyle/>
        <a:p>
          <a:endParaRPr lang="en-US"/>
        </a:p>
      </dgm:t>
    </dgm:pt>
    <dgm:pt modelId="{EAA73A9B-4E8F-4C40-9028-C04E1506327F}">
      <dgm:prSet/>
      <dgm:spPr/>
      <dgm:t>
        <a:bodyPr/>
        <a:lstStyle/>
        <a:p>
          <a:pPr algn="l"/>
          <a:r>
            <a:rPr lang="en-US" dirty="0"/>
            <a:t>Overall</a:t>
          </a:r>
        </a:p>
        <a:p>
          <a:pPr algn="l"/>
          <a:r>
            <a:rPr lang="en-US" dirty="0" smtClean="0"/>
            <a:t>What share of the subjects are showing significant growth or achievement across subgroups</a:t>
          </a:r>
          <a:endParaRPr lang="en-US" dirty="0"/>
        </a:p>
      </dgm:t>
    </dgm:pt>
    <dgm:pt modelId="{D15458DE-946E-41C1-BA0A-C5C3B1C4CB72}" type="parTrans" cxnId="{7F7A7A57-7723-4B73-9A19-6A3736D03608}">
      <dgm:prSet/>
      <dgm:spPr/>
      <dgm:t>
        <a:bodyPr/>
        <a:lstStyle/>
        <a:p>
          <a:endParaRPr lang="en-US"/>
        </a:p>
      </dgm:t>
    </dgm:pt>
    <dgm:pt modelId="{41E01B5E-C2E4-4DFA-8844-DD175EE7FBB2}" type="sibTrans" cxnId="{7F7A7A57-7723-4B73-9A19-6A3736D03608}">
      <dgm:prSet/>
      <dgm:spPr/>
      <dgm:t>
        <a:bodyPr/>
        <a:lstStyle/>
        <a:p>
          <a:endParaRPr lang="en-US"/>
        </a:p>
      </dgm:t>
    </dgm:pt>
    <dgm:pt modelId="{6B57F999-A386-43CE-831F-8BF36FCBDC46}" type="pres">
      <dgm:prSet presAssocID="{D5396D6E-3AB1-44F1-96C5-700768AC78F5}" presName="CompostProcess" presStyleCnt="0">
        <dgm:presLayoutVars>
          <dgm:dir/>
          <dgm:resizeHandles val="exact"/>
        </dgm:presLayoutVars>
      </dgm:prSet>
      <dgm:spPr/>
    </dgm:pt>
    <dgm:pt modelId="{0DA6566A-83B9-4189-BF42-994B94AD0155}" type="pres">
      <dgm:prSet presAssocID="{D5396D6E-3AB1-44F1-96C5-700768AC78F5}" presName="arrow" presStyleLbl="bgShp" presStyleIdx="0" presStyleCnt="1"/>
      <dgm:spPr/>
    </dgm:pt>
    <dgm:pt modelId="{FC192288-83E3-43E9-91A4-B83FCE714873}" type="pres">
      <dgm:prSet presAssocID="{D5396D6E-3AB1-44F1-96C5-700768AC78F5}" presName="linearProcess" presStyleCnt="0"/>
      <dgm:spPr/>
    </dgm:pt>
    <dgm:pt modelId="{6EE0B01B-6A62-42C8-BA3A-557E54554C20}" type="pres">
      <dgm:prSet presAssocID="{534D1869-E547-4F5D-9141-32B4640E5F71}" presName="textNode" presStyleLbl="node1" presStyleIdx="0" presStyleCnt="4" custLinFactNeighborY="-13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B4A175-80BA-4532-A2FA-0E5B4DA94945}" type="pres">
      <dgm:prSet presAssocID="{696AFD22-F44B-4C2F-8DA4-7732C35949A8}" presName="sibTrans" presStyleCnt="0"/>
      <dgm:spPr/>
    </dgm:pt>
    <dgm:pt modelId="{7666756C-4C5D-4C1A-B10D-D06CE3FF7976}" type="pres">
      <dgm:prSet presAssocID="{10A062F1-AE60-46F9-9A67-2A1AFAE07FB8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B9AAF-AD6A-4DC1-9733-5F458C88EF5F}" type="pres">
      <dgm:prSet presAssocID="{8300B2AD-D468-4E4D-BB9E-D599626BED21}" presName="sibTrans" presStyleCnt="0"/>
      <dgm:spPr/>
    </dgm:pt>
    <dgm:pt modelId="{D5EFD7ED-4657-4C2D-9A3A-8C1733FE1626}" type="pres">
      <dgm:prSet presAssocID="{9E437E94-A261-4172-8AF7-BD80CF9FE682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4C9AF3-D15A-4271-B059-110E11616724}" type="pres">
      <dgm:prSet presAssocID="{67156CF5-270C-4832-990D-6659BEB3E8E3}" presName="sibTrans" presStyleCnt="0"/>
      <dgm:spPr/>
    </dgm:pt>
    <dgm:pt modelId="{795391FF-2402-4486-AE5E-B350DAD2D962}" type="pres">
      <dgm:prSet presAssocID="{EAA73A9B-4E8F-4C40-9028-C04E1506327F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D09D98-EC67-4947-9C10-C46082C8C59C}" srcId="{D5396D6E-3AB1-44F1-96C5-700768AC78F5}" destId="{9E437E94-A261-4172-8AF7-BD80CF9FE682}" srcOrd="2" destOrd="0" parTransId="{8CC62F03-A0F9-4FE2-9A0A-62E8D0308CC8}" sibTransId="{67156CF5-270C-4832-990D-6659BEB3E8E3}"/>
    <dgm:cxn modelId="{9B10FEB5-FE41-404C-97BD-0F28CE373BE4}" srcId="{D5396D6E-3AB1-44F1-96C5-700768AC78F5}" destId="{534D1869-E547-4F5D-9141-32B4640E5F71}" srcOrd="0" destOrd="0" parTransId="{6D24AC9E-F25D-4D8A-801F-45FB130FF15B}" sibTransId="{696AFD22-F44B-4C2F-8DA4-7732C35949A8}"/>
    <dgm:cxn modelId="{AD728B84-8D92-4C38-9F6B-E40D27BDA3FB}" type="presOf" srcId="{D5396D6E-3AB1-44F1-96C5-700768AC78F5}" destId="{6B57F999-A386-43CE-831F-8BF36FCBDC46}" srcOrd="0" destOrd="0" presId="urn:microsoft.com/office/officeart/2005/8/layout/hProcess9"/>
    <dgm:cxn modelId="{910482BA-7F48-405A-8654-A3D40CFC7CB0}" type="presOf" srcId="{534D1869-E547-4F5D-9141-32B4640E5F71}" destId="{6EE0B01B-6A62-42C8-BA3A-557E54554C20}" srcOrd="0" destOrd="0" presId="urn:microsoft.com/office/officeart/2005/8/layout/hProcess9"/>
    <dgm:cxn modelId="{296C59BC-45FD-4D74-BB44-97E62FDF9AA1}" type="presOf" srcId="{9E437E94-A261-4172-8AF7-BD80CF9FE682}" destId="{D5EFD7ED-4657-4C2D-9A3A-8C1733FE1626}" srcOrd="0" destOrd="0" presId="urn:microsoft.com/office/officeart/2005/8/layout/hProcess9"/>
    <dgm:cxn modelId="{C2C8C497-E01C-4582-8103-15C5A65A4CB4}" type="presOf" srcId="{EAA73A9B-4E8F-4C40-9028-C04E1506327F}" destId="{795391FF-2402-4486-AE5E-B350DAD2D962}" srcOrd="0" destOrd="0" presId="urn:microsoft.com/office/officeart/2005/8/layout/hProcess9"/>
    <dgm:cxn modelId="{7F7A7A57-7723-4B73-9A19-6A3736D03608}" srcId="{D5396D6E-3AB1-44F1-96C5-700768AC78F5}" destId="{EAA73A9B-4E8F-4C40-9028-C04E1506327F}" srcOrd="3" destOrd="0" parTransId="{D15458DE-946E-41C1-BA0A-C5C3B1C4CB72}" sibTransId="{41E01B5E-C2E4-4DFA-8844-DD175EE7FBB2}"/>
    <dgm:cxn modelId="{DDAC1944-CAD3-4F84-B43D-1A8B1FFDCC1A}" type="presOf" srcId="{10A062F1-AE60-46F9-9A67-2A1AFAE07FB8}" destId="{7666756C-4C5D-4C1A-B10D-D06CE3FF7976}" srcOrd="0" destOrd="0" presId="urn:microsoft.com/office/officeart/2005/8/layout/hProcess9"/>
    <dgm:cxn modelId="{AE8CBE8B-C35B-41DF-B1CF-0522367CE6B3}" srcId="{D5396D6E-3AB1-44F1-96C5-700768AC78F5}" destId="{10A062F1-AE60-46F9-9A67-2A1AFAE07FB8}" srcOrd="1" destOrd="0" parTransId="{3AA76D92-72AB-4237-B2B5-9533E9FB8C42}" sibTransId="{8300B2AD-D468-4E4D-BB9E-D599626BED21}"/>
    <dgm:cxn modelId="{E59DF7F8-08E5-401A-9A21-00B38CE08F2C}" type="presParOf" srcId="{6B57F999-A386-43CE-831F-8BF36FCBDC46}" destId="{0DA6566A-83B9-4189-BF42-994B94AD0155}" srcOrd="0" destOrd="0" presId="urn:microsoft.com/office/officeart/2005/8/layout/hProcess9"/>
    <dgm:cxn modelId="{F1482ECF-D776-4BC7-8CC0-1C688B54F652}" type="presParOf" srcId="{6B57F999-A386-43CE-831F-8BF36FCBDC46}" destId="{FC192288-83E3-43E9-91A4-B83FCE714873}" srcOrd="1" destOrd="0" presId="urn:microsoft.com/office/officeart/2005/8/layout/hProcess9"/>
    <dgm:cxn modelId="{09873ED1-D36A-47AE-B4D0-25296ED94668}" type="presParOf" srcId="{FC192288-83E3-43E9-91A4-B83FCE714873}" destId="{6EE0B01B-6A62-42C8-BA3A-557E54554C20}" srcOrd="0" destOrd="0" presId="urn:microsoft.com/office/officeart/2005/8/layout/hProcess9"/>
    <dgm:cxn modelId="{BC73241E-9B99-4216-9354-9412A7F32955}" type="presParOf" srcId="{FC192288-83E3-43E9-91A4-B83FCE714873}" destId="{2AB4A175-80BA-4532-A2FA-0E5B4DA94945}" srcOrd="1" destOrd="0" presId="urn:microsoft.com/office/officeart/2005/8/layout/hProcess9"/>
    <dgm:cxn modelId="{07373936-D540-48EF-9BE4-DA22090B6E7F}" type="presParOf" srcId="{FC192288-83E3-43E9-91A4-B83FCE714873}" destId="{7666756C-4C5D-4C1A-B10D-D06CE3FF7976}" srcOrd="2" destOrd="0" presId="urn:microsoft.com/office/officeart/2005/8/layout/hProcess9"/>
    <dgm:cxn modelId="{C77D768D-D62F-49EB-B12C-D4287CC7C54E}" type="presParOf" srcId="{FC192288-83E3-43E9-91A4-B83FCE714873}" destId="{D15B9AAF-AD6A-4DC1-9733-5F458C88EF5F}" srcOrd="3" destOrd="0" presId="urn:microsoft.com/office/officeart/2005/8/layout/hProcess9"/>
    <dgm:cxn modelId="{168BF122-F302-4CEF-BB88-84D37C874D9B}" type="presParOf" srcId="{FC192288-83E3-43E9-91A4-B83FCE714873}" destId="{D5EFD7ED-4657-4C2D-9A3A-8C1733FE1626}" srcOrd="4" destOrd="0" presId="urn:microsoft.com/office/officeart/2005/8/layout/hProcess9"/>
    <dgm:cxn modelId="{BE3DA39D-7CAE-4357-A7C8-DCD74F9F6BC7}" type="presParOf" srcId="{FC192288-83E3-43E9-91A4-B83FCE714873}" destId="{5C4C9AF3-D15A-4271-B059-110E11616724}" srcOrd="5" destOrd="0" presId="urn:microsoft.com/office/officeart/2005/8/layout/hProcess9"/>
    <dgm:cxn modelId="{11F101FD-0DBC-4749-843D-2B038B1C2B51}" type="presParOf" srcId="{FC192288-83E3-43E9-91A4-B83FCE714873}" destId="{795391FF-2402-4486-AE5E-B350DAD2D962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2A2F57-EB4A-4B86-A87A-90F93B08FA26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4D7C0BDC-5C0A-4913-9AFC-B785FEDCE3A9}">
      <dgm:prSet phldrT="[Text]" custT="1"/>
      <dgm:spPr/>
      <dgm:t>
        <a:bodyPr/>
        <a:lstStyle/>
        <a:p>
          <a:r>
            <a:rPr lang="en-US" sz="1400" dirty="0" smtClean="0"/>
            <a:t>OSSE </a:t>
          </a:r>
        </a:p>
        <a:p>
          <a:r>
            <a:rPr lang="en-US" sz="1400" dirty="0" smtClean="0"/>
            <a:t>monitors implementation</a:t>
          </a:r>
          <a:endParaRPr lang="en-US" sz="1400" dirty="0"/>
        </a:p>
      </dgm:t>
    </dgm:pt>
    <dgm:pt modelId="{2DBEE1E0-4F93-469B-9FC5-2D96EDDA19F3}" type="parTrans" cxnId="{CB2F9117-EBB4-4F5B-95AF-A076B83D666A}">
      <dgm:prSet/>
      <dgm:spPr/>
      <dgm:t>
        <a:bodyPr/>
        <a:lstStyle/>
        <a:p>
          <a:endParaRPr lang="en-US"/>
        </a:p>
      </dgm:t>
    </dgm:pt>
    <dgm:pt modelId="{1543BE56-B1DC-4610-B241-F75CB547ED00}" type="sibTrans" cxnId="{CB2F9117-EBB4-4F5B-95AF-A076B83D666A}">
      <dgm:prSet/>
      <dgm:spPr/>
      <dgm:t>
        <a:bodyPr/>
        <a:lstStyle/>
        <a:p>
          <a:endParaRPr lang="en-US"/>
        </a:p>
      </dgm:t>
    </dgm:pt>
    <dgm:pt modelId="{87833ECA-8402-4F75-B068-14B24FFE08BE}">
      <dgm:prSet phldrT="[Text]" custT="1"/>
      <dgm:spPr/>
      <dgm:t>
        <a:bodyPr/>
        <a:lstStyle/>
        <a:p>
          <a:r>
            <a:rPr lang="en-US" sz="1400" dirty="0" smtClean="0"/>
            <a:t>LEAs/PCSB determine interventions</a:t>
          </a:r>
          <a:endParaRPr lang="en-US" sz="1400" dirty="0"/>
        </a:p>
      </dgm:t>
    </dgm:pt>
    <dgm:pt modelId="{7142A092-AC79-4784-BA16-4F10DF345EDA}" type="parTrans" cxnId="{FF86BBC4-4151-4C3A-852D-04EC56109474}">
      <dgm:prSet/>
      <dgm:spPr/>
      <dgm:t>
        <a:bodyPr/>
        <a:lstStyle/>
        <a:p>
          <a:endParaRPr lang="en-US"/>
        </a:p>
      </dgm:t>
    </dgm:pt>
    <dgm:pt modelId="{34709104-C14F-4274-85FF-AF910602B182}" type="sibTrans" cxnId="{FF86BBC4-4151-4C3A-852D-04EC56109474}">
      <dgm:prSet/>
      <dgm:spPr/>
      <dgm:t>
        <a:bodyPr/>
        <a:lstStyle/>
        <a:p>
          <a:endParaRPr lang="en-US"/>
        </a:p>
      </dgm:t>
    </dgm:pt>
    <dgm:pt modelId="{DA6A683F-2A8F-4505-A035-CDC3F4F62A93}">
      <dgm:prSet phldrT="[Text]" custT="1"/>
      <dgm:spPr/>
      <dgm:t>
        <a:bodyPr/>
        <a:lstStyle/>
        <a:p>
          <a:r>
            <a:rPr lang="en-US" sz="1400" dirty="0" smtClean="0"/>
            <a:t>OSSE categorizes schools</a:t>
          </a:r>
          <a:endParaRPr lang="en-US" sz="1400" dirty="0"/>
        </a:p>
      </dgm:t>
    </dgm:pt>
    <dgm:pt modelId="{3F94548A-7E37-4F49-ADCB-DAF270EF03F3}" type="parTrans" cxnId="{16111C2B-AED7-430B-86AA-D84A4810DC07}">
      <dgm:prSet/>
      <dgm:spPr/>
      <dgm:t>
        <a:bodyPr/>
        <a:lstStyle/>
        <a:p>
          <a:endParaRPr lang="en-US"/>
        </a:p>
      </dgm:t>
    </dgm:pt>
    <dgm:pt modelId="{C791B029-CCC7-46AC-A70B-CADC95E755E0}" type="sibTrans" cxnId="{16111C2B-AED7-430B-86AA-D84A4810DC07}">
      <dgm:prSet/>
      <dgm:spPr/>
      <dgm:t>
        <a:bodyPr/>
        <a:lstStyle/>
        <a:p>
          <a:endParaRPr lang="en-US"/>
        </a:p>
      </dgm:t>
    </dgm:pt>
    <dgm:pt modelId="{0EF21363-CC3B-4944-97B7-E19A6ABA7D90}" type="pres">
      <dgm:prSet presAssocID="{E32A2F57-EB4A-4B86-A87A-90F93B08FA2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2F4E950-8AD5-4B62-A2B8-421313279800}" type="pres">
      <dgm:prSet presAssocID="{4D7C0BDC-5C0A-4913-9AFC-B785FEDCE3A9}" presName="gear1" presStyleLbl="node1" presStyleIdx="0" presStyleCnt="3" custScaleX="94269" custScaleY="832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9B164E-7657-4BBF-9E3F-4371B7104339}" type="pres">
      <dgm:prSet presAssocID="{4D7C0BDC-5C0A-4913-9AFC-B785FEDCE3A9}" presName="gear1srcNode" presStyleLbl="node1" presStyleIdx="0" presStyleCnt="3"/>
      <dgm:spPr/>
      <dgm:t>
        <a:bodyPr/>
        <a:lstStyle/>
        <a:p>
          <a:endParaRPr lang="en-US"/>
        </a:p>
      </dgm:t>
    </dgm:pt>
    <dgm:pt modelId="{3DAE0403-F57D-4F33-888A-C85CFADA19B7}" type="pres">
      <dgm:prSet presAssocID="{4D7C0BDC-5C0A-4913-9AFC-B785FEDCE3A9}" presName="gear1dstNode" presStyleLbl="node1" presStyleIdx="0" presStyleCnt="3"/>
      <dgm:spPr/>
      <dgm:t>
        <a:bodyPr/>
        <a:lstStyle/>
        <a:p>
          <a:endParaRPr lang="en-US"/>
        </a:p>
      </dgm:t>
    </dgm:pt>
    <dgm:pt modelId="{118ADFF7-020D-44AD-968C-B997193DA176}" type="pres">
      <dgm:prSet presAssocID="{87833ECA-8402-4F75-B068-14B24FFE08BE}" presName="gear2" presStyleLbl="node1" presStyleIdx="1" presStyleCnt="3" custScaleX="121443" custScaleY="1167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D3630D-216E-4C31-852B-28C7991807D5}" type="pres">
      <dgm:prSet presAssocID="{87833ECA-8402-4F75-B068-14B24FFE08BE}" presName="gear2srcNode" presStyleLbl="node1" presStyleIdx="1" presStyleCnt="3"/>
      <dgm:spPr/>
      <dgm:t>
        <a:bodyPr/>
        <a:lstStyle/>
        <a:p>
          <a:endParaRPr lang="en-US"/>
        </a:p>
      </dgm:t>
    </dgm:pt>
    <dgm:pt modelId="{076E9285-E5B0-48BA-9340-55D2FB0CEFE9}" type="pres">
      <dgm:prSet presAssocID="{87833ECA-8402-4F75-B068-14B24FFE08BE}" presName="gear2dstNode" presStyleLbl="node1" presStyleIdx="1" presStyleCnt="3"/>
      <dgm:spPr/>
      <dgm:t>
        <a:bodyPr/>
        <a:lstStyle/>
        <a:p>
          <a:endParaRPr lang="en-US"/>
        </a:p>
      </dgm:t>
    </dgm:pt>
    <dgm:pt modelId="{6587B5BB-74D5-421C-BC76-6F4E7F7CB568}" type="pres">
      <dgm:prSet presAssocID="{DA6A683F-2A8F-4505-A035-CDC3F4F62A93}" presName="gear3" presStyleLbl="node1" presStyleIdx="2" presStyleCnt="3" custScaleX="109518" custScaleY="107989" custLinFactNeighborX="4832" custLinFactNeighborY="-3866"/>
      <dgm:spPr/>
      <dgm:t>
        <a:bodyPr/>
        <a:lstStyle/>
        <a:p>
          <a:endParaRPr lang="en-US"/>
        </a:p>
      </dgm:t>
    </dgm:pt>
    <dgm:pt modelId="{9AFF09C1-8F8F-46A3-8186-21036FE1149B}" type="pres">
      <dgm:prSet presAssocID="{DA6A683F-2A8F-4505-A035-CDC3F4F62A9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870FAA-1A5A-4744-929A-A77AF243A44D}" type="pres">
      <dgm:prSet presAssocID="{DA6A683F-2A8F-4505-A035-CDC3F4F62A93}" presName="gear3srcNode" presStyleLbl="node1" presStyleIdx="2" presStyleCnt="3"/>
      <dgm:spPr/>
      <dgm:t>
        <a:bodyPr/>
        <a:lstStyle/>
        <a:p>
          <a:endParaRPr lang="en-US"/>
        </a:p>
      </dgm:t>
    </dgm:pt>
    <dgm:pt modelId="{81D3299A-D6E2-473D-A605-916E7DCC7F6E}" type="pres">
      <dgm:prSet presAssocID="{DA6A683F-2A8F-4505-A035-CDC3F4F62A93}" presName="gear3dstNode" presStyleLbl="node1" presStyleIdx="2" presStyleCnt="3"/>
      <dgm:spPr/>
      <dgm:t>
        <a:bodyPr/>
        <a:lstStyle/>
        <a:p>
          <a:endParaRPr lang="en-US"/>
        </a:p>
      </dgm:t>
    </dgm:pt>
    <dgm:pt modelId="{4B1EFAA1-F8BC-43E6-A264-7D964CD2C5BB}" type="pres">
      <dgm:prSet presAssocID="{1543BE56-B1DC-4610-B241-F75CB547ED00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97B9C5A3-5FD1-4FAA-B240-DB74A8AE9108}" type="pres">
      <dgm:prSet presAssocID="{34709104-C14F-4274-85FF-AF910602B182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CC1778C2-A62E-48C3-B70F-594AF5DAD949}" type="pres">
      <dgm:prSet presAssocID="{C791B029-CCC7-46AC-A70B-CADC95E755E0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728A807-7B1F-43DE-90C1-FD4AF395A855}" type="presOf" srcId="{DA6A683F-2A8F-4505-A035-CDC3F4F62A93}" destId="{81D3299A-D6E2-473D-A605-916E7DCC7F6E}" srcOrd="3" destOrd="0" presId="urn:microsoft.com/office/officeart/2005/8/layout/gear1"/>
    <dgm:cxn modelId="{16111C2B-AED7-430B-86AA-D84A4810DC07}" srcId="{E32A2F57-EB4A-4B86-A87A-90F93B08FA26}" destId="{DA6A683F-2A8F-4505-A035-CDC3F4F62A93}" srcOrd="2" destOrd="0" parTransId="{3F94548A-7E37-4F49-ADCB-DAF270EF03F3}" sibTransId="{C791B029-CCC7-46AC-A70B-CADC95E755E0}"/>
    <dgm:cxn modelId="{6BCDBA1E-8696-49F0-8C1C-12C7C5043F17}" type="presOf" srcId="{C791B029-CCC7-46AC-A70B-CADC95E755E0}" destId="{CC1778C2-A62E-48C3-B70F-594AF5DAD949}" srcOrd="0" destOrd="0" presId="urn:microsoft.com/office/officeart/2005/8/layout/gear1"/>
    <dgm:cxn modelId="{E01DD459-F35E-4452-9F23-2199EB131B0F}" type="presOf" srcId="{1543BE56-B1DC-4610-B241-F75CB547ED00}" destId="{4B1EFAA1-F8BC-43E6-A264-7D964CD2C5BB}" srcOrd="0" destOrd="0" presId="urn:microsoft.com/office/officeart/2005/8/layout/gear1"/>
    <dgm:cxn modelId="{FC80AD0C-C27F-4FEE-AABF-ECF96D7358E1}" type="presOf" srcId="{DA6A683F-2A8F-4505-A035-CDC3F4F62A93}" destId="{6587B5BB-74D5-421C-BC76-6F4E7F7CB568}" srcOrd="0" destOrd="0" presId="urn:microsoft.com/office/officeart/2005/8/layout/gear1"/>
    <dgm:cxn modelId="{79070FA6-2C88-410E-8CA3-D49EAF23DA02}" type="presOf" srcId="{DA6A683F-2A8F-4505-A035-CDC3F4F62A93}" destId="{23870FAA-1A5A-4744-929A-A77AF243A44D}" srcOrd="2" destOrd="0" presId="urn:microsoft.com/office/officeart/2005/8/layout/gear1"/>
    <dgm:cxn modelId="{EBCA764B-FD10-485D-A4E0-A2FE51EDE368}" type="presOf" srcId="{4D7C0BDC-5C0A-4913-9AFC-B785FEDCE3A9}" destId="{3DAE0403-F57D-4F33-888A-C85CFADA19B7}" srcOrd="2" destOrd="0" presId="urn:microsoft.com/office/officeart/2005/8/layout/gear1"/>
    <dgm:cxn modelId="{CE26425E-22F5-4E81-B27A-BAD7A2879E9A}" type="presOf" srcId="{87833ECA-8402-4F75-B068-14B24FFE08BE}" destId="{076E9285-E5B0-48BA-9340-55D2FB0CEFE9}" srcOrd="2" destOrd="0" presId="urn:microsoft.com/office/officeart/2005/8/layout/gear1"/>
    <dgm:cxn modelId="{CB2F9117-EBB4-4F5B-95AF-A076B83D666A}" srcId="{E32A2F57-EB4A-4B86-A87A-90F93B08FA26}" destId="{4D7C0BDC-5C0A-4913-9AFC-B785FEDCE3A9}" srcOrd="0" destOrd="0" parTransId="{2DBEE1E0-4F93-469B-9FC5-2D96EDDA19F3}" sibTransId="{1543BE56-B1DC-4610-B241-F75CB547ED00}"/>
    <dgm:cxn modelId="{B734F0CD-E2E0-4381-90E1-23ACF245CB91}" type="presOf" srcId="{87833ECA-8402-4F75-B068-14B24FFE08BE}" destId="{118ADFF7-020D-44AD-968C-B997193DA176}" srcOrd="0" destOrd="0" presId="urn:microsoft.com/office/officeart/2005/8/layout/gear1"/>
    <dgm:cxn modelId="{39652A71-FCA7-4FE6-BF6C-270A28EBC2E3}" type="presOf" srcId="{4D7C0BDC-5C0A-4913-9AFC-B785FEDCE3A9}" destId="{E2F4E950-8AD5-4B62-A2B8-421313279800}" srcOrd="0" destOrd="0" presId="urn:microsoft.com/office/officeart/2005/8/layout/gear1"/>
    <dgm:cxn modelId="{2095ED70-1A5D-435F-B450-CC11808A99D1}" type="presOf" srcId="{E32A2F57-EB4A-4B86-A87A-90F93B08FA26}" destId="{0EF21363-CC3B-4944-97B7-E19A6ABA7D90}" srcOrd="0" destOrd="0" presId="urn:microsoft.com/office/officeart/2005/8/layout/gear1"/>
    <dgm:cxn modelId="{47DC0517-05D7-408E-ABBE-698872353F13}" type="presOf" srcId="{4D7C0BDC-5C0A-4913-9AFC-B785FEDCE3A9}" destId="{849B164E-7657-4BBF-9E3F-4371B7104339}" srcOrd="1" destOrd="0" presId="urn:microsoft.com/office/officeart/2005/8/layout/gear1"/>
    <dgm:cxn modelId="{BE7170CC-ED83-43A7-B36E-00E07A6F9805}" type="presOf" srcId="{DA6A683F-2A8F-4505-A035-CDC3F4F62A93}" destId="{9AFF09C1-8F8F-46A3-8186-21036FE1149B}" srcOrd="1" destOrd="0" presId="urn:microsoft.com/office/officeart/2005/8/layout/gear1"/>
    <dgm:cxn modelId="{8223F254-F751-48F3-8289-3F6254A27969}" type="presOf" srcId="{87833ECA-8402-4F75-B068-14B24FFE08BE}" destId="{F1D3630D-216E-4C31-852B-28C7991807D5}" srcOrd="1" destOrd="0" presId="urn:microsoft.com/office/officeart/2005/8/layout/gear1"/>
    <dgm:cxn modelId="{53A5C125-10EA-4C20-BCDC-250B74E3460D}" type="presOf" srcId="{34709104-C14F-4274-85FF-AF910602B182}" destId="{97B9C5A3-5FD1-4FAA-B240-DB74A8AE9108}" srcOrd="0" destOrd="0" presId="urn:microsoft.com/office/officeart/2005/8/layout/gear1"/>
    <dgm:cxn modelId="{FF86BBC4-4151-4C3A-852D-04EC56109474}" srcId="{E32A2F57-EB4A-4B86-A87A-90F93B08FA26}" destId="{87833ECA-8402-4F75-B068-14B24FFE08BE}" srcOrd="1" destOrd="0" parTransId="{7142A092-AC79-4784-BA16-4F10DF345EDA}" sibTransId="{34709104-C14F-4274-85FF-AF910602B182}"/>
    <dgm:cxn modelId="{78ADF19B-EA8A-4D46-9E99-4578E054F5AD}" type="presParOf" srcId="{0EF21363-CC3B-4944-97B7-E19A6ABA7D90}" destId="{E2F4E950-8AD5-4B62-A2B8-421313279800}" srcOrd="0" destOrd="0" presId="urn:microsoft.com/office/officeart/2005/8/layout/gear1"/>
    <dgm:cxn modelId="{2DCF8816-6908-48FE-97DB-9460D8FECA86}" type="presParOf" srcId="{0EF21363-CC3B-4944-97B7-E19A6ABA7D90}" destId="{849B164E-7657-4BBF-9E3F-4371B7104339}" srcOrd="1" destOrd="0" presId="urn:microsoft.com/office/officeart/2005/8/layout/gear1"/>
    <dgm:cxn modelId="{E01D88F1-4D18-4150-96DB-9D45E4338F87}" type="presParOf" srcId="{0EF21363-CC3B-4944-97B7-E19A6ABA7D90}" destId="{3DAE0403-F57D-4F33-888A-C85CFADA19B7}" srcOrd="2" destOrd="0" presId="urn:microsoft.com/office/officeart/2005/8/layout/gear1"/>
    <dgm:cxn modelId="{7BA4358F-2F3F-40C1-B94A-F3736FAAC31F}" type="presParOf" srcId="{0EF21363-CC3B-4944-97B7-E19A6ABA7D90}" destId="{118ADFF7-020D-44AD-968C-B997193DA176}" srcOrd="3" destOrd="0" presId="urn:microsoft.com/office/officeart/2005/8/layout/gear1"/>
    <dgm:cxn modelId="{659C221E-5946-4887-BCAF-6CC6587F5B6C}" type="presParOf" srcId="{0EF21363-CC3B-4944-97B7-E19A6ABA7D90}" destId="{F1D3630D-216E-4C31-852B-28C7991807D5}" srcOrd="4" destOrd="0" presId="urn:microsoft.com/office/officeart/2005/8/layout/gear1"/>
    <dgm:cxn modelId="{EAAAD064-C18E-454F-8153-B641D3742DE9}" type="presParOf" srcId="{0EF21363-CC3B-4944-97B7-E19A6ABA7D90}" destId="{076E9285-E5B0-48BA-9340-55D2FB0CEFE9}" srcOrd="5" destOrd="0" presId="urn:microsoft.com/office/officeart/2005/8/layout/gear1"/>
    <dgm:cxn modelId="{737C4BC0-74C3-423D-99BE-C7DDE9564B4D}" type="presParOf" srcId="{0EF21363-CC3B-4944-97B7-E19A6ABA7D90}" destId="{6587B5BB-74D5-421C-BC76-6F4E7F7CB568}" srcOrd="6" destOrd="0" presId="urn:microsoft.com/office/officeart/2005/8/layout/gear1"/>
    <dgm:cxn modelId="{BED7340F-61D3-458C-AE50-F370B8A7F48B}" type="presParOf" srcId="{0EF21363-CC3B-4944-97B7-E19A6ABA7D90}" destId="{9AFF09C1-8F8F-46A3-8186-21036FE1149B}" srcOrd="7" destOrd="0" presId="urn:microsoft.com/office/officeart/2005/8/layout/gear1"/>
    <dgm:cxn modelId="{D9304069-FB86-43AF-B9F0-584C38CA0972}" type="presParOf" srcId="{0EF21363-CC3B-4944-97B7-E19A6ABA7D90}" destId="{23870FAA-1A5A-4744-929A-A77AF243A44D}" srcOrd="8" destOrd="0" presId="urn:microsoft.com/office/officeart/2005/8/layout/gear1"/>
    <dgm:cxn modelId="{37401A3A-32CE-449E-B184-3EAE9CFAF6AA}" type="presParOf" srcId="{0EF21363-CC3B-4944-97B7-E19A6ABA7D90}" destId="{81D3299A-D6E2-473D-A605-916E7DCC7F6E}" srcOrd="9" destOrd="0" presId="urn:microsoft.com/office/officeart/2005/8/layout/gear1"/>
    <dgm:cxn modelId="{5E11CE76-8477-4914-BAEC-C5601D270C07}" type="presParOf" srcId="{0EF21363-CC3B-4944-97B7-E19A6ABA7D90}" destId="{4B1EFAA1-F8BC-43E6-A264-7D964CD2C5BB}" srcOrd="10" destOrd="0" presId="urn:microsoft.com/office/officeart/2005/8/layout/gear1"/>
    <dgm:cxn modelId="{8024CCDD-DEC4-450B-AA27-2CB3902909DB}" type="presParOf" srcId="{0EF21363-CC3B-4944-97B7-E19A6ABA7D90}" destId="{97B9C5A3-5FD1-4FAA-B240-DB74A8AE9108}" srcOrd="11" destOrd="0" presId="urn:microsoft.com/office/officeart/2005/8/layout/gear1"/>
    <dgm:cxn modelId="{1950FEC4-3691-411B-8952-00B3095C930D}" type="presParOf" srcId="{0EF21363-CC3B-4944-97B7-E19A6ABA7D90}" destId="{CC1778C2-A62E-48C3-B70F-594AF5DAD94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A6566A-83B9-4189-BF42-994B94AD0155}">
      <dsp:nvSpPr>
        <dsp:cNvPr id="0" name=""/>
        <dsp:cNvSpPr/>
      </dsp:nvSpPr>
      <dsp:spPr>
        <a:xfrm>
          <a:off x="548639" y="0"/>
          <a:ext cx="6217920" cy="441513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E0B01B-6A62-42C8-BA3A-557E54554C20}">
      <dsp:nvSpPr>
        <dsp:cNvPr id="0" name=""/>
        <dsp:cNvSpPr/>
      </dsp:nvSpPr>
      <dsp:spPr>
        <a:xfrm>
          <a:off x="3661" y="1300805"/>
          <a:ext cx="1760934" cy="1766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Student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Is the student showing growth or proficiency in the subject?</a:t>
          </a:r>
          <a:endParaRPr lang="en-US" sz="1400" kern="1200" dirty="0"/>
        </a:p>
      </dsp:txBody>
      <dsp:txXfrm>
        <a:off x="89623" y="1386767"/>
        <a:ext cx="1589010" cy="1594130"/>
      </dsp:txXfrm>
    </dsp:sp>
    <dsp:sp modelId="{7666756C-4C5D-4C1A-B10D-D06CE3FF7976}">
      <dsp:nvSpPr>
        <dsp:cNvPr id="0" name=""/>
        <dsp:cNvSpPr/>
      </dsp:nvSpPr>
      <dsp:spPr>
        <a:xfrm>
          <a:off x="1852642" y="1324540"/>
          <a:ext cx="1760934" cy="1766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Subgroup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What share of the students demonstrated significant growth or proficiency in the subject</a:t>
          </a:r>
          <a:endParaRPr lang="en-US" sz="1400" kern="1200" dirty="0"/>
        </a:p>
      </dsp:txBody>
      <dsp:txXfrm>
        <a:off x="1938604" y="1410502"/>
        <a:ext cx="1589010" cy="1594130"/>
      </dsp:txXfrm>
    </dsp:sp>
    <dsp:sp modelId="{D5EFD7ED-4657-4C2D-9A3A-8C1733FE1626}">
      <dsp:nvSpPr>
        <dsp:cNvPr id="0" name=""/>
        <dsp:cNvSpPr/>
      </dsp:nvSpPr>
      <dsp:spPr>
        <a:xfrm>
          <a:off x="3701623" y="1324540"/>
          <a:ext cx="1760934" cy="1766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Subject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What share of the subgroups are showing significant growth or achievement in their students on this exam</a:t>
          </a:r>
          <a:endParaRPr lang="en-US" sz="1400" kern="1200" dirty="0"/>
        </a:p>
      </dsp:txBody>
      <dsp:txXfrm>
        <a:off x="3787585" y="1410502"/>
        <a:ext cx="1589010" cy="1594130"/>
      </dsp:txXfrm>
    </dsp:sp>
    <dsp:sp modelId="{795391FF-2402-4486-AE5E-B350DAD2D962}">
      <dsp:nvSpPr>
        <dsp:cNvPr id="0" name=""/>
        <dsp:cNvSpPr/>
      </dsp:nvSpPr>
      <dsp:spPr>
        <a:xfrm>
          <a:off x="5550604" y="1324540"/>
          <a:ext cx="1760934" cy="1766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Overall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What share of the subjects are showing significant growth or achievement across subgroups</a:t>
          </a:r>
          <a:endParaRPr lang="en-US" sz="1400" kern="1200" dirty="0"/>
        </a:p>
      </dsp:txBody>
      <dsp:txXfrm>
        <a:off x="5636566" y="1410502"/>
        <a:ext cx="1589010" cy="15941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4E950-8AD5-4B62-A2B8-421313279800}">
      <dsp:nvSpPr>
        <dsp:cNvPr id="0" name=""/>
        <dsp:cNvSpPr/>
      </dsp:nvSpPr>
      <dsp:spPr>
        <a:xfrm>
          <a:off x="3039428" y="2516616"/>
          <a:ext cx="2335104" cy="2188706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OSSE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monitors implementation</a:t>
          </a:r>
          <a:endParaRPr lang="en-US" sz="1400" kern="1200" dirty="0"/>
        </a:p>
      </dsp:txBody>
      <dsp:txXfrm>
        <a:off x="3497946" y="3029310"/>
        <a:ext cx="1418068" cy="1125040"/>
      </dsp:txXfrm>
    </dsp:sp>
    <dsp:sp modelId="{118ADFF7-020D-44AD-968C-B997193DA176}">
      <dsp:nvSpPr>
        <dsp:cNvPr id="0" name=""/>
        <dsp:cNvSpPr/>
      </dsp:nvSpPr>
      <dsp:spPr>
        <a:xfrm>
          <a:off x="1234739" y="1516430"/>
          <a:ext cx="2320803" cy="223027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LEAs/PCSB determine interventions</a:t>
          </a:r>
          <a:endParaRPr lang="en-US" sz="1400" kern="1200" dirty="0"/>
        </a:p>
      </dsp:txBody>
      <dsp:txXfrm>
        <a:off x="1809377" y="2081303"/>
        <a:ext cx="1171527" cy="1100532"/>
      </dsp:txXfrm>
    </dsp:sp>
    <dsp:sp modelId="{6587B5BB-74D5-421C-BC76-6F4E7F7CB568}">
      <dsp:nvSpPr>
        <dsp:cNvPr id="0" name=""/>
        <dsp:cNvSpPr/>
      </dsp:nvSpPr>
      <dsp:spPr>
        <a:xfrm rot="20700000">
          <a:off x="2526458" y="232456"/>
          <a:ext cx="2061107" cy="201152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OSSE categorizes schools</a:t>
          </a:r>
          <a:endParaRPr lang="en-US" sz="1400" kern="1200" dirty="0"/>
        </a:p>
      </dsp:txBody>
      <dsp:txXfrm rot="-20700000">
        <a:off x="2981461" y="670700"/>
        <a:ext cx="1151102" cy="1135031"/>
      </dsp:txXfrm>
    </dsp:sp>
    <dsp:sp modelId="{4B1EFAA1-F8BC-43E6-A264-7D964CD2C5BB}">
      <dsp:nvSpPr>
        <dsp:cNvPr id="0" name=""/>
        <dsp:cNvSpPr/>
      </dsp:nvSpPr>
      <dsp:spPr>
        <a:xfrm>
          <a:off x="2772852" y="1896952"/>
          <a:ext cx="3363400" cy="3363400"/>
        </a:xfrm>
        <a:prstGeom prst="circularArrow">
          <a:avLst>
            <a:gd name="adj1" fmla="val 4687"/>
            <a:gd name="adj2" fmla="val 299029"/>
            <a:gd name="adj3" fmla="val 2528530"/>
            <a:gd name="adj4" fmla="val 1583489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B9C5A3-5FD1-4FAA-B240-DB74A8AE9108}">
      <dsp:nvSpPr>
        <dsp:cNvPr id="0" name=""/>
        <dsp:cNvSpPr/>
      </dsp:nvSpPr>
      <dsp:spPr>
        <a:xfrm>
          <a:off x="1101191" y="1250718"/>
          <a:ext cx="2443720" cy="244372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1778C2-A62E-48C3-B70F-594AF5DAD949}">
      <dsp:nvSpPr>
        <dsp:cNvPr id="0" name=""/>
        <dsp:cNvSpPr/>
      </dsp:nvSpPr>
      <dsp:spPr>
        <a:xfrm>
          <a:off x="2076889" y="-54983"/>
          <a:ext cx="2634822" cy="263482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98227310-1AF3-4C78-BB38-CF26B4C30325}" type="datetimeFigureOut">
              <a:rPr lang="en-US"/>
              <a:pPr>
                <a:defRPr/>
              </a:pPr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2A2167AB-C2FE-40D5-AD17-F45433FE4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50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pitchFamily="34" charset="0"/>
                <a:ea typeface="ヒラギノ角ゴ Pro W3" pitchFamily="123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DBFE45-E130-498B-8356-33821FFE946A}" type="datetimeFigureOut">
              <a:rPr lang="en-US"/>
              <a:pPr>
                <a:defRPr/>
              </a:pPr>
              <a:t>2/27/2012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pitchFamily="34" charset="0"/>
                <a:ea typeface="ヒラギノ角ゴ Pro W3" pitchFamily="123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FC7F816-B3C4-403A-BF49-958779713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6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92CEEB-BCED-4596-A815-5996C4687816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30275"/>
            <a:fld id="{61E5161C-2D19-4568-BEFF-DDCA430020B8}" type="slidenum">
              <a:rPr lang="en-US" smtClean="0">
                <a:ea typeface="MS PGothic" pitchFamily="34" charset="-128"/>
              </a:rPr>
              <a:pPr defTabSz="930275"/>
              <a:t>4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30275"/>
            <a:fld id="{07A600DA-38F9-4CDF-8973-7A38737152B6}" type="slidenum">
              <a:rPr lang="en-US" smtClean="0">
                <a:ea typeface="MS PGothic" pitchFamily="34" charset="-128"/>
              </a:rPr>
              <a:pPr defTabSz="930275"/>
              <a:t>7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/>
              <a:t>Add more science and arts</a:t>
            </a:r>
          </a:p>
          <a:p>
            <a:pPr eaLnBrk="1" hangingPunct="1"/>
            <a:r>
              <a:rPr lang="en-US" b="1" smtClean="0"/>
              <a:t>Emphasize importance of physical fitness</a:t>
            </a:r>
          </a:p>
          <a:p>
            <a:pPr eaLnBrk="1" hangingPunct="1"/>
            <a:r>
              <a:rPr lang="en-US" b="1" smtClean="0"/>
              <a:t>Kids need to be globally competitive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76D301-C9E1-49FA-A18B-281B33507D7D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/>
              <a:t>Partner with local universities to produce pipeline of teachers equipped for urban students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9FA8B3A-83D8-4B14-A392-89B270276D1C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/>
              <a:t>New targets needed</a:t>
            </a:r>
          </a:p>
          <a:p>
            <a:pPr eaLnBrk="1" hangingPunct="1"/>
            <a:r>
              <a:rPr lang="en-US" b="1" smtClean="0"/>
              <a:t>But much more must change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7E214E-BA8E-4C01-A9AD-B8C953C5F0A1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="1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924680-B221-4DD3-9EF1-D726E3E1E10B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2A04E3-FBC1-4A4E-BA21-80385BE6B645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C7F816-B3C4-403A-BF49-9587797136B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A1706-68DB-4494-B1BA-51C841CBAF44}" type="datetimeFigureOut">
              <a:rPr lang="en-US"/>
              <a:pPr>
                <a:defRPr/>
              </a:pPr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B1FB3-543E-41A9-B187-069283BFC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B3C08-D611-4AEF-8D0B-3257A7E0D5B3}" type="datetimeFigureOut">
              <a:rPr lang="en-US"/>
              <a:pPr>
                <a:defRPr/>
              </a:pPr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BE62A-1A6F-4615-BB8D-8254E4EAB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70445-352A-4F57-9E30-B161A468B2CE}" type="datetimeFigureOut">
              <a:rPr lang="en-US"/>
              <a:pPr>
                <a:defRPr/>
              </a:pPr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B656D-1925-4803-BAEF-FC7199BD1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D47D6-7E11-4E07-94C3-136AF22FAA27}" type="datetimeFigureOut">
              <a:rPr lang="en-US"/>
              <a:pPr>
                <a:defRPr/>
              </a:pPr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49AAB-D13A-4E05-BC2E-CB9B892F6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8062C-80F8-475F-83FF-A7E1ABBD97FF}" type="datetimeFigureOut">
              <a:rPr lang="en-US"/>
              <a:pPr>
                <a:defRPr/>
              </a:pPr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75B03-E5FA-4975-8DAA-0ECE4733A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5A82F-822E-4E8E-A397-020F72BA37C5}" type="datetimeFigureOut">
              <a:rPr lang="en-US"/>
              <a:pPr>
                <a:defRPr/>
              </a:pPr>
              <a:t>2/27/2012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0EC33-7CE6-4071-A718-E2C2AFE7E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E59F2-9EC4-4188-86AA-CE5F26852DA8}" type="datetimeFigureOut">
              <a:rPr lang="en-US"/>
              <a:pPr>
                <a:defRPr/>
              </a:pPr>
              <a:t>2/27/2012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4B1AB-880E-4767-9768-EAF110010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D303D-CF42-49E3-A376-445F7D128B3C}" type="datetimeFigureOut">
              <a:rPr lang="en-US"/>
              <a:pPr>
                <a:defRPr/>
              </a:pPr>
              <a:t>2/27/2012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1264C-5BDA-43EB-9D06-FD121150D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99116-50A0-44C3-94F1-F0AB2BD06B8C}" type="datetimeFigureOut">
              <a:rPr lang="en-US"/>
              <a:pPr>
                <a:defRPr/>
              </a:pPr>
              <a:t>2/27/2012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AC3DF-6125-4B19-825D-B38ECA76A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E1512-9DF6-480E-88D3-B3060D4FA1DA}" type="datetimeFigureOut">
              <a:rPr lang="en-US"/>
              <a:pPr>
                <a:defRPr/>
              </a:pPr>
              <a:t>2/27/2012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BF7B6-4B96-4F46-84CB-C943A08E2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2B234-9E55-4D57-90D9-E1F10C6083AB}" type="datetimeFigureOut">
              <a:rPr lang="en-US"/>
              <a:pPr>
                <a:defRPr/>
              </a:pPr>
              <a:t>2/27/2012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5E5CC-9F61-4941-8FCF-675E9C08E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783D2FB-1585-4D36-842C-69FDDA538AE0}" type="datetimeFigureOut">
              <a:rPr lang="en-US"/>
              <a:pPr>
                <a:defRPr/>
              </a:pPr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D882C95-68A6-41CD-8854-ED8F3F8E1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123" charset="-128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3" charset="-128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3" charset="-128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3" charset="-128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3" charset="-128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pitchFamily="123" charset="-128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pitchFamily="12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pitchFamily="12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pitchFamily="12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pitchFamily="12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mailto:OSSE.Comments@dc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effrey.noel\Desktop\Pictur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9700" y="-152400"/>
            <a:ext cx="9296400" cy="718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1130" y="2131660"/>
            <a:ext cx="9105570" cy="252346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spc="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800000"/>
                </a:solidFill>
                <a:effectLst>
                  <a:glow rad="76200">
                    <a:schemeClr val="tx1">
                      <a:alpha val="30000"/>
                    </a:schemeClr>
                  </a:glow>
                </a:effectLst>
                <a:latin typeface="Futura"/>
                <a:ea typeface="+mj-ea"/>
                <a:cs typeface="Futura Heavy"/>
              </a:rPr>
              <a:t>District </a:t>
            </a:r>
            <a:r>
              <a:rPr lang="en-US" sz="3600" spc="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800000"/>
                </a:solidFill>
                <a:effectLst>
                  <a:glow rad="76200">
                    <a:schemeClr val="tx1">
                      <a:alpha val="30000"/>
                    </a:schemeClr>
                  </a:glow>
                </a:effectLst>
                <a:latin typeface="Futura"/>
                <a:ea typeface="+mj-ea"/>
                <a:cs typeface="Futura Heavy"/>
              </a:rPr>
              <a:t>of Columbia </a:t>
            </a:r>
            <a:br>
              <a:rPr lang="en-US" sz="3600" spc="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800000"/>
                </a:solidFill>
                <a:effectLst>
                  <a:glow rad="76200">
                    <a:schemeClr val="tx1">
                      <a:alpha val="30000"/>
                    </a:schemeClr>
                  </a:glow>
                </a:effectLst>
                <a:latin typeface="Futura"/>
                <a:ea typeface="+mj-ea"/>
                <a:cs typeface="Futura Heavy"/>
              </a:rPr>
            </a:br>
            <a:r>
              <a:rPr lang="en-US" sz="2800" spc="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800000"/>
                </a:solidFill>
                <a:effectLst>
                  <a:glow rad="76200">
                    <a:schemeClr val="tx1">
                      <a:alpha val="30000"/>
                    </a:schemeClr>
                  </a:glow>
                </a:effectLst>
                <a:latin typeface="Futura"/>
                <a:ea typeface="+mj-ea"/>
                <a:cs typeface="Futura Heavy"/>
              </a:rPr>
              <a:t>Final ESEA Flexibility Waiver Request</a:t>
            </a:r>
            <a:endParaRPr lang="en-US" sz="2800" spc="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800000"/>
              </a:solidFill>
              <a:effectLst>
                <a:glow rad="76200">
                  <a:schemeClr val="tx1">
                    <a:alpha val="30000"/>
                  </a:schemeClr>
                </a:glow>
              </a:effectLst>
              <a:latin typeface="Futura"/>
              <a:ea typeface="+mj-ea"/>
              <a:cs typeface="Futura Heavy"/>
            </a:endParaRPr>
          </a:p>
        </p:txBody>
      </p:sp>
      <p:sp>
        <p:nvSpPr>
          <p:cNvPr id="2052" name="Subtitle 2"/>
          <p:cNvSpPr txBox="1">
            <a:spLocks/>
          </p:cNvSpPr>
          <p:nvPr/>
        </p:nvSpPr>
        <p:spPr bwMode="auto">
          <a:xfrm>
            <a:off x="169058" y="5022272"/>
            <a:ext cx="751427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Futura" pitchFamily="32" charset="0"/>
              </a:rPr>
              <a:t>February </a:t>
            </a:r>
            <a:r>
              <a:rPr lang="en-US" sz="2400" b="1" dirty="0">
                <a:solidFill>
                  <a:schemeClr val="bg1"/>
                </a:solidFill>
                <a:latin typeface="Futura" pitchFamily="32" charset="0"/>
              </a:rPr>
              <a:t>27, </a:t>
            </a:r>
            <a:r>
              <a:rPr lang="en-US" sz="2400" b="1" dirty="0" smtClean="0">
                <a:solidFill>
                  <a:schemeClr val="bg1"/>
                </a:solidFill>
                <a:latin typeface="Futura" pitchFamily="32" charset="0"/>
              </a:rPr>
              <a:t>2012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Futura" pitchFamily="32" charset="0"/>
              </a:rPr>
              <a:t>Division of Elementary and Secondary Education</a:t>
            </a:r>
            <a:endParaRPr lang="en-US" sz="2400" b="1" dirty="0">
              <a:solidFill>
                <a:schemeClr val="bg1"/>
              </a:solidFill>
              <a:latin typeface="Futura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66516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DC Community/Stakeholder Engagement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833563"/>
            <a:ext cx="8229600" cy="4525962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Participation Update: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55+ group meetings (focus groups, public forums) totaling 600 participants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Walk-in appointments (parents, CBOs, students)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30+ written public comments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Multiple on-going conversations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79450"/>
            <a:ext cx="8229600" cy="6921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DC Community/Stakeholder Engagement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ea typeface="ＭＳ Ｐゴシック" charset="0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536700"/>
            <a:ext cx="8229600" cy="465138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College and Career Ready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2185988"/>
            <a:ext cx="8229600" cy="38592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01638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Well rounded education (more than ELA and math)</a:t>
            </a:r>
          </a:p>
          <a:p>
            <a:pPr indent="401638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Equitable access to mentorship  and Internship opportunities 	in all wards</a:t>
            </a:r>
          </a:p>
          <a:p>
            <a:pPr indent="401638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Transition plans for special education students leaving 	public school</a:t>
            </a:r>
          </a:p>
          <a:p>
            <a:pPr indent="401638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Start college preparation in early elementary</a:t>
            </a:r>
          </a:p>
          <a:p>
            <a:pPr indent="401638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Address truancy in elementary schools</a:t>
            </a:r>
          </a:p>
          <a:p>
            <a:pPr indent="401638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Greater emphasis on early identification and intervention</a:t>
            </a:r>
          </a:p>
          <a:p>
            <a:pPr indent="401638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Gifted programs in all wards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79450"/>
            <a:ext cx="8229600" cy="58261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DC Community/Stakeholder Engagement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ea typeface="ＭＳ Ｐゴシック" charset="0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663700"/>
            <a:ext cx="8229600" cy="43926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01638">
              <a:buFont typeface="Arial" pitchFamily="34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indent="401638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Include growth measures</a:t>
            </a:r>
          </a:p>
          <a:p>
            <a:pPr indent="401638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Look at the distribution of special education students</a:t>
            </a:r>
          </a:p>
          <a:p>
            <a:pPr indent="401638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Consider the resources available to a teacher (i.e. 	teacher/student ratios; special/general education ratio)</a:t>
            </a:r>
          </a:p>
          <a:p>
            <a:pPr indent="401638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Include other critical measures such as truancy</a:t>
            </a:r>
          </a:p>
          <a:p>
            <a:pPr indent="401638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Include assistant principals and lead teachers in administrator 	evaluations, invest in leadership</a:t>
            </a:r>
          </a:p>
          <a:p>
            <a:pPr indent="401638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Need valid measures for some special education students</a:t>
            </a:r>
          </a:p>
          <a:p>
            <a:pPr indent="401638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Current system removes incentive to work with special 	needs students or high risk populations</a:t>
            </a:r>
          </a:p>
          <a:p>
            <a:pPr indent="401638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Look at teacher retention rates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457200" y="1262063"/>
            <a:ext cx="8229600" cy="593725"/>
            <a:chOff x="2022473" y="0"/>
            <a:chExt cx="1789525" cy="708392"/>
          </a:xfrm>
        </p:grpSpPr>
        <p:sp>
          <p:nvSpPr>
            <p:cNvPr id="8" name="Rectangle 7"/>
            <p:cNvSpPr/>
            <p:nvPr/>
          </p:nvSpPr>
          <p:spPr>
            <a:xfrm>
              <a:off x="2022473" y="0"/>
              <a:ext cx="1789525" cy="708392"/>
            </a:xfrm>
            <a:prstGeom prst="rect">
              <a:avLst/>
            </a:prstGeom>
          </p:spPr>
          <p:style>
            <a:lnRef idx="2">
              <a:schemeClr val="accent2">
                <a:hueOff val="3121013"/>
                <a:satOff val="-3893"/>
                <a:lumOff val="915"/>
                <a:alphaOff val="0"/>
              </a:schemeClr>
            </a:lnRef>
            <a:fillRef idx="1">
              <a:schemeClr val="accent2">
                <a:hueOff val="3121013"/>
                <a:satOff val="-3893"/>
                <a:lumOff val="915"/>
                <a:alphaOff val="0"/>
              </a:schemeClr>
            </a:fillRef>
            <a:effectRef idx="0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2022473" y="0"/>
              <a:ext cx="1789525" cy="4015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568" tIns="56896" rIns="99568" bIns="56896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b="1" dirty="0"/>
                <a:t>Teacher and School Leader Effectiveness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79450"/>
            <a:ext cx="8229600" cy="58261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DC Community/Stakeholder Engagement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ea typeface="ＭＳ Ｐゴシック" charset="0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970088"/>
            <a:ext cx="8229600" cy="44116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01638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Valid measures for special education students  </a:t>
            </a:r>
          </a:p>
          <a:p>
            <a:pPr indent="401638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More information for parents and community members</a:t>
            </a:r>
          </a:p>
          <a:p>
            <a:pPr indent="401638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User friendly data that allows parents to compare schools</a:t>
            </a:r>
          </a:p>
          <a:p>
            <a:pPr indent="401638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Transparency regarding funding and resources </a:t>
            </a:r>
            <a:r>
              <a:rPr lang="en-US" sz="2400" b="1" i="1" dirty="0">
                <a:solidFill>
                  <a:schemeClr val="tx1"/>
                </a:solidFill>
              </a:rPr>
              <a:t>by school</a:t>
            </a:r>
          </a:p>
          <a:p>
            <a:pPr indent="401638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Accountability for PCS and DCPS</a:t>
            </a:r>
          </a:p>
          <a:p>
            <a:pPr indent="401638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Engage parents and community members</a:t>
            </a:r>
          </a:p>
        </p:txBody>
      </p:sp>
      <p:grpSp>
        <p:nvGrpSpPr>
          <p:cNvPr id="14340" name="Group 10"/>
          <p:cNvGrpSpPr>
            <a:grpSpLocks/>
          </p:cNvGrpSpPr>
          <p:nvPr/>
        </p:nvGrpSpPr>
        <p:grpSpPr bwMode="auto">
          <a:xfrm>
            <a:off x="457200" y="1262063"/>
            <a:ext cx="8229600" cy="695325"/>
            <a:chOff x="3982630" y="0"/>
            <a:chExt cx="1789525" cy="696128"/>
          </a:xfrm>
        </p:grpSpPr>
        <p:sp>
          <p:nvSpPr>
            <p:cNvPr id="12" name="Rectangle 11"/>
            <p:cNvSpPr/>
            <p:nvPr/>
          </p:nvSpPr>
          <p:spPr>
            <a:xfrm>
              <a:off x="3982630" y="0"/>
              <a:ext cx="1789525" cy="696128"/>
            </a:xfrm>
            <a:prstGeom prst="rect">
              <a:avLst/>
            </a:prstGeom>
          </p:spPr>
          <p:style>
            <a:lnRef idx="2">
              <a:schemeClr val="accent2">
                <a:hueOff val="1560506"/>
                <a:satOff val="-1946"/>
                <a:lumOff val="458"/>
                <a:alphaOff val="0"/>
              </a:schemeClr>
            </a:lnRef>
            <a:fillRef idx="1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0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3982630" y="0"/>
              <a:ext cx="1789525" cy="6961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568" tIns="56896" rIns="99568" bIns="56896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/>
                <a:t>School Recognition, Accountability, and Support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58261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DC Community/Stakeholder Engagement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ea typeface="ＭＳ Ｐゴシック" charset="0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2524125"/>
            <a:ext cx="8229600" cy="26701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01638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Leverage existing data for inclusion in the new reporting 	index</a:t>
            </a:r>
          </a:p>
          <a:p>
            <a:pPr indent="401638"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indent="401638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Use SLED to reduce the administrative burden on LEAs</a:t>
            </a:r>
          </a:p>
        </p:txBody>
      </p:sp>
      <p:grpSp>
        <p:nvGrpSpPr>
          <p:cNvPr id="2" name="Group 10"/>
          <p:cNvGrpSpPr/>
          <p:nvPr/>
        </p:nvGrpSpPr>
        <p:grpSpPr>
          <a:xfrm>
            <a:off x="457198" y="1609936"/>
            <a:ext cx="8229602" cy="696128"/>
            <a:chOff x="3982630" y="0"/>
            <a:chExt cx="1789525" cy="696128"/>
          </a:xfrm>
          <a:solidFill>
            <a:schemeClr val="accent3">
              <a:lumMod val="75000"/>
            </a:schemeClr>
          </a:solidFill>
        </p:grpSpPr>
        <p:sp>
          <p:nvSpPr>
            <p:cNvPr id="12" name="Rectangle 11"/>
            <p:cNvSpPr/>
            <p:nvPr/>
          </p:nvSpPr>
          <p:spPr>
            <a:xfrm>
              <a:off x="3982630" y="0"/>
              <a:ext cx="1789525" cy="696128"/>
            </a:xfrm>
            <a:prstGeom prst="rect">
              <a:avLst/>
            </a:prstGeom>
            <a:grpFill/>
          </p:spPr>
          <p:style>
            <a:lnRef idx="2">
              <a:schemeClr val="accent2">
                <a:hueOff val="1560506"/>
                <a:satOff val="-1946"/>
                <a:lumOff val="458"/>
                <a:alphaOff val="0"/>
              </a:schemeClr>
            </a:lnRef>
            <a:fillRef idx="1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0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3982630" y="0"/>
              <a:ext cx="1789525" cy="69612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568" tIns="56896" rIns="99568" bIns="56896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/>
                <a:t>Reduced Administrative Burden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5667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Principle 1: College and Career Ready Standards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Part of Race to the Top (RTTT)</a:t>
            </a:r>
          </a:p>
          <a:p>
            <a:pPr>
              <a:defRPr/>
            </a:pPr>
            <a:endParaRPr lang="en-US" sz="800" dirty="0" smtClean="0">
              <a:solidFill>
                <a:schemeClr val="accent2">
                  <a:lumMod val="50000"/>
                </a:schemeClr>
              </a:solidFill>
              <a:ea typeface="ヒラギノ角ゴ Pro W3" pitchFamily="32" charset="-128"/>
            </a:endParaRP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Common Core State Standards</a:t>
            </a:r>
          </a:p>
          <a:p>
            <a:pPr>
              <a:defRPr/>
            </a:pPr>
            <a:endParaRPr lang="en-US" sz="800" dirty="0" smtClean="0">
              <a:solidFill>
                <a:schemeClr val="accent2">
                  <a:lumMod val="50000"/>
                </a:schemeClr>
              </a:solidFill>
              <a:ea typeface="ヒラギノ角ゴ Pro W3" pitchFamily="32" charset="-128"/>
            </a:endParaRP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Standards- aligned DC CAS (Reading 2012; Math 2013)</a:t>
            </a:r>
          </a:p>
          <a:p>
            <a:pPr>
              <a:defRPr/>
            </a:pPr>
            <a:endParaRPr lang="en-US" sz="800" dirty="0" smtClean="0">
              <a:solidFill>
                <a:schemeClr val="accent2">
                  <a:lumMod val="50000"/>
                </a:schemeClr>
              </a:solidFill>
              <a:ea typeface="ヒラギノ角ゴ Pro W3" pitchFamily="32" charset="-128"/>
            </a:endParaRP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PARCC member (next generation assessments)</a:t>
            </a:r>
            <a:endParaRPr lang="en-US" sz="800" dirty="0" smtClean="0">
              <a:solidFill>
                <a:schemeClr val="accent2">
                  <a:lumMod val="50000"/>
                </a:schemeClr>
              </a:solidFill>
              <a:ea typeface="ヒラギノ角ゴ Pro W3" pitchFamily="3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6762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Principle 1: College and Career Ready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2275"/>
            <a:ext cx="8229600" cy="4224338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Adoption Process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DC adopted Common Core standards in 2010</a:t>
            </a:r>
          </a:p>
          <a:p>
            <a:pPr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Timeline for Implementation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Instruction aligned to Common Core</a:t>
            </a:r>
          </a:p>
          <a:p>
            <a:pPr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Outreach and Dissemination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Partnerships with stakeholders and national organizations</a:t>
            </a:r>
          </a:p>
          <a:p>
            <a:pPr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Special Populations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Students with special needs and English language learners</a:t>
            </a:r>
          </a:p>
          <a:p>
            <a:pPr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Preparing for Next Generation Assessments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English/Language Arts aligned to Common Core in 2012, Math aligned in 2013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88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Principle 1: College and Career Ready Standards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38" y="1801813"/>
            <a:ext cx="8878887" cy="4324350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Other Assessments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Since 2008 both science and composition assessments given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Composition added to accountability in SY 2012/13 and Science in 2013/14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OSSE will establish working group to better align science assessment to standards and provide support by way of guidance, professional development, and provision of exemplars of best practice  </a:t>
            </a:r>
          </a:p>
          <a:p>
            <a:pPr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Supporting Teachers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Professional development in core contents, pedagogy, and assessments</a:t>
            </a:r>
          </a:p>
          <a:p>
            <a:pPr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Increased Rigor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Collaboration with SBOE to revise graduation requirements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01613" y="714375"/>
            <a:ext cx="8740775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Principle 2: Differentiated Recognition, Accountability and Support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009775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Supplement DCPS School Scorecard and PCSB PMF</a:t>
            </a:r>
            <a:endParaRPr lang="en-US" sz="800" dirty="0" smtClean="0">
              <a:solidFill>
                <a:schemeClr val="accent2">
                  <a:lumMod val="50000"/>
                </a:schemeClr>
              </a:solidFill>
              <a:ea typeface="ヒラギノ角ゴ Pro W3" pitchFamily="32" charset="-128"/>
            </a:endParaRP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One system to compare schools</a:t>
            </a:r>
          </a:p>
          <a:p>
            <a:pPr>
              <a:defRPr/>
            </a:pPr>
            <a:endParaRPr lang="en-US" sz="800" dirty="0" smtClean="0">
              <a:solidFill>
                <a:schemeClr val="accent2">
                  <a:lumMod val="50000"/>
                </a:schemeClr>
              </a:solidFill>
              <a:ea typeface="ヒラギノ角ゴ Pro W3" pitchFamily="32" charset="-128"/>
            </a:endParaRP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Consider student growth and more subjects</a:t>
            </a:r>
          </a:p>
          <a:p>
            <a:pPr>
              <a:defRPr/>
            </a:pPr>
            <a:endParaRPr lang="en-US" sz="800" dirty="0" smtClean="0">
              <a:solidFill>
                <a:schemeClr val="accent2">
                  <a:lumMod val="50000"/>
                </a:schemeClr>
              </a:solidFill>
              <a:ea typeface="ヒラギノ角ゴ Pro W3" pitchFamily="32" charset="-128"/>
            </a:endParaRP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School-specific annual targets; school-specific interventions </a:t>
            </a:r>
          </a:p>
          <a:p>
            <a:pPr>
              <a:defRPr/>
            </a:pPr>
            <a:endParaRPr lang="en-US" dirty="0" smtClean="0">
              <a:ea typeface="ヒラギノ角ゴ Pro W3" pitchFamily="3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304800" y="1447800"/>
            <a:ext cx="5257800" cy="1474788"/>
          </a:xfrm>
          <a:prstGeom prst="roundRect">
            <a:avLst>
              <a:gd name="adj" fmla="val 16667"/>
            </a:avLst>
          </a:prstGeom>
          <a:solidFill>
            <a:srgbClr val="4BACC6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Student Proficiency</a:t>
            </a:r>
          </a:p>
          <a:p>
            <a:pPr algn="ctr">
              <a:defRPr/>
            </a:pPr>
            <a:r>
              <a:rPr lang="en-US" sz="1400" dirty="0">
                <a:solidFill>
                  <a:schemeClr val="lt1"/>
                </a:solidFill>
                <a:latin typeface="+mn-lt"/>
                <a:ea typeface="+mn-ea"/>
              </a:rPr>
              <a:t>Are students meeting or exceeding expectations in Reading, Math, </a:t>
            </a:r>
            <a:r>
              <a:rPr lang="en-US" sz="1400" dirty="0" smtClean="0">
                <a:solidFill>
                  <a:schemeClr val="lt1"/>
                </a:solidFill>
                <a:latin typeface="+mn-lt"/>
                <a:ea typeface="+mn-ea"/>
              </a:rPr>
              <a:t>Composition</a:t>
            </a:r>
            <a:r>
              <a:rPr lang="en-US" sz="1400" dirty="0">
                <a:solidFill>
                  <a:schemeClr val="lt1"/>
                </a:solidFill>
                <a:latin typeface="+mn-lt"/>
                <a:ea typeface="+mn-ea"/>
              </a:rPr>
              <a:t>, and </a:t>
            </a:r>
            <a:r>
              <a:rPr lang="en-US" sz="1400" dirty="0" smtClean="0">
                <a:solidFill>
                  <a:schemeClr val="lt1"/>
                </a:solidFill>
                <a:latin typeface="+mn-lt"/>
                <a:ea typeface="+mn-ea"/>
              </a:rPr>
              <a:t>Science?</a:t>
            </a:r>
            <a:endParaRPr lang="en-US" sz="14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304800" y="3048000"/>
            <a:ext cx="5257800" cy="1479550"/>
          </a:xfrm>
          <a:prstGeom prst="roundRect">
            <a:avLst>
              <a:gd name="adj" fmla="val 16667"/>
            </a:avLst>
          </a:prstGeom>
          <a:solidFill>
            <a:srgbClr val="8064A2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Academic Growth</a:t>
            </a:r>
          </a:p>
          <a:p>
            <a:pPr algn="ctr">
              <a:defRPr/>
            </a:pPr>
            <a:r>
              <a:rPr lang="en-US" sz="1400" dirty="0">
                <a:solidFill>
                  <a:schemeClr val="lt1"/>
                </a:solidFill>
                <a:latin typeface="+mn-lt"/>
                <a:ea typeface="+mn-ea"/>
              </a:rPr>
              <a:t>Are students learning over time?</a:t>
            </a:r>
          </a:p>
        </p:txBody>
      </p:sp>
      <p:sp>
        <p:nvSpPr>
          <p:cNvPr id="12" name="Rounded Rectangle 11"/>
          <p:cNvSpPr>
            <a:spLocks noChangeArrowheads="1"/>
          </p:cNvSpPr>
          <p:nvPr/>
        </p:nvSpPr>
        <p:spPr bwMode="auto">
          <a:xfrm>
            <a:off x="304800" y="4648200"/>
            <a:ext cx="5257800" cy="144780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lt1"/>
                </a:solidFill>
              </a:rPr>
              <a:t>Graduation </a:t>
            </a:r>
            <a:r>
              <a:rPr lang="en-US" sz="2000" dirty="0">
                <a:solidFill>
                  <a:schemeClr val="lt1"/>
                </a:solidFill>
              </a:rPr>
              <a:t>(HS</a:t>
            </a:r>
            <a:r>
              <a:rPr lang="en-US" sz="2000" dirty="0" smtClean="0">
                <a:solidFill>
                  <a:schemeClr val="lt1"/>
                </a:solidFill>
              </a:rPr>
              <a:t>)</a:t>
            </a:r>
          </a:p>
          <a:p>
            <a:pPr algn="ctr">
              <a:defRPr/>
            </a:pPr>
            <a:r>
              <a:rPr lang="en-US" sz="1400" dirty="0" smtClean="0">
                <a:solidFill>
                  <a:schemeClr val="lt1"/>
                </a:solidFill>
              </a:rPr>
              <a:t>Are  </a:t>
            </a:r>
            <a:r>
              <a:rPr lang="en-US" sz="1400" dirty="0">
                <a:solidFill>
                  <a:schemeClr val="lt1"/>
                </a:solidFill>
              </a:rPr>
              <a:t>students graduating within 4 years of entering high school?</a:t>
            </a:r>
          </a:p>
          <a:p>
            <a:pPr algn="ctr">
              <a:defRPr/>
            </a:pPr>
            <a:endParaRPr lang="en-US" sz="14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0" y="506413"/>
            <a:ext cx="90678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MS PGothic" pitchFamily="34" charset="-128"/>
              </a:rPr>
              <a:t>Principle 2: Proposed Annual Measurable Objectives</a:t>
            </a:r>
          </a:p>
        </p:txBody>
      </p:sp>
      <p:sp>
        <p:nvSpPr>
          <p:cNvPr id="17414" name="TextBox 2"/>
          <p:cNvSpPr txBox="1">
            <a:spLocks noChangeArrowheads="1"/>
          </p:cNvSpPr>
          <p:nvPr/>
        </p:nvSpPr>
        <p:spPr bwMode="auto">
          <a:xfrm>
            <a:off x="5703888" y="2000250"/>
            <a:ext cx="3182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9pPr>
          </a:lstStyle>
          <a:p>
            <a:pPr algn="ctr" eaLnBrk="1" hangingPunct="1"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School Year 2011/12</a:t>
            </a:r>
          </a:p>
        </p:txBody>
      </p:sp>
      <p:sp>
        <p:nvSpPr>
          <p:cNvPr id="17415" name="TextBox 4"/>
          <p:cNvSpPr txBox="1">
            <a:spLocks noChangeArrowheads="1"/>
          </p:cNvSpPr>
          <p:nvPr/>
        </p:nvSpPr>
        <p:spPr bwMode="auto">
          <a:xfrm>
            <a:off x="5703888" y="2543175"/>
            <a:ext cx="3124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Evaluated by school.  Each school will have individually set targets to reduce the percentage of students not meeting expectations by half over 6 years.  Targets will be based on 2010-2011 performance for all students.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97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Agenda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Overview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Community and Stakeholder Engagement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Principle 1: College and Career Readiness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Principle 2: Differentiated Recognition, Accountability and Support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Principle 3: Teacher and Leader Effectiveness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Other Changes to Waiver Application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Next Steps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8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Principle 2: Differentiated Recognition, Accountability and Support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197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Reduce by half students not meeting proficiency within 6 years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At a minimum, 72.5% of students in reading and 73.5% in math will be proficient by 2017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Increase graduation rates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At a minimum, 70% of students will graduate within 4 years and 90% will graduate within 6 years by 2017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5775"/>
          <a:ext cx="8229600" cy="4164014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6192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SCHOOL </a:t>
                      </a: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“</a:t>
                      </a: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A</a:t>
                      </a: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”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ヒラギノ角ゴ Pro W3" pitchFamily="32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2010-2011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2016-2017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Expected Change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192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All Students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54%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77%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23%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192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African American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45%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72.5%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27.5%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192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White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65%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82.5%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17.5%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6792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Economically Disadvantaged Students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40%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70%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30%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192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Students with IEPs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18%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59%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ヒラギノ角ゴ Pro W3" pitchFamily="32" charset="-128"/>
                        </a:rPr>
                        <a:t>41%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8471" name="Title 1"/>
          <p:cNvSpPr>
            <a:spLocks noGrp="1"/>
          </p:cNvSpPr>
          <p:nvPr>
            <p:ph type="title"/>
          </p:nvPr>
        </p:nvSpPr>
        <p:spPr>
          <a:xfrm>
            <a:off x="76200" y="719138"/>
            <a:ext cx="90678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MS PGothic" pitchFamily="34" charset="-128"/>
              </a:rPr>
              <a:t>Principle 2: Example of Proficiency AMOs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59372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Principle 2: Accountability Overview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990600" y="1600200"/>
          <a:ext cx="7315200" cy="4415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4937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Principle 2: Calculation for Student Index Value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1925" y="1330325"/>
          <a:ext cx="8709022" cy="4691063"/>
        </p:xfrm>
        <a:graphic>
          <a:graphicData uri="http://schemas.openxmlformats.org/drawingml/2006/table">
            <a:tbl>
              <a:tblPr/>
              <a:tblGrid>
                <a:gridCol w="1133223"/>
                <a:gridCol w="776467"/>
                <a:gridCol w="566611"/>
                <a:gridCol w="566611"/>
                <a:gridCol w="566611"/>
                <a:gridCol w="566611"/>
                <a:gridCol w="566611"/>
                <a:gridCol w="566611"/>
                <a:gridCol w="566611"/>
                <a:gridCol w="566611"/>
                <a:gridCol w="566611"/>
                <a:gridCol w="566611"/>
                <a:gridCol w="566611"/>
                <a:gridCol w="566611"/>
              </a:tblGrid>
              <a:tr h="332868">
                <a:tc gridSpan="14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Student-level Performance-Progress Score Matrix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2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77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Current Score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7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Prior Score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Below Basic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Basic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Proficient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Advanced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7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Group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Middle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Middle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Middle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Middle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776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Below Basic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Middle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Basic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Middle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Proficient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Middle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Advanced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Middle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Prior Score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Alternative Assessment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476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Principle 2: Calculation for Student Index Value</a:t>
            </a:r>
            <a:endParaRPr lang="en-US" sz="3200" dirty="0" smtClean="0">
              <a:ea typeface="ヒラギノ角ゴ Pro W3" pitchFamily="32" charset="-12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875" y="1281113"/>
          <a:ext cx="9128124" cy="3924468"/>
        </p:xfrm>
        <a:graphic>
          <a:graphicData uri="http://schemas.openxmlformats.org/drawingml/2006/table">
            <a:tbl>
              <a:tblPr firstRow="1" bandRow="1"/>
              <a:tblGrid>
                <a:gridCol w="1617617"/>
                <a:gridCol w="1626252"/>
                <a:gridCol w="1470824"/>
                <a:gridCol w="913389"/>
                <a:gridCol w="1750021"/>
                <a:gridCol w="1750021"/>
              </a:tblGrid>
              <a:tr h="551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Student Reading Index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Student Math Index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ELL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Student Reading Index for ELL Students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Student Math Index for ELL Students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6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Student 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100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100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Student B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110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100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06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Student 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110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110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110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110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Student D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25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50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06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Student 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25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50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25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50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Student F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100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100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06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Student 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25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25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06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Student H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25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06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Student I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100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50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100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50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Student J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110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100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110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100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06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Student K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100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100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1233" marR="61233" marT="30614" marB="3061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463" y="5227638"/>
          <a:ext cx="9128124" cy="361950"/>
        </p:xfrm>
        <a:graphic>
          <a:graphicData uri="http://schemas.openxmlformats.org/drawingml/2006/table">
            <a:tbl>
              <a:tblPr firstRow="1" bandRow="1"/>
              <a:tblGrid>
                <a:gridCol w="1617617"/>
                <a:gridCol w="1626252"/>
                <a:gridCol w="1470824"/>
                <a:gridCol w="913389"/>
                <a:gridCol w="1750021"/>
                <a:gridCol w="1750021"/>
              </a:tblGrid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Total Index Score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3" marB="3061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830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3" marB="3061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785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3" marB="3061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3" marB="3061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445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410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163" y="5578475"/>
          <a:ext cx="9128124" cy="361950"/>
        </p:xfrm>
        <a:graphic>
          <a:graphicData uri="http://schemas.openxmlformats.org/drawingml/2006/table">
            <a:tbl>
              <a:tblPr firstRow="1" bandRow="1"/>
              <a:tblGrid>
                <a:gridCol w="1617617"/>
                <a:gridCol w="1626252"/>
                <a:gridCol w="1470824"/>
                <a:gridCol w="913389"/>
                <a:gridCol w="1750021"/>
                <a:gridCol w="1750021"/>
              </a:tblGrid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Number of Students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3" marB="3061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3" marB="3061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3" marB="3061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613" marB="3061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163" y="5953125"/>
          <a:ext cx="9128124" cy="797270"/>
        </p:xfrm>
        <a:graphic>
          <a:graphicData uri="http://schemas.openxmlformats.org/drawingml/2006/table">
            <a:tbl>
              <a:tblPr firstRow="1" bandRow="1"/>
              <a:tblGrid>
                <a:gridCol w="1617617"/>
                <a:gridCol w="1626252"/>
                <a:gridCol w="1470824"/>
                <a:gridCol w="913389"/>
                <a:gridCol w="1750021"/>
                <a:gridCol w="1750021"/>
              </a:tblGrid>
              <a:tr h="796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Average Subgroup or All Students Index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589" marB="3058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830 / 11 = </a:t>
                      </a: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75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589" marB="3058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785 / 11 = </a:t>
                      </a: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71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589" marB="3058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3" marR="61233" marT="30589" marB="3058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445 / 5 = </a:t>
                      </a: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89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410 / 5 = </a:t>
                      </a: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82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71596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Principle 2: Calculation for Subject Index Value</a:t>
            </a:r>
            <a:endParaRPr lang="en-US" sz="3200" dirty="0" smtClean="0">
              <a:ea typeface="ヒラギノ角ゴ Pro W3" pitchFamily="32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3138" y="2487613"/>
          <a:ext cx="4660899" cy="1763712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580095"/>
                <a:gridCol w="1595972"/>
                <a:gridCol w="1484832"/>
              </a:tblGrid>
              <a:tr h="5879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Subject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 Students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/>
                </a:tc>
              </a:tr>
              <a:tr h="5879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Reading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/>
                </a:tc>
              </a:tr>
              <a:tr h="5879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Math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910263" y="2444750"/>
          <a:ext cx="1420812" cy="1806640"/>
        </p:xfrm>
        <a:graphic>
          <a:graphicData uri="http://schemas.openxmlformats.org/drawingml/2006/table">
            <a:tbl>
              <a:tblPr firstRow="1" firstCol="1">
                <a:tableStyleId>{69012ECD-51FC-41F1-AA8D-1B2483CD663E}</a:tableStyleId>
              </a:tblPr>
              <a:tblGrid>
                <a:gridCol w="1420812"/>
              </a:tblGrid>
              <a:tr h="595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Subject </a:t>
                      </a:r>
                      <a:r>
                        <a:rPr lang="en-US" sz="1200" dirty="0" smtClean="0">
                          <a:effectLst/>
                        </a:rPr>
                        <a:t>Index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</a:txBody>
                  <a:tcPr marL="68595" marR="6859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37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(75 + 75+89) / 3 = 80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5" marR="6859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37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(71 + 71 + 82) / 3 = 75</a:t>
                      </a:r>
                      <a:endParaRPr lang="en-US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5" marR="6859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2558" name="TextBox 7"/>
          <p:cNvSpPr txBox="1">
            <a:spLocks noChangeArrowheads="1"/>
          </p:cNvSpPr>
          <p:nvPr/>
        </p:nvSpPr>
        <p:spPr bwMode="auto">
          <a:xfrm>
            <a:off x="1187450" y="1674813"/>
            <a:ext cx="5964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32" charset="-128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Subject Index is 2x All Students Averaged With All Subgroups</a:t>
            </a:r>
          </a:p>
        </p:txBody>
      </p:sp>
      <p:sp>
        <p:nvSpPr>
          <p:cNvPr id="26654" name="Rectangle 1"/>
          <p:cNvSpPr>
            <a:spLocks noChangeArrowheads="1"/>
          </p:cNvSpPr>
          <p:nvPr/>
        </p:nvSpPr>
        <p:spPr bwMode="auto">
          <a:xfrm>
            <a:off x="973138" y="4657725"/>
            <a:ext cx="4038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>
                <a:solidFill>
                  <a:srgbClr val="632523"/>
                </a:solidFill>
                <a:ea typeface="Times New Roman" pitchFamily="18" charset="0"/>
                <a:cs typeface="Calibri" pitchFamily="34" charset="0"/>
              </a:rPr>
              <a:t>Overall Index for example is 80+75/2 = </a:t>
            </a:r>
            <a:r>
              <a:rPr lang="en-US" b="1">
                <a:solidFill>
                  <a:srgbClr val="632523"/>
                </a:solidFill>
                <a:ea typeface="Times New Roman" pitchFamily="18" charset="0"/>
                <a:cs typeface="Calibri" pitchFamily="34" charset="0"/>
              </a:rPr>
              <a:t>77</a:t>
            </a:r>
            <a:endParaRPr lang="en-US" sz="1600">
              <a:solidFill>
                <a:srgbClr val="632523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90688"/>
            <a:ext cx="3895725" cy="4525962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Index Score on 100 point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scale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Count “all students” 2x and average with subgroups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Incentivize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performance based on proficiency, growth, and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subgroups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457200" y="53816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Principle 2: Calculation for Student Index Value</a:t>
            </a:r>
            <a:endParaRPr lang="en-US" sz="3200" dirty="0" smtClean="0">
              <a:ea typeface="MS PGothic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64100" y="1681163"/>
          <a:ext cx="3694113" cy="4192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935"/>
                <a:gridCol w="785329"/>
                <a:gridCol w="819849"/>
              </a:tblGrid>
              <a:tr h="7011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Identification</a:t>
                      </a:r>
                      <a:endParaRPr lang="en-US" sz="20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From</a:t>
                      </a:r>
                      <a:endParaRPr lang="en-US" sz="20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</a:t>
                      </a:r>
                      <a:endParaRPr lang="en-US" sz="2000" dirty="0"/>
                    </a:p>
                  </a:txBody>
                  <a:tcPr marL="91437" marR="91437" marT="45725" marB="45725"/>
                </a:tc>
              </a:tr>
              <a:tr h="69829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Reward School*</a:t>
                      </a:r>
                      <a:endParaRPr lang="en-US" sz="2000" dirty="0"/>
                    </a:p>
                  </a:txBody>
                  <a:tcPr marL="91437" marR="91437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80</a:t>
                      </a:r>
                      <a:endParaRPr lang="en-US" sz="2000" dirty="0"/>
                    </a:p>
                  </a:txBody>
                  <a:tcPr marL="91437" marR="91437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 marL="91437" marR="91437" marT="45725" marB="45725">
                    <a:solidFill>
                      <a:schemeClr val="bg1"/>
                    </a:solidFill>
                  </a:tcPr>
                </a:tc>
              </a:tr>
              <a:tr h="69829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Rising School</a:t>
                      </a:r>
                      <a:endParaRPr lang="en-US" sz="2000" dirty="0"/>
                    </a:p>
                  </a:txBody>
                  <a:tcPr marL="91437" marR="91437" marT="45725" marB="457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marL="91437" marR="91437" marT="45725" marB="457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79</a:t>
                      </a:r>
                      <a:endParaRPr lang="en-US" sz="2000" dirty="0"/>
                    </a:p>
                  </a:txBody>
                  <a:tcPr marL="91437" marR="91437" marT="45725" marB="45725">
                    <a:solidFill>
                      <a:schemeClr val="bg2"/>
                    </a:solidFill>
                  </a:tcPr>
                </a:tc>
              </a:tr>
              <a:tr h="69829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Developing School</a:t>
                      </a:r>
                      <a:endParaRPr lang="en-US" sz="2000" dirty="0"/>
                    </a:p>
                  </a:txBody>
                  <a:tcPr marL="91437" marR="91437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marL="91437" marR="91437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44</a:t>
                      </a:r>
                      <a:endParaRPr lang="en-US" sz="2000" dirty="0"/>
                    </a:p>
                  </a:txBody>
                  <a:tcPr marL="91437" marR="91437" marT="45725" marB="45725">
                    <a:solidFill>
                      <a:schemeClr val="bg1"/>
                    </a:solidFill>
                  </a:tcPr>
                </a:tc>
              </a:tr>
              <a:tr h="69829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Focus</a:t>
                      </a:r>
                      <a:r>
                        <a:rPr lang="en-US" sz="2000" baseline="0" dirty="0" smtClean="0"/>
                        <a:t> School</a:t>
                      </a:r>
                      <a:endParaRPr lang="en-US" sz="2000" dirty="0"/>
                    </a:p>
                  </a:txBody>
                  <a:tcPr marL="91437" marR="91437" marT="45725" marB="457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25</a:t>
                      </a:r>
                      <a:endParaRPr lang="en-US" sz="2000" dirty="0"/>
                    </a:p>
                  </a:txBody>
                  <a:tcPr marL="91437" marR="91437" marT="45725" marB="457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34</a:t>
                      </a:r>
                      <a:endParaRPr lang="en-US" sz="2000" dirty="0"/>
                    </a:p>
                  </a:txBody>
                  <a:tcPr marL="91437" marR="91437" marT="45725" marB="45725">
                    <a:solidFill>
                      <a:schemeClr val="bg2"/>
                    </a:solidFill>
                  </a:tcPr>
                </a:tc>
              </a:tr>
              <a:tr h="69829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Priority School</a:t>
                      </a:r>
                      <a:endParaRPr lang="en-US" sz="2000" dirty="0"/>
                    </a:p>
                  </a:txBody>
                  <a:tcPr marL="91437" marR="91437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marL="91437" marR="91437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24</a:t>
                      </a:r>
                      <a:endParaRPr lang="en-US" sz="2000" dirty="0"/>
                    </a:p>
                  </a:txBody>
                  <a:tcPr marL="91437" marR="91437" marT="45725" marB="45725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49800" y="5751513"/>
            <a:ext cx="412115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* Reward schools must meet other ED requirements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676275"/>
            <a:ext cx="8472488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Principle 2: Statewide Network of Tiered Support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65288"/>
            <a:ext cx="8229600" cy="4362450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OSSE, DCPS, PCSB/Charter LEAs will work in partnership to reward and support schools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sz="1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statewide network of tiered support will ensure services to LEAs and schools are well coordinated to: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 marL="285750" indent="-285750"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maximize agency, LEA and school resources; </a:t>
            </a:r>
          </a:p>
          <a:p>
            <a:pPr marL="285750" indent="-285750">
              <a:defRPr/>
            </a:pP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minimize burden to agency departments, LEAs and schools; and </a:t>
            </a:r>
          </a:p>
          <a:p>
            <a:pPr>
              <a:defRPr/>
            </a:pP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has the greatest likelihood of improving academic achievement, graduation rates, and closing achievement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gaps.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711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Principle 2: Process for Interventions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212915" y="1396999"/>
          <a:ext cx="6319101" cy="4777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631825"/>
            <a:ext cx="8461375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Principle 2: Statewide Network of Tiered Support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1613" y="1600200"/>
            <a:ext cx="7772400" cy="4525963"/>
          </a:xfrm>
        </p:spPr>
        <p:txBody>
          <a:bodyPr/>
          <a:lstStyle/>
          <a:p>
            <a:pPr marL="457200" lvl="1" indent="0"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OSSE as the SEA: provide guidance, technical assistance, and opportunities to participate in state-level trainings to maximize coordination and academic achievement</a:t>
            </a:r>
          </a:p>
          <a:p>
            <a:pPr marL="457200" lvl="1" indent="0">
              <a:buFont typeface="Arial" pitchFamily="34" charset="0"/>
              <a:buNone/>
              <a:defRPr/>
            </a:pPr>
            <a:endParaRPr lang="en-US" sz="1400" dirty="0" smtClean="0">
              <a:solidFill>
                <a:schemeClr val="accent2">
                  <a:lumMod val="50000"/>
                </a:schemeClr>
              </a:solidFill>
              <a:ea typeface="ヒラギノ角ゴ Pro W3" pitchFamily="32" charset="-128"/>
            </a:endParaRPr>
          </a:p>
          <a:p>
            <a:pPr lvl="2"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common core implementation; developing and implementing teacher and leader evaluation systems; understanding the state-level differentiated recognition, accountability, and support system; serving special populations; and how to leverage federal resources (Title I, SIG, Title II, Title III, and other federal).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86836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a typeface="MS PGothic" pitchFamily="34" charset="-128"/>
              </a:rPr>
              <a:t>Overview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ea typeface="MS PGothic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6888"/>
            <a:ext cx="8229600" cy="467836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We believe that:</a:t>
            </a:r>
          </a:p>
          <a:p>
            <a:pPr marL="0" indent="0">
              <a:buFont typeface="Arial" charset="0"/>
              <a:buNone/>
              <a:defRPr/>
            </a:pPr>
            <a:endParaRPr lang="en-US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Students come first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matters most is what happens in the classroom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best qualified professionals to impact student learning are teachers and school leaders</a:t>
            </a:r>
          </a:p>
          <a:p>
            <a:pPr marL="0" indent="0">
              <a:buFont typeface="Arial" charset="0"/>
              <a:buNone/>
              <a:defRPr/>
            </a:pPr>
            <a:endParaRPr lang="en-US" sz="280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1BDB83-E5C6-4DC2-B7AE-DB735F36C181}" type="slidenum">
              <a:rPr lang="en-US" smtClean="0">
                <a:ea typeface="MS PGothic" pitchFamily="34" charset="-128"/>
              </a:rPr>
              <a:pPr/>
              <a:t>3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0563"/>
            <a:ext cx="8461375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Principle 2: Statewide Network of Tiered Support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62025" y="2327275"/>
          <a:ext cx="7256463" cy="3384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3419"/>
                <a:gridCol w="1335040"/>
                <a:gridCol w="1649275"/>
                <a:gridCol w="1718729"/>
              </a:tblGrid>
              <a:tr h="104728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SEA Engagement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LEA/School Autonomy over Activities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LEA/School Flexibility in Use of Federal Funds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</a:tr>
              <a:tr h="4646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Priority Schools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Very High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Lower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Lower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</a:tr>
              <a:tr h="4646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Focus Schools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High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Moderate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Moderate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</a:tr>
              <a:tr h="4646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Developing Schools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Moderate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High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High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</a:tr>
              <a:tr h="4646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Rising Schools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Low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Very High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Very High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</a:tr>
              <a:tr h="4788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Reward Schools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Very Low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Very High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Very High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6" marR="6858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42875" y="576263"/>
            <a:ext cx="8751888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Principle 2: Statewide Network of Tiered Support</a:t>
            </a:r>
            <a:endParaRPr lang="en-US" sz="3200" dirty="0" smtClean="0">
              <a:ea typeface="ヒラギノ角ゴ Pro W3" pitchFamily="32" charset="-128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DCPS and PCSB/Charter LEAs</a:t>
            </a:r>
          </a:p>
          <a:p>
            <a:pPr marL="457200" lvl="1" indent="0">
              <a:buFont typeface="Arial" pitchFamily="34" charset="0"/>
              <a:buNone/>
              <a:defRPr/>
            </a:pPr>
            <a:endParaRPr lang="en-US" sz="1400" dirty="0" smtClean="0">
              <a:solidFill>
                <a:schemeClr val="accent2">
                  <a:lumMod val="50000"/>
                </a:schemeClr>
              </a:solidFill>
              <a:ea typeface="ヒラギノ角ゴ Pro W3" pitchFamily="32" charset="-128"/>
            </a:endParaRPr>
          </a:p>
          <a:p>
            <a:pPr lvl="2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Use own accountability framework (DCPS School Scorecard and PCSB Performance Management Framework) to inform rewards, interventions, and supports</a:t>
            </a:r>
          </a:p>
          <a:p>
            <a:pPr lvl="2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Provide guidance, technical assistance and professional development opportunities to ensure implementation occurs in the classroom</a:t>
            </a:r>
          </a:p>
          <a:p>
            <a:pPr lvl="2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Have the authority to turnaround, restart,  or close a school.  </a:t>
            </a:r>
          </a:p>
          <a:p>
            <a:pPr>
              <a:defRPr/>
            </a:pPr>
            <a:endParaRPr lang="en-US" dirty="0" smtClean="0">
              <a:ea typeface="ヒラギノ角ゴ Pro W3" pitchFamily="3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0875"/>
            <a:ext cx="86868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Principle 2: Statewide Network of Tiered Support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58800" y="1793875"/>
          <a:ext cx="7831137" cy="3978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253"/>
                <a:gridCol w="904849"/>
                <a:gridCol w="1206466"/>
                <a:gridCol w="1357274"/>
                <a:gridCol w="904849"/>
                <a:gridCol w="829446"/>
              </a:tblGrid>
              <a:tr h="5093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SCHOOL CATEGORY: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Reward School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Rising School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Developing School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Focus School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Priority School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</a:tr>
              <a:tr h="3506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Receives SEA Recognition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/>
                        <a:t>Yes</a:t>
                      </a: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</a:tr>
              <a:tr h="5093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Eligible to Receive SEA Financial Reward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/>
                        <a:t>Yes</a:t>
                      </a: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</a:tr>
              <a:tr h="5093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Flexibility </a:t>
                      </a:r>
                      <a:r>
                        <a:rPr lang="en-US" sz="1200" dirty="0">
                          <a:effectLst/>
                        </a:rPr>
                        <a:t>in the Use of Funds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/>
                        <a:t>Yes</a:t>
                      </a: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</a:tr>
              <a:tr h="5093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Describe </a:t>
                      </a:r>
                      <a:r>
                        <a:rPr lang="en-US" sz="1200" dirty="0" smtClean="0">
                          <a:effectLst/>
                        </a:rPr>
                        <a:t>Continuous Improvement </a:t>
                      </a:r>
                      <a:r>
                        <a:rPr lang="en-US" sz="1200" dirty="0">
                          <a:effectLst/>
                        </a:rPr>
                        <a:t>in Title I Grant Application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Yes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</a:tr>
              <a:tr h="5093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Implement Self-Selected </a:t>
                      </a:r>
                      <a:r>
                        <a:rPr lang="en-US" sz="1200" dirty="0" smtClean="0">
                          <a:effectLst/>
                        </a:rPr>
                        <a:t>Interventions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</a:tr>
              <a:tr h="5093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Receive Progress Monitoring to Inform Plan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</a:tr>
              <a:tr h="571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Implement Meaningful Interventions that meet ED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Turnaround</a:t>
                      </a:r>
                      <a:r>
                        <a:rPr lang="en-US" sz="1200" baseline="0" dirty="0" smtClean="0">
                          <a:effectLst/>
                        </a:rPr>
                        <a:t> Principles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57626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Principle 2: Focus and Priority Schools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Requires LEAs to submit improvement plans for all schools identified as Focus and Priority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Plan must be developed and interventions chosen  based on data analysis and meaningful consultation with school leadership, teachers, and with the involvement of parents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A reasonable and necessary amount of Title I funds will be earmarked to carry out the school improvement plan and interventions.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Principle 3: Teacher and Leader Effectiveness</a:t>
            </a: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457200" y="2057400"/>
            <a:ext cx="822960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Race to the Top (RTTT) alignment with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ESEA Flexibility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Waiver</a:t>
            </a:r>
          </a:p>
          <a:p>
            <a:pPr>
              <a:defRPr/>
            </a:pP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30 out of 54 LEAs serving 90% of students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are 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implementing evaluation systems this year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RTTT LEA-created systems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that meet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broad criteria; will need to adjust to be fully aligned to waiver </a:t>
            </a:r>
          </a:p>
          <a:p>
            <a:pPr>
              <a:defRPr/>
            </a:pP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Must consider student growth</a:t>
            </a:r>
          </a:p>
          <a:p>
            <a:pPr>
              <a:defRPr/>
            </a:pP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882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Principle 3: Teacher and Leader Effectiveness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1825"/>
            <a:ext cx="8229600" cy="4525963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LEAs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that have schools identified as Focus or Priority will be required to implement teacher and leader evaluation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systems.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OSSE will provide support in developing evaluation systems by way of guidance, technical support, professional development, and the provision of exemplars of best practice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882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Principle 3: Teacher and Leader Effectiveness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066"/>
            <a:ext cx="8229600" cy="4525963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For the ESEA Flexibility Waiver all Title I LEAs with Focus and Priority schools will need to develop teacher and leader evaluation systems that include: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All teachers in all grades and subjects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Student achievement and/or growth measures to a significant extent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Multiple measures of teacher/leader practice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evaluation of teachers and leaders on a regular basis, along with timely and useful feedback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882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Principle 3: Teacher and Leader Effectiveness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(continued)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1825"/>
            <a:ext cx="8229600" cy="4525963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For the ESEA Flexibility Waiver all Title I LEAs with Focus and Priority schools will need to develop teacher and leader evaluation systems that include: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Teachers and leaders in the development, review and revision of the system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Valid measures – ratings are aligned to student achievement outcomes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Plans for training evaluators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8953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Other ESEA Waiver Changes Based on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8338"/>
            <a:ext cx="8229600" cy="3970337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CLCC: Removed checkbox to waive out of 21</a:t>
            </a:r>
            <a:r>
              <a:rPr lang="en-US" sz="4000" baseline="30000" dirty="0" smtClean="0">
                <a:solidFill>
                  <a:schemeClr val="accent2">
                    <a:lumMod val="50000"/>
                  </a:schemeClr>
                </a:solidFill>
              </a:rPr>
              <a:t>st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 Century Community Learning Centers</a:t>
            </a:r>
          </a:p>
          <a:p>
            <a:pPr lvl="1">
              <a:defRPr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Funds awarded to CLCCs will remain for CLCC programs as written in grant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Next Steps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Submit application to ED by Tuesday, February 28</a:t>
            </a:r>
            <a:r>
              <a:rPr lang="en-US" baseline="30000" dirty="0" smtClean="0">
                <a:solidFill>
                  <a:schemeClr val="accent2">
                    <a:lumMod val="50000"/>
                  </a:schemeClr>
                </a:solidFill>
              </a:rPr>
              <a:t>th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Mid-March: ED provides status update and begins the iterative process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Summer: ED informs OSSE of waiver approval status. 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If approved, new differentiated, recognition, accountability, and support system  index will go into effect using 2012 DC CAS scores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814388"/>
            <a:ext cx="83947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accent2">
                    <a:lumMod val="50000"/>
                  </a:schemeClr>
                </a:solidFill>
                <a:ea typeface="MS PGothic" pitchFamily="34" charset="-128"/>
              </a:rPr>
              <a:t>We Respect The Original Intent Of The Federal Law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457200" y="2124075"/>
            <a:ext cx="8534400" cy="48006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The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No Child Left Behind Act of 2001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(NCLB) is the amended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Elementary and Secondary Education Act of 1965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 (ESEA) and required states to: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600" dirty="0" smtClean="0">
              <a:solidFill>
                <a:schemeClr val="accent2">
                  <a:lumMod val="50000"/>
                </a:schemeClr>
              </a:solidFill>
              <a:ea typeface="ＭＳ Ｐゴシック" pitchFamily="34" charset="-128"/>
            </a:endParaRPr>
          </a:p>
          <a:p>
            <a:pPr marL="1366838" lvl="1" indent="-4572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Develop standard assessments for students </a:t>
            </a:r>
          </a:p>
          <a:p>
            <a:pPr marL="1366838" lvl="1" indent="-4572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Enforce a system of accountability for schools </a:t>
            </a:r>
          </a:p>
          <a:p>
            <a:pPr marL="1366838" lvl="1" indent="-4572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Measure performance based on subgroups of students</a:t>
            </a:r>
          </a:p>
          <a:p>
            <a:pPr marL="1366838" lvl="1" indent="-4572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Identify underperforming schools </a:t>
            </a:r>
          </a:p>
          <a:p>
            <a:pPr marL="1366838" lvl="1" indent="-4572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Implement prescribed interventions in underperforming schools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Thank You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endParaRPr lang="en-US" dirty="0" smtClean="0">
              <a:ea typeface="ヒラギノ角ゴ Pro W3" pitchFamily="32" charset="-128"/>
            </a:endParaRP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Elementary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and Secondary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Education</a:t>
            </a:r>
          </a:p>
          <a:p>
            <a:pPr marL="0" indent="0" algn="ctr">
              <a:buFont typeface="Arial" pitchFamily="34" charset="0"/>
              <a:buNone/>
              <a:defRPr/>
            </a:pPr>
            <a:endParaRPr lang="en-US" sz="1600" b="1" dirty="0" smtClean="0">
              <a:solidFill>
                <a:schemeClr val="accent2">
                  <a:lumMod val="50000"/>
                </a:schemeClr>
              </a:solidFill>
              <a:ea typeface="ヒラギノ角ゴ Pro W3" pitchFamily="32" charset="-128"/>
            </a:endParaRP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Office of the State Superintendent of Education (OSSE)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Government of the District of Columbia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810 First Street, NE, 5</a:t>
            </a:r>
            <a:r>
              <a:rPr lang="en-US" sz="2000" baseline="30000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th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 Floor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Washington, DC 20002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Contact Email: 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  <a:hlinkClick r:id="rId2"/>
              </a:rPr>
              <a:t>OSSE.Comments@dc.gov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ea typeface="ヒラギノ角ゴ Pro W3" pitchFamily="32" charset="-128"/>
            </a:endParaRP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Contact Phone:  (202) 741-6412</a:t>
            </a:r>
          </a:p>
          <a:p>
            <a:pPr marL="0" indent="0" algn="ctr">
              <a:buFont typeface="Arial" pitchFamily="34" charset="0"/>
              <a:buNone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  <a:ea typeface="ヒラギノ角ゴ Pro W3" pitchFamily="3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4"/>
          <p:cNvGraphicFramePr>
            <a:graphicFrameLocks/>
          </p:cNvGraphicFramePr>
          <p:nvPr/>
        </p:nvGraphicFramePr>
        <p:xfrm>
          <a:off x="857250" y="2016125"/>
          <a:ext cx="1968500" cy="3602039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068842"/>
                <a:gridCol w="899658"/>
              </a:tblGrid>
              <a:tr h="838234">
                <a:tc gridSpan="2">
                  <a:txBody>
                    <a:bodyPr/>
                    <a:lstStyle/>
                    <a:p>
                      <a:pPr algn="ctr"/>
                      <a:endParaRPr lang="en-US" sz="600" dirty="0" smtClean="0"/>
                    </a:p>
                    <a:p>
                      <a:pPr algn="ctr"/>
                      <a:r>
                        <a:rPr lang="en-US" sz="1800" dirty="0" smtClean="0"/>
                        <a:t>Proficiency Targets </a:t>
                      </a:r>
                    </a:p>
                    <a:p>
                      <a:pPr algn="ctr"/>
                      <a:r>
                        <a:rPr lang="en-US" sz="1800" dirty="0" smtClean="0"/>
                        <a:t>2011</a:t>
                      </a:r>
                      <a:endParaRPr lang="en-US" sz="1800" dirty="0"/>
                    </a:p>
                  </a:txBody>
                  <a:tcPr marL="91448" marR="91448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92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ES Reading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b="1" dirty="0"/>
                    </a:p>
                  </a:txBody>
                  <a:tcPr marL="91448" marR="91448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74%</a:t>
                      </a:r>
                      <a:endParaRPr lang="en-US" sz="1600" dirty="0"/>
                    </a:p>
                  </a:txBody>
                  <a:tcPr marL="91448" marR="91448" marT="45722" marB="45722"/>
                </a:tc>
              </a:tr>
              <a:tr h="4861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ES Math </a:t>
                      </a:r>
                      <a:endParaRPr lang="en-US" sz="1600" b="1" dirty="0"/>
                    </a:p>
                  </a:txBody>
                  <a:tcPr marL="91448" marR="91448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70%</a:t>
                      </a:r>
                      <a:endParaRPr lang="en-US" sz="1600" dirty="0"/>
                    </a:p>
                  </a:txBody>
                  <a:tcPr marL="91448" marR="91448" marT="45722" marB="45722"/>
                </a:tc>
              </a:tr>
              <a:tr h="7592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Secondary Reading </a:t>
                      </a:r>
                      <a:endParaRPr lang="en-US" sz="1600" b="1" dirty="0"/>
                    </a:p>
                  </a:txBody>
                  <a:tcPr marL="91448" marR="91448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72%</a:t>
                      </a:r>
                      <a:endParaRPr lang="en-US" sz="1600" dirty="0"/>
                    </a:p>
                  </a:txBody>
                  <a:tcPr marL="91448" marR="91448" marT="45722" marB="45722"/>
                </a:tc>
              </a:tr>
              <a:tr h="7592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Secondary</a:t>
                      </a:r>
                      <a:r>
                        <a:rPr lang="en-US" sz="1600" baseline="0" dirty="0" smtClean="0"/>
                        <a:t> Math </a:t>
                      </a:r>
                      <a:endParaRPr lang="en-US" sz="1600" b="1" dirty="0"/>
                    </a:p>
                  </a:txBody>
                  <a:tcPr marL="91448" marR="91448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70%</a:t>
                      </a:r>
                      <a:endParaRPr lang="en-US" sz="1600" dirty="0"/>
                    </a:p>
                  </a:txBody>
                  <a:tcPr marL="91448" marR="91448" marT="45722" marB="45722"/>
                </a:tc>
              </a:tr>
            </a:tbl>
          </a:graphicData>
        </a:graphic>
      </p:graphicFrame>
      <p:sp>
        <p:nvSpPr>
          <p:cNvPr id="5132" name="Title 1"/>
          <p:cNvSpPr>
            <a:spLocks noGrp="1"/>
          </p:cNvSpPr>
          <p:nvPr>
            <p:ph type="title"/>
          </p:nvPr>
        </p:nvSpPr>
        <p:spPr>
          <a:xfrm>
            <a:off x="457200" y="71596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Current Status:  Accountability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63875" y="2081213"/>
            <a:ext cx="5795963" cy="40626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ea typeface="ＭＳ Ｐゴシック" pitchFamily="34" charset="-128"/>
              </a:rPr>
              <a:t>In the District of Columbia, 187 schools were assessed under DC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ＭＳ Ｐゴシック" pitchFamily="34" charset="-128"/>
              </a:rPr>
              <a:t>CAS</a:t>
            </a:r>
          </a:p>
          <a:p>
            <a:pPr>
              <a:defRPr/>
            </a:pPr>
            <a:endParaRPr lang="en-US" sz="2400" b="1" dirty="0">
              <a:solidFill>
                <a:schemeClr val="accent2">
                  <a:lumMod val="50000"/>
                </a:schemeClr>
              </a:solidFill>
              <a:latin typeface="Arial" charset="0"/>
              <a:ea typeface="ＭＳ Ｐゴシック" pitchFamily="34" charset="-128"/>
            </a:endParaRPr>
          </a:p>
          <a:p>
            <a:pPr>
              <a:defRPr/>
            </a:pPr>
            <a:endParaRPr lang="en-US" sz="600" dirty="0">
              <a:solidFill>
                <a:schemeClr val="accent2">
                  <a:lumMod val="50000"/>
                </a:schemeClr>
              </a:solidFill>
              <a:latin typeface="Arial" charset="0"/>
              <a:ea typeface="ＭＳ Ｐゴシック" pitchFamily="34" charset="-128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Only 45% students in reading and 47% in math met proficiency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Expected cohort graduation rate is 51%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  <a:ea typeface="ＭＳ Ｐゴシック" pitchFamily="34" charset="-128"/>
              </a:rPr>
              <a:t>25 schools made AYP in</a:t>
            </a:r>
            <a:r>
              <a:rPr lang="en-US" u="sng" dirty="0">
                <a:solidFill>
                  <a:schemeClr val="accent2">
                    <a:lumMod val="50000"/>
                  </a:schemeClr>
                </a:solidFill>
                <a:latin typeface="Arial" charset="0"/>
                <a:ea typeface="ＭＳ Ｐゴシック" pitchFamily="34" charset="-128"/>
              </a:rPr>
              <a:t> both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  <a:ea typeface="ＭＳ Ｐゴシック" pitchFamily="34" charset="-128"/>
              </a:rPr>
              <a:t>subjects 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Arial" charset="0"/>
              <a:ea typeface="ＭＳ Ｐゴシック" pitchFamily="34" charset="-128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  <a:ea typeface="ＭＳ Ｐゴシック" pitchFamily="34" charset="-128"/>
              </a:rPr>
              <a:t>162 schools did not make AYP</a:t>
            </a:r>
          </a:p>
          <a:p>
            <a:pPr lvl="1"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Arial" charset="0"/>
              <a:ea typeface="ＭＳ Ｐゴシック" pitchFamily="34" charset="-128"/>
            </a:endParaRPr>
          </a:p>
          <a:p>
            <a:pPr lvl="1">
              <a:defRPr/>
            </a:pPr>
            <a:endParaRPr lang="en-US" dirty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94456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a typeface="MS PGothic" pitchFamily="34" charset="-128"/>
              </a:rPr>
              <a:t>OSSE Theory of Action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ea typeface="MS PGothic" pitchFamily="34" charset="-12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2087563"/>
            <a:ext cx="8229600" cy="3600450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  <a:ea typeface="MS PGothic" pitchFamily="34" charset="-128"/>
              </a:rPr>
              <a:t>If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MS PGothic" pitchFamily="34" charset="-128"/>
              </a:rPr>
              <a:t> we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a typeface="MS PGothic" pitchFamily="34" charset="-128"/>
              </a:rPr>
              <a:t>remove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MS PGothic" pitchFamily="34" charset="-128"/>
              </a:rPr>
              <a:t> barriers and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a typeface="MS PGothic" pitchFamily="34" charset="-128"/>
              </a:rPr>
              <a:t>provide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MS PGothic" pitchFamily="34" charset="-128"/>
              </a:rPr>
              <a:t> necessary support to maximize student learning,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  <a:ea typeface="MS PGothic" pitchFamily="34" charset="-128"/>
              </a:rPr>
              <a:t>Then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MS PGothic" pitchFamily="34" charset="-128"/>
              </a:rPr>
              <a:t>school leaders and teachers that are best qualified to provide solutions can improve outcomes. 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dirty="0" smtClean="0">
              <a:ea typeface="MS PGothic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C73ACF-DD0C-4CF9-A2F6-2E305D6F1339}" type="slidenum">
              <a:rPr lang="en-US" smtClean="0">
                <a:ea typeface="MS PGothic" pitchFamily="34" charset="-128"/>
              </a:rPr>
              <a:pPr/>
              <a:t>6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86836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ea typeface="MS PGothic" pitchFamily="34" charset="-128"/>
              </a:rPr>
              <a:t>Benefits of ESEA Flexibility Waiver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457200" y="1957388"/>
            <a:ext cx="8534400" cy="48006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The intent of this waiver request is to revitalize our accountability system: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000" dirty="0" smtClean="0">
              <a:solidFill>
                <a:schemeClr val="accent2">
                  <a:lumMod val="50000"/>
                </a:schemeClr>
              </a:solidFill>
              <a:ea typeface="ＭＳ Ｐゴシック" pitchFamily="34" charset="-128"/>
            </a:endParaRPr>
          </a:p>
          <a:p>
            <a:pPr marL="1195388" lvl="1"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Sets higher standards</a:t>
            </a:r>
          </a:p>
          <a:p>
            <a:pPr marL="1195388" lvl="1"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Diversifies measures</a:t>
            </a:r>
          </a:p>
          <a:p>
            <a:pPr marL="1195388" lvl="1"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Targets interventions based on academic needs</a:t>
            </a:r>
          </a:p>
          <a:p>
            <a:pPr marL="1195388" lvl="1"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Provides flexibility of $17 million in Title I funds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5651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DC Community/Stakeholder Engagement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OSSE has continued its outreach efforts- moving to a community-based approach that centered on: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1) transparent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public forums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 in local settings and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2)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focus groups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 for targeted engagement and input from critical stakeholders across the District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Stakeholders consisted of: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Students, parents, teachers, principals, administrators, community members, education advocacy groups, faith based organizations, private schools, LEAs, PCSB, and SBOE</a:t>
            </a:r>
          </a:p>
          <a:p>
            <a:pPr>
              <a:defRPr/>
            </a:pPr>
            <a:endParaRPr lang="en-US" dirty="0" smtClean="0">
              <a:ea typeface="ヒラギノ角ゴ Pro W3" pitchFamily="32" charset="-128"/>
            </a:endParaRPr>
          </a:p>
          <a:p>
            <a:pPr lvl="1">
              <a:defRPr/>
            </a:pPr>
            <a:endParaRPr lang="en-US" dirty="0" smtClean="0">
              <a:ea typeface="ヒラギノ角ゴ Pro W3" pitchFamily="3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5461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ヒラギノ角ゴ Pro W3" pitchFamily="32" charset="-128"/>
              </a:rPr>
              <a:t>DC Community/Stakeholder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Other outreach efforts and engagement consisted of: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SBOE Televised meetings (3)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OSSE website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E-newsletter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Dedicated email account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Print media, Social Media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Public Service Announcement Video</a:t>
            </a:r>
          </a:p>
          <a:p>
            <a:pPr marL="457200" lvl="1" indent="0"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4736</TotalTime>
  <Words>2347</Words>
  <Application>Microsoft Office PowerPoint</Application>
  <PresentationFormat>On-screen Show (4:3)</PresentationFormat>
  <Paragraphs>702</Paragraphs>
  <Slides>40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District of Columbia  Final ESEA Flexibility Waiver Request</vt:lpstr>
      <vt:lpstr>Agenda</vt:lpstr>
      <vt:lpstr>Overview</vt:lpstr>
      <vt:lpstr>We Respect The Original Intent Of The Federal Law</vt:lpstr>
      <vt:lpstr>Current Status:  Accountability</vt:lpstr>
      <vt:lpstr>OSSE Theory of Action</vt:lpstr>
      <vt:lpstr>Benefits of ESEA Flexibility Waiver</vt:lpstr>
      <vt:lpstr>DC Community/Stakeholder Engagement</vt:lpstr>
      <vt:lpstr>DC Community/Stakeholder Engagement</vt:lpstr>
      <vt:lpstr>DC Community/Stakeholder Engagement</vt:lpstr>
      <vt:lpstr>DC Community/Stakeholder Engagement</vt:lpstr>
      <vt:lpstr>DC Community/Stakeholder Engagement</vt:lpstr>
      <vt:lpstr>DC Community/Stakeholder Engagement</vt:lpstr>
      <vt:lpstr>DC Community/Stakeholder Engagement</vt:lpstr>
      <vt:lpstr>Principle 1: College and Career Ready Standards</vt:lpstr>
      <vt:lpstr>Principle 1: College and Career Ready Standards</vt:lpstr>
      <vt:lpstr>Principle 1: College and Career Ready Standards</vt:lpstr>
      <vt:lpstr>Principle 2: Differentiated Recognition, Accountability and Support</vt:lpstr>
      <vt:lpstr>Principle 2: Proposed Annual Measurable Objectives</vt:lpstr>
      <vt:lpstr>Principle 2: Differentiated Recognition, Accountability and Support</vt:lpstr>
      <vt:lpstr>Principle 2: Example of Proficiency AMOs</vt:lpstr>
      <vt:lpstr>Principle 2: Accountability Overview</vt:lpstr>
      <vt:lpstr>Principle 2: Calculation for Student Index Value</vt:lpstr>
      <vt:lpstr>Principle 2: Calculation for Student Index Value</vt:lpstr>
      <vt:lpstr>Principle 2: Calculation for Subject Index Value</vt:lpstr>
      <vt:lpstr>Principle 2: Calculation for Student Index Value</vt:lpstr>
      <vt:lpstr>Principle 2: Statewide Network of Tiered Support</vt:lpstr>
      <vt:lpstr>Principle 2: Process for Interventions</vt:lpstr>
      <vt:lpstr>Principle 2: Statewide Network of Tiered Support</vt:lpstr>
      <vt:lpstr>Principle 2: Statewide Network of Tiered Support</vt:lpstr>
      <vt:lpstr>Principle 2: Statewide Network of Tiered Support</vt:lpstr>
      <vt:lpstr>Principle 2: Statewide Network of Tiered Support</vt:lpstr>
      <vt:lpstr>Principle 2: Focus and Priority Schools</vt:lpstr>
      <vt:lpstr>Principle 3: Teacher and Leader Effectiveness</vt:lpstr>
      <vt:lpstr>Principle 3: Teacher and Leader Effectiveness</vt:lpstr>
      <vt:lpstr>Principle 3: Teacher and Leader Effectiveness</vt:lpstr>
      <vt:lpstr>Principle 3: Teacher and Leader Effectiveness (continued)</vt:lpstr>
      <vt:lpstr>Other ESEA Waiver Changes Based on Input</vt:lpstr>
      <vt:lpstr>Next Steps</vt:lpstr>
      <vt:lpstr>Thank You</vt:lpstr>
    </vt:vector>
  </TitlesOfParts>
  <Company>SFMTA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TITLE HERE</dc:title>
  <dc:creator>Chimmy Lee</dc:creator>
  <cp:lastModifiedBy>ServUS</cp:lastModifiedBy>
  <cp:revision>78</cp:revision>
  <cp:lastPrinted>2012-02-15T18:26:48Z</cp:lastPrinted>
  <dcterms:created xsi:type="dcterms:W3CDTF">2011-12-07T21:46:49Z</dcterms:created>
  <dcterms:modified xsi:type="dcterms:W3CDTF">2012-02-27T18:59:05Z</dcterms:modified>
</cp:coreProperties>
</file>