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sldIdLst>
    <p:sldId id="385" r:id="rId6"/>
    <p:sldId id="320" r:id="rId7"/>
    <p:sldId id="326" r:id="rId8"/>
    <p:sldId id="363" r:id="rId9"/>
    <p:sldId id="336" r:id="rId10"/>
    <p:sldId id="360" r:id="rId11"/>
    <p:sldId id="347" r:id="rId12"/>
    <p:sldId id="349" r:id="rId13"/>
    <p:sldId id="361" r:id="rId14"/>
    <p:sldId id="366" r:id="rId15"/>
    <p:sldId id="367" r:id="rId16"/>
    <p:sldId id="346" r:id="rId17"/>
    <p:sldId id="339" r:id="rId18"/>
    <p:sldId id="355" r:id="rId19"/>
    <p:sldId id="344" r:id="rId20"/>
    <p:sldId id="335" r:id="rId21"/>
    <p:sldId id="354" r:id="rId22"/>
    <p:sldId id="368" r:id="rId23"/>
    <p:sldId id="358" r:id="rId24"/>
    <p:sldId id="383" r:id="rId25"/>
    <p:sldId id="334" r:id="rId26"/>
    <p:sldId id="337" r:id="rId27"/>
    <p:sldId id="386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7401" autoAdjust="0"/>
  </p:normalViewPr>
  <p:slideViewPr>
    <p:cSldViewPr snapToGrid="0" snapToObjects="1">
      <p:cViewPr>
        <p:scale>
          <a:sx n="100" d="100"/>
          <a:sy n="100" d="100"/>
        </p:scale>
        <p:origin x="-234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B72843-733C-4427-9D1B-3D125CF0787F}" type="datetimeFigureOut">
              <a:rPr lang="en-US" smtClean="0"/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1BCBCF-02BA-4D12-A5FB-06DC0A3D8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1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FA1A4"/>
                </a:solidFill>
                <a:latin typeface="Arial"/>
                <a:cs typeface="Arial"/>
              </a:rPr>
              <a:t>Session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Why does it matter?  Research shows that poor</a:t>
            </a:r>
            <a:r>
              <a:rPr lang="en-US" baseline="0" dirty="0" smtClean="0"/>
              <a:t> attendance in early years has a continuing impact on 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DE88-C3A7-422F-8398-0F9DEF7778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9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FA1A4"/>
                </a:solidFill>
                <a:latin typeface="Arial"/>
                <a:cs typeface="Arial"/>
              </a:rPr>
              <a:t>Session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3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CBCF-02BA-4D12-A5FB-06DC0A3D86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8EFB-8EDB-44BC-9823-1FADC1880AB3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744A-018A-44FA-A2FF-35AD348DB7D5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AB32-7574-4CCB-950A-AF20377EF903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A97F-4A11-45D3-9510-D3EDCAD50C3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0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9A53-4A55-4841-A4A4-5CE79395E4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9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6570-EECC-482F-B739-BD0542204A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9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C343-7395-42AF-88FB-98C5ADA5C7F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26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C92A-A5A2-48D5-AF70-D190689C193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11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4F8C-6424-4F03-9016-A7EF6CAD7D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8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E851-F815-458E-994F-E54E36B327B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2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6CA3-0F12-4BEC-A12A-F87A273B893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222-95AD-4FE2-8D27-E8C4D2CD87C0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1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3CC6-DD0E-4385-A50C-4FBE9D8FE4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39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3BDC-D952-4BAA-8D9A-6B2A7C0A78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36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641E-12C9-4100-8F5D-2CDC60EE2A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34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C9F5-6447-4EE0-84A8-00F47206BE27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9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E81-D491-4649-AF38-C000D7C549CF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2CF-69E2-4BB7-811E-97B07D11118F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2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E6AD-ACDA-4E6C-A3E2-B510C0D77F5C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7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690A-6DF8-4D0D-A048-88A52BD46848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EAF0-4EFB-4B8F-99FF-2AF1FA47D969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9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74BF-D18F-4DBF-A2FE-F83C1FE4CDD7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4AE3-8272-4F5F-90F3-23DCFCF44C6B}" type="datetime1">
              <a:rPr lang="en-US" smtClean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F3F0-6874-DD48-A23D-74C70C366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3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520" y="104858"/>
            <a:ext cx="6571795" cy="69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7EE6-F692-4308-9FF5-B41032A70B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9/5/2013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6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docid=gS9yHnBRas7orM&amp;tbnid=wJjx1XNX6tWpzM:&amp;ved=0CAgQjRwwADgU&amp;url=http://madamenoire.com/26402/8-qualities-of-a-great-team-player/&amp;ei=A-cUUvbPEqKGyQHf3oGIBA&amp;psig=AFQjCNEQWftQ8vwdyJ-0MuIzg9VE0Mar9Q&amp;ust=13771879713577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601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Keeping Your Child Engaged- Truancy Prevention and 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Intervention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0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177-F0D3-4360-B97A-F171050AE3B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928530" y="0"/>
            <a:ext cx="6169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Post It Board Questions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3" y="1374396"/>
            <a:ext cx="82707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  <a:p>
            <a:pPr algn="ctr"/>
            <a:r>
              <a:rPr lang="en-US" sz="9600" dirty="0" smtClean="0"/>
              <a:t>TRUANCY/ ABSENTEEISM RATES</a:t>
            </a:r>
          </a:p>
        </p:txBody>
      </p:sp>
    </p:spTree>
    <p:extLst>
      <p:ext uri="{BB962C8B-B14F-4D97-AF65-F5344CB8AC3E}">
        <p14:creationId xmlns:p14="http://schemas.microsoft.com/office/powerpoint/2010/main" val="2370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039112"/>
            <a:ext cx="8685524" cy="560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Children who miss a lot of school in kindergarten and first grade, are a lot less likely to be doing well in school by the third grade.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2571750" lvl="4" indent="-857250">
              <a:buFont typeface="Wingdings" pitchFamily="2" charset="2"/>
              <a:buChar char="q"/>
            </a:pPr>
            <a:r>
              <a:rPr lang="en-US" sz="6000" dirty="0" smtClean="0"/>
              <a:t>True</a:t>
            </a:r>
          </a:p>
          <a:p>
            <a:pPr marL="2571750" lvl="4" indent="-857250">
              <a:buFont typeface="Wingdings" pitchFamily="2" charset="2"/>
              <a:buChar char="q"/>
            </a:pPr>
            <a:r>
              <a:rPr lang="en-US" sz="6000" dirty="0" smtClean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C:\Users\sheryl.hamilton\AppData\Local\Microsoft\Windows\Temporary Internet Files\Content.IE5\1SIOZR08\MC9004413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84" y="2857499"/>
            <a:ext cx="1474238" cy="178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6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Impact of Truancy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203407"/>
            <a:ext cx="8499108" cy="533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Children who are truant are more likely to: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Have lower grades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Be suspended or expelled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Drop out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Be delinquent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Unemployed </a:t>
            </a:r>
            <a:r>
              <a:rPr lang="en-US" dirty="0" smtClean="0"/>
              <a:t>after age 18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Cost the community a lot of resources</a:t>
            </a:r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4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0" y="104858"/>
            <a:ext cx="8195581" cy="69905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Impact of Truancy on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905"/>
            <a:ext cx="8229600" cy="54642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500" dirty="0" smtClean="0"/>
              <a:t>Source: Addressing Truancy: Innovative Approaches to Systemically Increasing Attendance and Reducing Chronic Truancy, US Department of Education</a:t>
            </a:r>
            <a:r>
              <a:rPr lang="en-US" sz="2500" dirty="0"/>
              <a:t>, Supportive School </a:t>
            </a:r>
            <a:r>
              <a:rPr lang="en-US" sz="2500" dirty="0" smtClean="0"/>
              <a:t>Discipline, February 2013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1" y="1012632"/>
            <a:ext cx="76771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/>
              </a:rPr>
              <a:t>What can I do as a parent?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 descr="C:\Users\sheryl.hamilton\AppData\Local\Microsoft\Windows\Temporary Internet Files\Content.IE5\EVGMNME3\MC900365796[1].wm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7" y="2080727"/>
            <a:ext cx="4597538" cy="2761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298578"/>
            <a:ext cx="7464490" cy="6064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Why is parental involvement important?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0341"/>
            <a:ext cx="7924800" cy="4917233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4500" b="1" dirty="0" smtClean="0"/>
              <a:t>Research concludes that family has a major influence on children's achievement in school and through life.</a:t>
            </a:r>
          </a:p>
          <a:p>
            <a:pPr eaLnBrk="1" hangingPunct="1"/>
            <a:endParaRPr lang="en-US" sz="4500" b="1" dirty="0" smtClean="0"/>
          </a:p>
          <a:p>
            <a:pPr eaLnBrk="1" hangingPunct="1"/>
            <a:r>
              <a:rPr lang="en-US" sz="4500" b="1" dirty="0" smtClean="0"/>
              <a:t>Children spend only 14% of their time with a teacher</a:t>
            </a:r>
          </a:p>
          <a:p>
            <a:pPr eaLnBrk="1" hangingPunct="1"/>
            <a:endParaRPr lang="en-US" sz="4500" b="1" dirty="0" smtClean="0"/>
          </a:p>
          <a:p>
            <a:pPr eaLnBrk="1" hangingPunct="1"/>
            <a:r>
              <a:rPr lang="en-US" sz="4500" b="1" dirty="0" smtClean="0"/>
              <a:t>When schools, families, and community groups work together  supporting learning: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45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4500" dirty="0" smtClean="0"/>
              <a:t>Children do better in school;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4500" dirty="0" smtClean="0"/>
              <a:t>Stay in school longer; and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4500" dirty="0" smtClean="0"/>
              <a:t>Like school more.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16388" name="Picture 4" descr="MCj04062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5763"/>
            <a:ext cx="31242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WHAT TO DO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024203"/>
            <a:ext cx="8499108" cy="533214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Rules and Boundaries</a:t>
            </a:r>
          </a:p>
          <a:p>
            <a:pPr lvl="1"/>
            <a:r>
              <a:rPr lang="en-US" sz="2000" dirty="0"/>
              <a:t>Clear expectations, rewards, consequences</a:t>
            </a:r>
          </a:p>
          <a:p>
            <a:r>
              <a:rPr lang="en-US" sz="2400" dirty="0" smtClean="0"/>
              <a:t>Set Aside Time</a:t>
            </a:r>
            <a:endParaRPr lang="en-US" sz="2400" dirty="0"/>
          </a:p>
          <a:p>
            <a:pPr lvl="1"/>
            <a:r>
              <a:rPr lang="en-US" sz="2000" dirty="0" smtClean="0"/>
              <a:t>Talk to your child (school, homework, friends, needs), be supportive</a:t>
            </a:r>
            <a:endParaRPr lang="en-US" sz="2000" dirty="0"/>
          </a:p>
          <a:p>
            <a:pPr lvl="1"/>
            <a:r>
              <a:rPr lang="en-US" sz="2000" dirty="0"/>
              <a:t>Build a relationship with the teacher</a:t>
            </a:r>
          </a:p>
          <a:p>
            <a:r>
              <a:rPr lang="en-US" sz="2400" dirty="0" smtClean="0"/>
              <a:t>Build Support Systems </a:t>
            </a:r>
          </a:p>
          <a:p>
            <a:pPr lvl="1"/>
            <a:r>
              <a:rPr lang="en-US" sz="2000" dirty="0" smtClean="0"/>
              <a:t>Peers, School (know school policy, expectations), Children’s friends (make them welcome in your home)</a:t>
            </a:r>
          </a:p>
          <a:p>
            <a:r>
              <a:rPr lang="en-US" sz="2400" dirty="0" smtClean="0"/>
              <a:t>Routine</a:t>
            </a:r>
          </a:p>
          <a:p>
            <a:pPr lvl="1"/>
            <a:r>
              <a:rPr lang="en-US" sz="2000" dirty="0" smtClean="0"/>
              <a:t>Schedule, Homework Spot, Bedtime, Know Critical Calendar Events, Limit Non-Educational Time with Technology</a:t>
            </a:r>
          </a:p>
          <a:p>
            <a:r>
              <a:rPr lang="en-US" sz="2400" dirty="0" smtClean="0"/>
              <a:t>Modeling</a:t>
            </a:r>
          </a:p>
          <a:p>
            <a:r>
              <a:rPr lang="en-US" sz="2400" dirty="0"/>
              <a:t>Maintain Your Family’s Health</a:t>
            </a:r>
          </a:p>
          <a:p>
            <a:r>
              <a:rPr lang="en-US" sz="2400" dirty="0" smtClean="0"/>
              <a:t>Know your child’s school and education plan</a:t>
            </a:r>
          </a:p>
          <a:p>
            <a:pPr lvl="1"/>
            <a:r>
              <a:rPr lang="en-US" sz="2000" dirty="0" smtClean="0"/>
              <a:t>How does it build on strengths, address weaknesses</a:t>
            </a:r>
          </a:p>
          <a:p>
            <a:pPr lvl="1"/>
            <a:r>
              <a:rPr lang="en-US" sz="2000" dirty="0" smtClean="0"/>
              <a:t>What is your child expected to learn this year?</a:t>
            </a:r>
          </a:p>
          <a:p>
            <a:pPr lvl="1"/>
            <a:r>
              <a:rPr lang="en-US" sz="2000" dirty="0" smtClean="0"/>
              <a:t>What supports are available?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6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Partner with your Local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024203"/>
            <a:ext cx="8499108" cy="5332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4009"/>
              </p:ext>
            </p:extLst>
          </p:nvPr>
        </p:nvGraphicFramePr>
        <p:xfrm>
          <a:off x="1045030" y="1219719"/>
          <a:ext cx="7041501" cy="495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67"/>
                <a:gridCol w="2347167"/>
                <a:gridCol w="2347167"/>
              </a:tblGrid>
              <a:tr h="572836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</a:tr>
              <a:tr h="14124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Work</a:t>
                      </a:r>
                      <a:r>
                        <a:rPr lang="en-US" sz="2400" baseline="0" dirty="0" smtClean="0"/>
                        <a:t> with Families to Set Goals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Get the Child To School Every Day Ready To Learn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Take Responsibility for Learning</a:t>
                      </a:r>
                      <a:endParaRPr lang="en-US" sz="2400" dirty="0"/>
                    </a:p>
                  </a:txBody>
                  <a:tcPr/>
                </a:tc>
              </a:tr>
              <a:tr h="9887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Communicate</a:t>
                      </a:r>
                      <a:r>
                        <a:rPr lang="en-US" sz="2400" baseline="0" dirty="0" smtClean="0"/>
                        <a:t> Progress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 the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Come to School Ready to Learn</a:t>
                      </a:r>
                      <a:endParaRPr lang="en-US" sz="2400" dirty="0"/>
                    </a:p>
                  </a:txBody>
                  <a:tcPr/>
                </a:tc>
              </a:tr>
              <a:tr h="14124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Set Conditions for Success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Advocate for Child’s Best Interests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Respect the Learning of Others</a:t>
                      </a:r>
                      <a:endParaRPr lang="en-US" sz="2400" dirty="0"/>
                    </a:p>
                  </a:txBody>
                  <a:tcPr/>
                </a:tc>
              </a:tr>
              <a:tr h="572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Excuses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Excuses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Excuses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870" y="6356350"/>
            <a:ext cx="79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LT Std 35 Light" pitchFamily="34" charset="0"/>
              </a:rPr>
              <a:t>Lyman Millard, Communications Director, Breakthrough </a:t>
            </a:r>
            <a:r>
              <a:rPr lang="en-US" dirty="0" smtClean="0">
                <a:latin typeface="Avenir LT Std 35 Light" pitchFamily="34" charset="0"/>
              </a:rPr>
              <a:t>Schools,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177-F0D3-4360-B97A-F171050AE3B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928530" y="0"/>
            <a:ext cx="6169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Post It Board Questions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3" y="1374396"/>
            <a:ext cx="82707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  <a:p>
            <a:pPr algn="ctr"/>
            <a:r>
              <a:rPr lang="en-US" sz="9600" dirty="0" smtClean="0"/>
              <a:t>REASONS STUDENTS ARE ABSENT</a:t>
            </a:r>
          </a:p>
        </p:txBody>
      </p:sp>
    </p:spTree>
    <p:extLst>
      <p:ext uri="{BB962C8B-B14F-4D97-AF65-F5344CB8AC3E}">
        <p14:creationId xmlns:p14="http://schemas.microsoft.com/office/powerpoint/2010/main" val="31816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What can I do as a parent?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313452"/>
            <a:ext cx="8545564" cy="454617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Find out why? Talk to your child and to your child’s teacher.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Work with your child and teacher to develop an action plan. 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Ask for help in finding the right support (i.e. for academic, peer group, counseling, etc.)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Use available resources to remove any attendance barriers impacting your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2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non 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6" y="-162118"/>
            <a:ext cx="9147304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987" y="2059950"/>
            <a:ext cx="7679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FA1A4"/>
                </a:solidFill>
                <a:latin typeface="Arial"/>
                <a:cs typeface="Arial"/>
              </a:rPr>
              <a:t>Agenda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Brief Overview of Local Rules</a:t>
            </a:r>
            <a:endParaRPr lang="en-US" sz="2400" b="1" dirty="0">
              <a:solidFill>
                <a:srgbClr val="9FA1A4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Truancy in DC</a:t>
            </a:r>
            <a:endParaRPr lang="en-US" sz="2400" b="1" dirty="0">
              <a:solidFill>
                <a:srgbClr val="9FA1A4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Reasons for Truancy</a:t>
            </a:r>
            <a:endParaRPr lang="en-US" sz="2400" b="1" dirty="0">
              <a:solidFill>
                <a:srgbClr val="9FA1A4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Impact of Truancy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Research Based Strategies</a:t>
            </a:r>
            <a:endParaRPr lang="en-US" sz="2400" b="1" dirty="0">
              <a:solidFill>
                <a:srgbClr val="9FA1A4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Resources</a:t>
            </a:r>
            <a:endParaRPr lang="en-US" sz="2400" b="1" dirty="0">
              <a:solidFill>
                <a:srgbClr val="9FA1A4"/>
              </a:solidFill>
              <a:latin typeface="Arial"/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FA1A4"/>
                </a:solidFill>
                <a:latin typeface="Arial"/>
                <a:cs typeface="Arial"/>
              </a:rPr>
              <a:t>Next </a:t>
            </a:r>
            <a:r>
              <a:rPr lang="en-US" sz="2400" b="1" dirty="0">
                <a:solidFill>
                  <a:srgbClr val="9FA1A4"/>
                </a:solidFill>
                <a:latin typeface="Arial"/>
                <a:cs typeface="Arial"/>
              </a:rPr>
              <a:t>Steps</a:t>
            </a:r>
          </a:p>
          <a:p>
            <a:pPr algn="ctr"/>
            <a:endParaRPr lang="en-US" sz="3600" b="1" dirty="0">
              <a:solidFill>
                <a:srgbClr val="9FA1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2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177-F0D3-4360-B97A-F171050AE3B0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083" y="1374396"/>
            <a:ext cx="82707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  <a:p>
            <a:pPr algn="ctr"/>
            <a:r>
              <a:rPr lang="en-US" sz="9600" dirty="0" smtClean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1189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Reasons for Truancy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203407"/>
            <a:ext cx="8499108" cy="5332147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36730"/>
              </p:ext>
            </p:extLst>
          </p:nvPr>
        </p:nvGraphicFramePr>
        <p:xfrm>
          <a:off x="9526" y="885825"/>
          <a:ext cx="9134474" cy="600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99"/>
                <a:gridCol w="2794299"/>
                <a:gridCol w="3482676"/>
              </a:tblGrid>
              <a:tr h="5565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School environment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Family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Personal</a:t>
                      </a:r>
                      <a:endParaRPr lang="en-US" sz="2000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Relationships with teacher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Poverty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Low Self Esteem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  <a:tr h="964222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Inappropriate academic placement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Homelessness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Poor Relationships with Other Students</a:t>
                      </a:r>
                      <a:endParaRPr lang="en-US" sz="2000" dirty="0"/>
                    </a:p>
                  </a:txBody>
                  <a:tcPr/>
                </a:tc>
              </a:tr>
              <a:tr h="964222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Poorly applied attendance policies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Transportation issues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Feelings of Academic Incompetence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Fear/Safety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Family Conflict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Gang Involvement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Academic Failure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Parental Practices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Health Issues</a:t>
                      </a:r>
                      <a:endParaRPr lang="en-US" sz="2000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Suspension or Expulsion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Substance Abuse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Drug and Alcohol 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  <a:tr h="6720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Living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to Ensure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203407"/>
            <a:ext cx="8499108" cy="5332147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15415"/>
              </p:ext>
            </p:extLst>
          </p:nvPr>
        </p:nvGraphicFramePr>
        <p:xfrm>
          <a:off x="346509" y="990929"/>
          <a:ext cx="8599715" cy="539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923"/>
                <a:gridCol w="2419350"/>
                <a:gridCol w="3254442"/>
              </a:tblGrid>
              <a:tr h="374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School 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Family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Personal</a:t>
                      </a:r>
                      <a:endParaRPr lang="en-US" sz="1400" dirty="0"/>
                    </a:p>
                  </a:txBody>
                  <a:tcPr/>
                </a:tc>
              </a:tr>
              <a:tr h="131585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Talk to your child’s teacher about your child’s hobbies, interests, or learning challenges; know when school starts; types of absences that are excused; and share the information with your child.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Talk to the school counselor, </a:t>
                      </a:r>
                      <a:r>
                        <a:rPr lang="en-US" sz="1400" baseline="0" dirty="0" smtClean="0"/>
                        <a:t>or teacher about need for food, clothing, supplies, medical attention or any other need.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Build on strengths, address weaknesses in and out of school via tutoring, arts, music lessons, sports clubs, community or church-related groups, or mentors, afterschool programs, athletics. </a:t>
                      </a:r>
                      <a:endParaRPr lang="en-US" sz="1400" dirty="0"/>
                    </a:p>
                  </a:txBody>
                  <a:tcPr/>
                </a:tc>
              </a:tr>
              <a:tr h="131585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Contact the school regularly to check on progress, attendance, and behavior.  Look for signs that your child is engaged or disengaged with the school. </a:t>
                      </a:r>
                      <a:r>
                        <a:rPr lang="en-US" sz="1400" dirty="0" smtClean="0"/>
                        <a:t>Learn</a:t>
                      </a:r>
                      <a:r>
                        <a:rPr lang="en-US" sz="1400" baseline="0" dirty="0" smtClean="0"/>
                        <a:t> what your school is doing to address bullying.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Homelessness/doubled up families: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see the homeless</a:t>
                      </a:r>
                      <a:r>
                        <a:rPr lang="en-US" sz="1400" baseline="0" dirty="0" smtClean="0"/>
                        <a:t> liaison if transportation support is needed.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Help your child build</a:t>
                      </a:r>
                      <a:r>
                        <a:rPr lang="en-US" sz="1400" baseline="0" dirty="0" smtClean="0"/>
                        <a:t> support systems via community, faith based or mentoring agencies, and welcome your child’s friends if appropriate. Encourage your child to participate in clubs and activities at school.</a:t>
                      </a:r>
                      <a:endParaRPr lang="en-US" sz="1400" dirty="0"/>
                    </a:p>
                  </a:txBody>
                  <a:tcPr/>
                </a:tc>
              </a:tr>
              <a:tr h="111741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Make</a:t>
                      </a:r>
                      <a:r>
                        <a:rPr lang="en-US" sz="1400" baseline="0" dirty="0" smtClean="0"/>
                        <a:t> sure the school is able to contact you regarding absences or other school issues.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Find support groups</a:t>
                      </a:r>
                      <a:r>
                        <a:rPr lang="en-US" sz="1400" baseline="0" dirty="0" smtClean="0"/>
                        <a:t> or community counseling for family issues or losses. Form a parent support group.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Ensure that your child is healthy</a:t>
                      </a:r>
                      <a:r>
                        <a:rPr lang="en-US" sz="1400" baseline="0" dirty="0" smtClean="0"/>
                        <a:t> and rested. Seek prompt medical attention when needed and follow ongoing treatments for ailments like asthma or diabetes.</a:t>
                      </a:r>
                      <a:endParaRPr lang="en-US" sz="1400" dirty="0"/>
                    </a:p>
                  </a:txBody>
                  <a:tcPr/>
                </a:tc>
              </a:tr>
              <a:tr h="111741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Understand what your child is expected to learn.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Ensure</a:t>
                      </a:r>
                      <a:r>
                        <a:rPr lang="en-US" sz="1400" baseline="0" dirty="0" smtClean="0"/>
                        <a:t> that your school plan addresses your child’s strengths and weaknesses.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Prioritize attendance and school- set clear</a:t>
                      </a:r>
                      <a:r>
                        <a:rPr lang="en-US" sz="1400" baseline="0" dirty="0" smtClean="0"/>
                        <a:t> expectations and routines for homework, sleep and waking up.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Reward</a:t>
                      </a:r>
                      <a:r>
                        <a:rPr lang="en-US" sz="1400" baseline="0" dirty="0" smtClean="0"/>
                        <a:t> your child for outstanding attendance and efforts.  Reserve a regular time for one on one with your child on a monthly or weekly basis.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non 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6" y="-162118"/>
            <a:ext cx="9147304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12325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FA1A4"/>
                </a:solidFill>
                <a:latin typeface="Arial"/>
                <a:cs typeface="Arial"/>
              </a:rPr>
              <a:t>Contact Information:</a:t>
            </a:r>
          </a:p>
          <a:p>
            <a:pPr algn="ctr"/>
            <a:r>
              <a:rPr lang="en-US" sz="2400" b="1" dirty="0" smtClean="0"/>
              <a:t>Sheryl </a:t>
            </a:r>
            <a:r>
              <a:rPr lang="en-US" sz="2400" b="1" dirty="0"/>
              <a:t>Hamilton</a:t>
            </a:r>
            <a:endParaRPr lang="en-US" sz="2400" dirty="0"/>
          </a:p>
          <a:p>
            <a:pPr algn="ctr"/>
            <a:r>
              <a:rPr lang="en-US" sz="2400" dirty="0"/>
              <a:t>Director</a:t>
            </a:r>
          </a:p>
          <a:p>
            <a:pPr algn="ctr"/>
            <a:r>
              <a:rPr lang="en-US" sz="2400" dirty="0"/>
              <a:t>Community Learning and School Support (CLASS) Unit</a:t>
            </a:r>
          </a:p>
          <a:p>
            <a:pPr algn="ctr"/>
            <a:r>
              <a:rPr lang="en-US" sz="2400" dirty="0"/>
              <a:t>Office of the Elementary and Secondary Education</a:t>
            </a:r>
          </a:p>
          <a:p>
            <a:pPr algn="ctr"/>
            <a:r>
              <a:rPr lang="en-US" sz="2400" dirty="0"/>
              <a:t>Office of the State Superintendent of Education (OSSE)</a:t>
            </a:r>
          </a:p>
          <a:p>
            <a:pPr algn="ctr"/>
            <a:r>
              <a:rPr lang="en-US" sz="2400" dirty="0" smtClean="0"/>
              <a:t>810 </a:t>
            </a:r>
            <a:r>
              <a:rPr lang="en-US" sz="2400" dirty="0"/>
              <a:t>1st Street, N.E., 8th Floor</a:t>
            </a:r>
          </a:p>
          <a:p>
            <a:pPr algn="ctr"/>
            <a:r>
              <a:rPr lang="en-US" sz="2400" dirty="0"/>
              <a:t>Washington D.C.  20002</a:t>
            </a:r>
          </a:p>
          <a:p>
            <a:pPr algn="ctr"/>
            <a:r>
              <a:rPr lang="en-US" sz="2400" b="1" dirty="0"/>
              <a:t>202-741-6404</a:t>
            </a:r>
            <a:r>
              <a:rPr lang="en-US" sz="2400" dirty="0"/>
              <a:t> (office)</a:t>
            </a:r>
          </a:p>
          <a:p>
            <a:pPr algn="ctr"/>
            <a:r>
              <a:rPr lang="en-US" sz="2400" b="1" dirty="0" smtClean="0"/>
              <a:t>sheryl.hamilton@dc.gov</a:t>
            </a:r>
            <a:endParaRPr lang="en-US" sz="2400" dirty="0"/>
          </a:p>
          <a:p>
            <a:pPr algn="ctr"/>
            <a:r>
              <a:rPr lang="en-US" sz="2400" b="1" dirty="0" smtClean="0"/>
              <a:t>www.osse.dc.gov</a:t>
            </a:r>
            <a:endParaRPr lang="en-US" sz="3600" b="1" dirty="0">
              <a:solidFill>
                <a:srgbClr val="9FA1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6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8" y="1024203"/>
            <a:ext cx="8704185" cy="5332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Participants will:</a:t>
            </a:r>
          </a:p>
          <a:p>
            <a:pPr lvl="2">
              <a:lnSpc>
                <a:spcPct val="200000"/>
              </a:lnSpc>
            </a:pPr>
            <a:r>
              <a:rPr lang="en-US" sz="3600" dirty="0" smtClean="0"/>
              <a:t>Know the Law</a:t>
            </a:r>
          </a:p>
          <a:p>
            <a:pPr lvl="2">
              <a:lnSpc>
                <a:spcPct val="200000"/>
              </a:lnSpc>
            </a:pPr>
            <a:r>
              <a:rPr lang="en-US" sz="3600" dirty="0" smtClean="0"/>
              <a:t>Review the Impact of Truancy</a:t>
            </a:r>
            <a:endParaRPr lang="en-US" sz="3600" dirty="0"/>
          </a:p>
          <a:p>
            <a:pPr lvl="2">
              <a:lnSpc>
                <a:spcPct val="200000"/>
              </a:lnSpc>
            </a:pPr>
            <a:r>
              <a:rPr lang="en-US" sz="3600" dirty="0" smtClean="0"/>
              <a:t>Identify Strategies to Address Truancy</a:t>
            </a:r>
            <a:endParaRPr lang="en-US" sz="36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3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8" y="1024203"/>
            <a:ext cx="8704185" cy="5332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The Law</a:t>
            </a:r>
            <a:endParaRPr lang="en-US" sz="96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1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Compulsory Education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203407"/>
            <a:ext cx="8499108" cy="533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DC requires </a:t>
            </a:r>
            <a:r>
              <a:rPr lang="en-US" sz="3600" dirty="0"/>
              <a:t>children from age 5-17 years </a:t>
            </a:r>
            <a:r>
              <a:rPr lang="en-US" sz="3600" dirty="0" smtClean="0"/>
              <a:t>old to </a:t>
            </a:r>
            <a:r>
              <a:rPr lang="en-US" sz="3600" dirty="0"/>
              <a:t>attend a public school, private school, or to receive home-based instruction (homeschooling) </a:t>
            </a:r>
            <a:r>
              <a:rPr lang="en-US" sz="3600" dirty="0" smtClean="0"/>
              <a:t>until the student graduates or reaches </a:t>
            </a:r>
            <a:r>
              <a:rPr lang="en-US" sz="3600" dirty="0"/>
              <a:t>their 18th birthday</a:t>
            </a:r>
            <a:r>
              <a:rPr lang="en-US" sz="3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C:\Users\sheryl.hamilton\AppData\Local\Microsoft\Windows\Temporary Internet Files\Content.IE5\EVGMNME3\MP900448579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54" y="4320074"/>
            <a:ext cx="2453950" cy="203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3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Select the statement that is true.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47" y="1212982"/>
            <a:ext cx="7257940" cy="44786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against the law to allow a child to miss school without an excused absence.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LEA must provide you with a list of valid excused absences.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statements are 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C:\Users\sheryl.hamilton\AppData\Local\Microsoft\Windows\Temporary Internet Files\Content.IE5\1SIOZR08\MC9004413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" y="2895599"/>
            <a:ext cx="1474238" cy="178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heryl.hamilton\AppData\Local\Microsoft\Windows\Temporary Internet Files\Content.IE5\1SIOZR08\MC9004413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" y="4438649"/>
            <a:ext cx="1474238" cy="178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heryl.hamilton\AppData\Local\Microsoft\Windows\Temporary Internet Files\Content.IE5\1SIOZR08\MC9004413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6" y="812975"/>
            <a:ext cx="1474238" cy="178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/>
              <a:t>Compulsory </a:t>
            </a:r>
            <a:r>
              <a:rPr lang="en-US" dirty="0" smtClean="0"/>
              <a:t>Education Cont.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203407"/>
            <a:ext cx="8499108" cy="533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Unexcused Absences.</a:t>
            </a:r>
            <a:r>
              <a:rPr lang="en-US" sz="3600" dirty="0"/>
              <a:t> The absence of a minor from school without valid excuse is unlawful and may subject to parent/guardian to criminal prosecution.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Excused Absences</a:t>
            </a:r>
            <a:r>
              <a:rPr lang="en-US" sz="3600" dirty="0"/>
              <a:t>. An educational institution must publish and make available to parents and students the list of valid excused absences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/>
              <a:t>South Capitol </a:t>
            </a:r>
            <a:r>
              <a:rPr lang="en-US" dirty="0" smtClean="0"/>
              <a:t>Act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92" y="951480"/>
            <a:ext cx="8499108" cy="550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8" name="Picture 4" descr="http://cdn.madamenoire.com/wp-content/uploads/2010/11/team-660x45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23" y="1085997"/>
            <a:ext cx="1856791" cy="18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78089" y="1502229"/>
            <a:ext cx="6951307" cy="506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43418"/>
              </p:ext>
            </p:extLst>
          </p:nvPr>
        </p:nvGraphicFramePr>
        <p:xfrm>
          <a:off x="644892" y="976881"/>
          <a:ext cx="8041908" cy="568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954"/>
                <a:gridCol w="4020954"/>
              </a:tblGrid>
              <a:tr h="156963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School Based Student Support Team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320889"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Review and address </a:t>
                      </a:r>
                      <a:r>
                        <a:rPr lang="en-US" sz="2400" b="1" dirty="0" smtClean="0"/>
                        <a:t>cause</a:t>
                      </a:r>
                      <a:r>
                        <a:rPr lang="en-US" sz="2400" dirty="0" smtClean="0"/>
                        <a:t>(s)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Talk and </a:t>
                      </a:r>
                      <a:r>
                        <a:rPr lang="en-US" sz="2400" b="1" dirty="0" smtClean="0"/>
                        <a:t>partner with the student and parents </a:t>
                      </a:r>
                      <a:r>
                        <a:rPr lang="en-US" sz="2400" dirty="0" smtClean="0"/>
                        <a:t>or guardian; and IEP team, as applicable;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Act as quickly </a:t>
                      </a:r>
                      <a:r>
                        <a:rPr lang="en-US" sz="2400" dirty="0" smtClean="0"/>
                        <a:t>as possible to address the issue;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Recommend</a:t>
                      </a:r>
                      <a:r>
                        <a:rPr lang="en-US" sz="2400" dirty="0" smtClean="0"/>
                        <a:t> solutions and resources;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Work with </a:t>
                      </a:r>
                      <a:r>
                        <a:rPr lang="en-US" sz="2400" dirty="0" smtClean="0"/>
                        <a:t>community, faith based and other agencies to address truancy, making referrals as needed and when available; 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Develop and follow an </a:t>
                      </a:r>
                      <a:r>
                        <a:rPr lang="en-US" sz="2400" b="1" dirty="0" smtClean="0"/>
                        <a:t>action </a:t>
                      </a:r>
                      <a:r>
                        <a:rPr lang="en-US" sz="2400" dirty="0" smtClean="0"/>
                        <a:t>plan in consultation with the student and student’s parent or guardian.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http://cdn.madamenoire.com/wp-content/uploads/2010/11/team-660x45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27" y="951480"/>
            <a:ext cx="1978673" cy="15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" y="113922"/>
            <a:ext cx="7846423" cy="699053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these statements is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1039112"/>
            <a:ext cx="8499108" cy="56042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Children aged 5 to </a:t>
            </a:r>
            <a:r>
              <a:rPr lang="en-US" dirty="0"/>
              <a:t>13 </a:t>
            </a:r>
            <a:r>
              <a:rPr lang="en-US" dirty="0" smtClean="0"/>
              <a:t>years of age- are reported to  Child </a:t>
            </a:r>
            <a:r>
              <a:rPr lang="en-US" dirty="0"/>
              <a:t>and Family Services Agency (CFSA) </a:t>
            </a:r>
            <a:r>
              <a:rPr lang="en-US" dirty="0" smtClean="0"/>
              <a:t>after 10 </a:t>
            </a:r>
            <a:r>
              <a:rPr lang="en-US" dirty="0"/>
              <a:t>unexcused absences in a school </a:t>
            </a:r>
            <a:r>
              <a:rPr lang="en-US" dirty="0" smtClean="0"/>
              <a:t>year.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Children aged 14 and 17 years of age- are reported </a:t>
            </a:r>
            <a:r>
              <a:rPr lang="en-US" dirty="0" smtClean="0"/>
              <a:t>to </a:t>
            </a:r>
            <a:r>
              <a:rPr lang="en-US" dirty="0"/>
              <a:t>the Court Services Division of the Family Court after </a:t>
            </a:r>
            <a:r>
              <a:rPr lang="en-US" dirty="0" smtClean="0"/>
              <a:t>15 </a:t>
            </a:r>
            <a:r>
              <a:rPr lang="en-US" dirty="0"/>
              <a:t>unexcused absences in a school </a:t>
            </a:r>
            <a:r>
              <a:rPr lang="en-US" dirty="0" smtClean="0"/>
              <a:t>year.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children ages 5 through 17 are reported to the Metropolitan </a:t>
            </a:r>
            <a:r>
              <a:rPr lang="en-US" dirty="0"/>
              <a:t>Police Department after 10 unexcused absences in a school </a:t>
            </a:r>
            <a:r>
              <a:rPr lang="en-US" dirty="0" smtClean="0"/>
              <a:t>year.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None of the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C:\Users\sheryl.hamilton\AppData\Local\Microsoft\Windows\Temporary Internet Files\Content.IE5\54HJ5ZOY\MC900432537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2" y="5509728"/>
            <a:ext cx="1285882" cy="13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heryl.hamilton\AppData\Local\Microsoft\Windows\Temporary Internet Files\Content.IE5\1SIOZR08\MC9004413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66" y="503222"/>
            <a:ext cx="1474238" cy="178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heryl.hamilton\AppData\Local\Microsoft\Windows\Temporary Internet Files\Content.IE5\1SIOZR08\MC9004413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66" y="1733549"/>
            <a:ext cx="1474238" cy="178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heryl.hamilton\AppData\Local\Microsoft\Windows\Temporary Internet Files\Content.IE5\1SIOZR08\MC9004413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66" y="3629024"/>
            <a:ext cx="1474238" cy="178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0B9D3380C584195FB6C376704490E" ma:contentTypeVersion="6" ma:contentTypeDescription="Create a new document." ma:contentTypeScope="" ma:versionID="0021e5099aaa05bbc7536224368cff11">
  <xsd:schema xmlns:xsd="http://www.w3.org/2001/XMLSchema" xmlns:xs="http://www.w3.org/2001/XMLSchema" xmlns:p="http://schemas.microsoft.com/office/2006/metadata/properties" xmlns:ns2="b175468f-1d1a-4c06-8ad5-ba5636890b24" targetNamespace="http://schemas.microsoft.com/office/2006/metadata/properties" ma:root="true" ma:fieldsID="f0d8a0a1e75d891946e3d5e8529d0ba3" ns2:_="">
    <xsd:import namespace="b175468f-1d1a-4c06-8ad5-ba5636890b24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5468f-1d1a-4c06-8ad5-ba5636890b24" elementFormDefault="qualified">
    <xsd:import namespace="http://schemas.microsoft.com/office/2006/documentManagement/types"/>
    <xsd:import namespace="http://schemas.microsoft.com/office/infopath/2007/PartnerControl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b175468f-1d1a-4c06-8ad5-ba5636890b24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A4490106-33EC-4BF7-AB10-E8F685011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5468f-1d1a-4c06-8ad5-ba5636890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99F545-55E0-41F1-A927-7369B7BFC7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EA31A-4B91-4CA3-B893-214EA7E51D23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75468f-1d1a-4c06-8ad5-ba5636890b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1274</Words>
  <Application>Microsoft Office PowerPoint</Application>
  <PresentationFormat>On-screen Show (4:3)</PresentationFormat>
  <Paragraphs>236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Objectives</vt:lpstr>
      <vt:lpstr>Objectives</vt:lpstr>
      <vt:lpstr>Compulsory Education Requirements</vt:lpstr>
      <vt:lpstr>Select the statement that is true.</vt:lpstr>
      <vt:lpstr>Compulsory Education Cont.</vt:lpstr>
      <vt:lpstr>South Capitol Act</vt:lpstr>
      <vt:lpstr>Which of these statements is true?</vt:lpstr>
      <vt:lpstr>PowerPoint Presentation</vt:lpstr>
      <vt:lpstr>True or False?</vt:lpstr>
      <vt:lpstr>Impact of Truancy</vt:lpstr>
      <vt:lpstr>Impact of Truancy on Achievement</vt:lpstr>
      <vt:lpstr>What can I do as a parent?</vt:lpstr>
      <vt:lpstr>Why is parental involvement important? </vt:lpstr>
      <vt:lpstr>WHAT TO DO AT HOME</vt:lpstr>
      <vt:lpstr>Partner with your Local School</vt:lpstr>
      <vt:lpstr>PowerPoint Presentation</vt:lpstr>
      <vt:lpstr>What can I do as a parent?</vt:lpstr>
      <vt:lpstr>PowerPoint Presentation</vt:lpstr>
      <vt:lpstr>Reasons for Truancy</vt:lpstr>
      <vt:lpstr>Strategies to Ensure Attendance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Caposino</dc:creator>
  <cp:lastModifiedBy>ServUS</cp:lastModifiedBy>
  <cp:revision>152</cp:revision>
  <cp:lastPrinted>2013-08-21T16:45:33Z</cp:lastPrinted>
  <dcterms:created xsi:type="dcterms:W3CDTF">2012-05-11T15:12:22Z</dcterms:created>
  <dcterms:modified xsi:type="dcterms:W3CDTF">2013-09-05T15:09:18Z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0x0101003C90B9D3380C584195FB6C376704490E</vt:lpwstr>
  </property>
</Properties>
</file>