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72" r:id="rId4"/>
    <p:sldId id="271" r:id="rId5"/>
    <p:sldId id="274" r:id="rId6"/>
    <p:sldId id="296" r:id="rId7"/>
    <p:sldId id="280" r:id="rId8"/>
    <p:sldId id="282" r:id="rId9"/>
    <p:sldId id="281" r:id="rId10"/>
    <p:sldId id="283" r:id="rId11"/>
    <p:sldId id="294" r:id="rId12"/>
    <p:sldId id="286" r:id="rId13"/>
    <p:sldId id="287" r:id="rId14"/>
    <p:sldId id="288" r:id="rId15"/>
    <p:sldId id="289" r:id="rId16"/>
    <p:sldId id="290" r:id="rId17"/>
    <p:sldId id="284" r:id="rId18"/>
    <p:sldId id="261" r:id="rId19"/>
    <p:sldId id="265" r:id="rId20"/>
    <p:sldId id="297"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42" autoAdjust="0"/>
  </p:normalViewPr>
  <p:slideViewPr>
    <p:cSldViewPr>
      <p:cViewPr varScale="1">
        <p:scale>
          <a:sx n="102" d="100"/>
          <a:sy n="102" d="100"/>
        </p:scale>
        <p:origin x="-2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B5229F-1046-4EFB-9CCF-928C20B588D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C95E1A17-B769-426D-8C64-E0FD35F16DA5}">
      <dgm:prSet phldrT="[Text]"/>
      <dgm:spPr>
        <a:solidFill>
          <a:schemeClr val="tx2">
            <a:lumMod val="25000"/>
          </a:schemeClr>
        </a:solidFill>
      </dgm:spPr>
      <dgm:t>
        <a:bodyPr/>
        <a:lstStyle/>
        <a:p>
          <a:endParaRPr lang="en-US" dirty="0" smtClean="0"/>
        </a:p>
        <a:p>
          <a:endParaRPr lang="en-US" dirty="0" smtClean="0"/>
        </a:p>
        <a:p>
          <a:r>
            <a:rPr lang="en-US" dirty="0" smtClean="0"/>
            <a:t>Education</a:t>
          </a:r>
          <a:endParaRPr lang="en-US" dirty="0"/>
        </a:p>
      </dgm:t>
    </dgm:pt>
    <dgm:pt modelId="{E6A6CCA5-3031-4DDC-B2AD-8FE64CA62E54}" type="parTrans" cxnId="{07A31DA0-5F6F-46CE-BC80-5D8478509618}">
      <dgm:prSet/>
      <dgm:spPr/>
      <dgm:t>
        <a:bodyPr/>
        <a:lstStyle/>
        <a:p>
          <a:endParaRPr lang="en-US"/>
        </a:p>
      </dgm:t>
    </dgm:pt>
    <dgm:pt modelId="{24E55354-AF05-4DA2-AABE-F6D5B3114A61}" type="sibTrans" cxnId="{07A31DA0-5F6F-46CE-BC80-5D8478509618}">
      <dgm:prSet/>
      <dgm:spPr/>
      <dgm:t>
        <a:bodyPr/>
        <a:lstStyle/>
        <a:p>
          <a:endParaRPr lang="en-US"/>
        </a:p>
      </dgm:t>
    </dgm:pt>
    <dgm:pt modelId="{9E8C410E-0919-4703-9037-0932B7AA9E61}">
      <dgm:prSet phldrT="[Text]"/>
      <dgm:spPr>
        <a:solidFill>
          <a:schemeClr val="tx2">
            <a:lumMod val="25000"/>
          </a:schemeClr>
        </a:solidFill>
      </dgm:spPr>
      <dgm:t>
        <a:bodyPr/>
        <a:lstStyle/>
        <a:p>
          <a:r>
            <a:rPr lang="en-US" dirty="0" smtClean="0"/>
            <a:t>Counselors</a:t>
          </a:r>
          <a:endParaRPr lang="en-US" dirty="0"/>
        </a:p>
      </dgm:t>
    </dgm:pt>
    <dgm:pt modelId="{6C589BBF-5647-4F22-92FA-7F3801698850}" type="parTrans" cxnId="{9C423B01-4E4E-49BF-ACEB-5F349BE373E6}">
      <dgm:prSet/>
      <dgm:spPr/>
      <dgm:t>
        <a:bodyPr/>
        <a:lstStyle/>
        <a:p>
          <a:endParaRPr lang="en-US"/>
        </a:p>
      </dgm:t>
    </dgm:pt>
    <dgm:pt modelId="{F93B7830-2861-45B3-B1AE-663706CE180F}" type="sibTrans" cxnId="{9C423B01-4E4E-49BF-ACEB-5F349BE373E6}">
      <dgm:prSet/>
      <dgm:spPr/>
      <dgm:t>
        <a:bodyPr/>
        <a:lstStyle/>
        <a:p>
          <a:endParaRPr lang="en-US"/>
        </a:p>
      </dgm:t>
    </dgm:pt>
    <dgm:pt modelId="{9940A53F-6623-41C5-A301-286B59B83FBD}">
      <dgm:prSet phldrT="[Text]"/>
      <dgm:spPr>
        <a:solidFill>
          <a:schemeClr val="tx2">
            <a:lumMod val="25000"/>
          </a:schemeClr>
        </a:solidFill>
      </dgm:spPr>
      <dgm:t>
        <a:bodyPr/>
        <a:lstStyle/>
        <a:p>
          <a:r>
            <a:rPr lang="en-US" dirty="0" smtClean="0"/>
            <a:t>Students</a:t>
          </a:r>
          <a:endParaRPr lang="en-US" dirty="0"/>
        </a:p>
      </dgm:t>
    </dgm:pt>
    <dgm:pt modelId="{53C47DB7-0B0C-4104-A7B9-CCFEBA071A48}" type="parTrans" cxnId="{6FD9CD4C-D6EA-4EBD-B6C2-29A21075CAA2}">
      <dgm:prSet/>
      <dgm:spPr/>
      <dgm:t>
        <a:bodyPr/>
        <a:lstStyle/>
        <a:p>
          <a:endParaRPr lang="en-US"/>
        </a:p>
      </dgm:t>
    </dgm:pt>
    <dgm:pt modelId="{DB236AC3-7984-4D1F-8747-19898ACB8F8E}" type="sibTrans" cxnId="{6FD9CD4C-D6EA-4EBD-B6C2-29A21075CAA2}">
      <dgm:prSet/>
      <dgm:spPr/>
      <dgm:t>
        <a:bodyPr/>
        <a:lstStyle/>
        <a:p>
          <a:endParaRPr lang="en-US"/>
        </a:p>
      </dgm:t>
    </dgm:pt>
    <dgm:pt modelId="{6B5363A8-F014-41EF-98CC-376D1AA0EB0C}">
      <dgm:prSet phldrT="[Text]"/>
      <dgm:spPr>
        <a:solidFill>
          <a:schemeClr val="tx2">
            <a:lumMod val="25000"/>
          </a:schemeClr>
        </a:solidFill>
      </dgm:spPr>
      <dgm:t>
        <a:bodyPr/>
        <a:lstStyle/>
        <a:p>
          <a:endParaRPr lang="en-US" dirty="0" smtClean="0"/>
        </a:p>
        <a:p>
          <a:endParaRPr lang="en-US" dirty="0" smtClean="0"/>
        </a:p>
        <a:p>
          <a:r>
            <a:rPr lang="en-US" dirty="0" smtClean="0"/>
            <a:t>Diligence and Follow-up</a:t>
          </a:r>
          <a:endParaRPr lang="en-US" dirty="0"/>
        </a:p>
      </dgm:t>
    </dgm:pt>
    <dgm:pt modelId="{51817E89-8187-4FFC-A684-CEF5308AF371}" type="parTrans" cxnId="{65B8B6B7-10F0-4D33-829F-B598D96F023A}">
      <dgm:prSet/>
      <dgm:spPr/>
      <dgm:t>
        <a:bodyPr/>
        <a:lstStyle/>
        <a:p>
          <a:endParaRPr lang="en-US"/>
        </a:p>
      </dgm:t>
    </dgm:pt>
    <dgm:pt modelId="{E7C9CF5F-1B06-4DDE-A91E-B0644D7B64CF}" type="sibTrans" cxnId="{65B8B6B7-10F0-4D33-829F-B598D96F023A}">
      <dgm:prSet/>
      <dgm:spPr/>
      <dgm:t>
        <a:bodyPr/>
        <a:lstStyle/>
        <a:p>
          <a:endParaRPr lang="en-US"/>
        </a:p>
      </dgm:t>
    </dgm:pt>
    <dgm:pt modelId="{6EBF2B71-972A-490D-815F-797DB6E5098F}">
      <dgm:prSet phldrT="[Text]"/>
      <dgm:spPr>
        <a:solidFill>
          <a:schemeClr val="tx2">
            <a:lumMod val="25000"/>
          </a:schemeClr>
        </a:solidFill>
      </dgm:spPr>
      <dgm:t>
        <a:bodyPr/>
        <a:lstStyle/>
        <a:p>
          <a:endParaRPr lang="en-US" dirty="0" smtClean="0"/>
        </a:p>
        <a:p>
          <a:endParaRPr lang="en-US" dirty="0" smtClean="0"/>
        </a:p>
        <a:p>
          <a:r>
            <a:rPr lang="en-US" dirty="0" smtClean="0"/>
            <a:t>Advocacy</a:t>
          </a:r>
          <a:endParaRPr lang="en-US" dirty="0"/>
        </a:p>
      </dgm:t>
    </dgm:pt>
    <dgm:pt modelId="{B21D5CE2-986B-498B-BAE8-E54532092124}" type="parTrans" cxnId="{DE86FF46-2555-4C82-AB26-47DBF8824940}">
      <dgm:prSet/>
      <dgm:spPr/>
      <dgm:t>
        <a:bodyPr/>
        <a:lstStyle/>
        <a:p>
          <a:endParaRPr lang="en-US"/>
        </a:p>
      </dgm:t>
    </dgm:pt>
    <dgm:pt modelId="{8BD7BC5B-E18F-4552-96FC-344D66D68FA3}" type="sibTrans" cxnId="{DE86FF46-2555-4C82-AB26-47DBF8824940}">
      <dgm:prSet/>
      <dgm:spPr/>
      <dgm:t>
        <a:bodyPr/>
        <a:lstStyle/>
        <a:p>
          <a:endParaRPr lang="en-US"/>
        </a:p>
      </dgm:t>
    </dgm:pt>
    <dgm:pt modelId="{044D1E2C-5EB1-4C6A-874A-1EF38CB81A77}">
      <dgm:prSet phldrT="[Text]"/>
      <dgm:spPr>
        <a:solidFill>
          <a:schemeClr val="tx2">
            <a:lumMod val="25000"/>
          </a:schemeClr>
        </a:solidFill>
      </dgm:spPr>
      <dgm:t>
        <a:bodyPr/>
        <a:lstStyle/>
        <a:p>
          <a:r>
            <a:rPr lang="en-US" dirty="0" smtClean="0"/>
            <a:t>Colleges</a:t>
          </a:r>
          <a:endParaRPr lang="en-US" dirty="0"/>
        </a:p>
      </dgm:t>
    </dgm:pt>
    <dgm:pt modelId="{97BA2330-90F4-40C4-82C4-537C2A4175D4}" type="sibTrans" cxnId="{9B758717-9F6B-4998-8977-C1CAFB470979}">
      <dgm:prSet/>
      <dgm:spPr/>
      <dgm:t>
        <a:bodyPr/>
        <a:lstStyle/>
        <a:p>
          <a:endParaRPr lang="en-US"/>
        </a:p>
      </dgm:t>
    </dgm:pt>
    <dgm:pt modelId="{ADC403F1-CEFD-4466-9ACE-05549FFCF435}" type="parTrans" cxnId="{9B758717-9F6B-4998-8977-C1CAFB470979}">
      <dgm:prSet/>
      <dgm:spPr/>
      <dgm:t>
        <a:bodyPr/>
        <a:lstStyle/>
        <a:p>
          <a:endParaRPr lang="en-US"/>
        </a:p>
      </dgm:t>
    </dgm:pt>
    <dgm:pt modelId="{1FE898E8-4F8F-4081-9C92-AB26616FEE0F}">
      <dgm:prSet phldrT="[Text]"/>
      <dgm:spPr>
        <a:solidFill>
          <a:schemeClr val="tx2">
            <a:lumMod val="25000"/>
          </a:schemeClr>
        </a:solidFill>
      </dgm:spPr>
      <dgm:t>
        <a:bodyPr/>
        <a:lstStyle/>
        <a:p>
          <a:r>
            <a:rPr lang="en-US" dirty="0" smtClean="0"/>
            <a:t>Parents</a:t>
          </a:r>
          <a:endParaRPr lang="en-US" dirty="0"/>
        </a:p>
      </dgm:t>
    </dgm:pt>
    <dgm:pt modelId="{43564E9E-A81C-4A50-9037-0585A0959037}" type="sibTrans" cxnId="{968EA606-A287-4AB6-96DB-989893647A94}">
      <dgm:prSet/>
      <dgm:spPr/>
      <dgm:t>
        <a:bodyPr/>
        <a:lstStyle/>
        <a:p>
          <a:endParaRPr lang="en-US"/>
        </a:p>
      </dgm:t>
    </dgm:pt>
    <dgm:pt modelId="{501533F6-1E71-4DE2-90EF-7E594B1615C0}" type="parTrans" cxnId="{968EA606-A287-4AB6-96DB-989893647A94}">
      <dgm:prSet/>
      <dgm:spPr/>
      <dgm:t>
        <a:bodyPr/>
        <a:lstStyle/>
        <a:p>
          <a:endParaRPr lang="en-US"/>
        </a:p>
      </dgm:t>
    </dgm:pt>
    <dgm:pt modelId="{CE788A21-897F-45CB-B214-B1882807A72F}">
      <dgm:prSet phldrT="[Text]"/>
      <dgm:spPr>
        <a:solidFill>
          <a:schemeClr val="tx2">
            <a:lumMod val="25000"/>
          </a:schemeClr>
        </a:solidFill>
      </dgm:spPr>
      <dgm:t>
        <a:bodyPr/>
        <a:lstStyle/>
        <a:p>
          <a:r>
            <a:rPr lang="en-US" dirty="0" smtClean="0"/>
            <a:t>Confidentiality</a:t>
          </a:r>
          <a:endParaRPr lang="en-US" dirty="0"/>
        </a:p>
      </dgm:t>
    </dgm:pt>
    <dgm:pt modelId="{57C3C0FF-B932-4737-AA33-E8BDCE2D526A}" type="sibTrans" cxnId="{1A7372F4-4B46-40BB-BBD3-1528DD707C16}">
      <dgm:prSet/>
      <dgm:spPr/>
      <dgm:t>
        <a:bodyPr/>
        <a:lstStyle/>
        <a:p>
          <a:endParaRPr lang="en-US"/>
        </a:p>
      </dgm:t>
    </dgm:pt>
    <dgm:pt modelId="{E49F8792-F035-4B74-B2CA-75F7AA161CAA}" type="parTrans" cxnId="{1A7372F4-4B46-40BB-BBD3-1528DD707C16}">
      <dgm:prSet/>
      <dgm:spPr/>
      <dgm:t>
        <a:bodyPr/>
        <a:lstStyle/>
        <a:p>
          <a:endParaRPr lang="en-US"/>
        </a:p>
      </dgm:t>
    </dgm:pt>
    <dgm:pt modelId="{DFF0E1CA-3F78-43B8-811F-EB248E63437F}">
      <dgm:prSet phldrT="[Text]"/>
      <dgm:spPr>
        <a:solidFill>
          <a:schemeClr val="tx2">
            <a:lumMod val="25000"/>
          </a:schemeClr>
        </a:solidFill>
      </dgm:spPr>
      <dgm:t>
        <a:bodyPr/>
        <a:lstStyle/>
        <a:p>
          <a:r>
            <a:rPr lang="en-US" dirty="0" smtClean="0"/>
            <a:t>Sensitivity</a:t>
          </a:r>
          <a:endParaRPr lang="en-US" dirty="0"/>
        </a:p>
      </dgm:t>
    </dgm:pt>
    <dgm:pt modelId="{70CBAB39-B570-473F-9D3A-C98F6E329409}" type="sibTrans" cxnId="{68EB3394-4335-43DE-9150-BDCFC33579C7}">
      <dgm:prSet/>
      <dgm:spPr/>
      <dgm:t>
        <a:bodyPr/>
        <a:lstStyle/>
        <a:p>
          <a:endParaRPr lang="en-US"/>
        </a:p>
      </dgm:t>
    </dgm:pt>
    <dgm:pt modelId="{B330AD00-AB1D-4108-8062-FB11D1BA77C6}" type="parTrans" cxnId="{68EB3394-4335-43DE-9150-BDCFC33579C7}">
      <dgm:prSet/>
      <dgm:spPr/>
      <dgm:t>
        <a:bodyPr/>
        <a:lstStyle/>
        <a:p>
          <a:endParaRPr lang="en-US"/>
        </a:p>
      </dgm:t>
    </dgm:pt>
    <dgm:pt modelId="{6B1802A0-D8D1-40BF-96E4-A77F2CA5A4DF}">
      <dgm:prSet phldrT="[Text]"/>
      <dgm:spPr>
        <a:solidFill>
          <a:schemeClr val="tx2">
            <a:lumMod val="25000"/>
          </a:schemeClr>
        </a:solidFill>
      </dgm:spPr>
      <dgm:t>
        <a:bodyPr/>
        <a:lstStyle/>
        <a:p>
          <a:r>
            <a:rPr lang="en-US" dirty="0" smtClean="0"/>
            <a:t>Questions</a:t>
          </a:r>
          <a:endParaRPr lang="en-US" dirty="0"/>
        </a:p>
      </dgm:t>
    </dgm:pt>
    <dgm:pt modelId="{0317AED6-B4BC-49DA-84DD-B0B4A7759223}" type="sibTrans" cxnId="{E2F068E4-D3F1-44F2-9A69-53765BFF52A2}">
      <dgm:prSet/>
      <dgm:spPr/>
      <dgm:t>
        <a:bodyPr/>
        <a:lstStyle/>
        <a:p>
          <a:endParaRPr lang="en-US"/>
        </a:p>
      </dgm:t>
    </dgm:pt>
    <dgm:pt modelId="{F28A53D5-CE56-419D-A8CC-76D8D09BB98F}" type="parTrans" cxnId="{E2F068E4-D3F1-44F2-9A69-53765BFF52A2}">
      <dgm:prSet/>
      <dgm:spPr/>
      <dgm:t>
        <a:bodyPr/>
        <a:lstStyle/>
        <a:p>
          <a:endParaRPr lang="en-US"/>
        </a:p>
      </dgm:t>
    </dgm:pt>
    <dgm:pt modelId="{3F24D321-CE24-418D-87CE-138E201D42FB}">
      <dgm:prSet phldrT="[Text]"/>
      <dgm:spPr>
        <a:solidFill>
          <a:schemeClr val="tx2">
            <a:lumMod val="25000"/>
          </a:schemeClr>
        </a:solidFill>
      </dgm:spPr>
      <dgm:t>
        <a:bodyPr/>
        <a:lstStyle/>
        <a:p>
          <a:r>
            <a:rPr lang="en-US" dirty="0" smtClean="0"/>
            <a:t>Legislators</a:t>
          </a:r>
          <a:endParaRPr lang="en-US" dirty="0"/>
        </a:p>
      </dgm:t>
    </dgm:pt>
    <dgm:pt modelId="{0F74A24D-9CB6-40A5-A484-CA2E30F0AB3B}" type="parTrans" cxnId="{E3546482-BC88-4A66-A6FF-54A8F1E48886}">
      <dgm:prSet/>
      <dgm:spPr/>
      <dgm:t>
        <a:bodyPr/>
        <a:lstStyle/>
        <a:p>
          <a:endParaRPr lang="en-US"/>
        </a:p>
      </dgm:t>
    </dgm:pt>
    <dgm:pt modelId="{EDC92554-4511-40F4-A147-78F5172187F6}" type="sibTrans" cxnId="{E3546482-BC88-4A66-A6FF-54A8F1E48886}">
      <dgm:prSet/>
      <dgm:spPr/>
      <dgm:t>
        <a:bodyPr/>
        <a:lstStyle/>
        <a:p>
          <a:endParaRPr lang="en-US"/>
        </a:p>
      </dgm:t>
    </dgm:pt>
    <dgm:pt modelId="{49FE64E0-C644-454F-8F34-0A0CA8EB4F79}">
      <dgm:prSet phldrT="[Text]"/>
      <dgm:spPr>
        <a:solidFill>
          <a:schemeClr val="tx2">
            <a:lumMod val="25000"/>
          </a:schemeClr>
        </a:solidFill>
      </dgm:spPr>
      <dgm:t>
        <a:bodyPr/>
        <a:lstStyle/>
        <a:p>
          <a:r>
            <a:rPr lang="en-US" dirty="0" smtClean="0"/>
            <a:t>Parents</a:t>
          </a:r>
          <a:endParaRPr lang="en-US" dirty="0"/>
        </a:p>
      </dgm:t>
    </dgm:pt>
    <dgm:pt modelId="{1B40D4AA-5406-4E67-A4AE-3B9B3326C07B}" type="parTrans" cxnId="{5517CFCD-DDBE-4C22-A39C-6A4BFCBDB6B6}">
      <dgm:prSet/>
      <dgm:spPr/>
      <dgm:t>
        <a:bodyPr/>
        <a:lstStyle/>
        <a:p>
          <a:endParaRPr lang="en-US"/>
        </a:p>
      </dgm:t>
    </dgm:pt>
    <dgm:pt modelId="{6C3D1F5B-115F-4F0D-8041-968D94F8D553}" type="sibTrans" cxnId="{5517CFCD-DDBE-4C22-A39C-6A4BFCBDB6B6}">
      <dgm:prSet/>
      <dgm:spPr/>
      <dgm:t>
        <a:bodyPr/>
        <a:lstStyle/>
        <a:p>
          <a:endParaRPr lang="en-US"/>
        </a:p>
      </dgm:t>
    </dgm:pt>
    <dgm:pt modelId="{93EF23D9-F442-4830-883C-8A3505271303}" type="pres">
      <dgm:prSet presAssocID="{37B5229F-1046-4EFB-9CCF-928C20B588DF}" presName="Name0" presStyleCnt="0">
        <dgm:presLayoutVars>
          <dgm:dir/>
          <dgm:resizeHandles val="exact"/>
        </dgm:presLayoutVars>
      </dgm:prSet>
      <dgm:spPr/>
      <dgm:t>
        <a:bodyPr/>
        <a:lstStyle/>
        <a:p>
          <a:endParaRPr lang="en-US"/>
        </a:p>
      </dgm:t>
    </dgm:pt>
    <dgm:pt modelId="{EE543312-AC1A-413B-8C30-AE8E41359EC6}" type="pres">
      <dgm:prSet presAssocID="{C95E1A17-B769-426D-8C64-E0FD35F16DA5}" presName="node" presStyleLbl="node1" presStyleIdx="0" presStyleCnt="3">
        <dgm:presLayoutVars>
          <dgm:bulletEnabled val="1"/>
        </dgm:presLayoutVars>
      </dgm:prSet>
      <dgm:spPr/>
      <dgm:t>
        <a:bodyPr/>
        <a:lstStyle/>
        <a:p>
          <a:endParaRPr lang="en-US"/>
        </a:p>
      </dgm:t>
    </dgm:pt>
    <dgm:pt modelId="{EFE748FA-F152-4454-A269-D4A0E39AF377}" type="pres">
      <dgm:prSet presAssocID="{24E55354-AF05-4DA2-AABE-F6D5B3114A61}" presName="sibTrans" presStyleCnt="0"/>
      <dgm:spPr/>
    </dgm:pt>
    <dgm:pt modelId="{490E6A15-D257-4E34-9FFC-032A1DB92A62}" type="pres">
      <dgm:prSet presAssocID="{6B5363A8-F014-41EF-98CC-376D1AA0EB0C}" presName="node" presStyleLbl="node1" presStyleIdx="1" presStyleCnt="3" custScaleX="103185" custLinFactNeighborX="-19215" custLinFactNeighborY="-1370">
        <dgm:presLayoutVars>
          <dgm:bulletEnabled val="1"/>
        </dgm:presLayoutVars>
      </dgm:prSet>
      <dgm:spPr/>
      <dgm:t>
        <a:bodyPr/>
        <a:lstStyle/>
        <a:p>
          <a:endParaRPr lang="en-US"/>
        </a:p>
      </dgm:t>
    </dgm:pt>
    <dgm:pt modelId="{9E50C970-4AE5-4669-B945-9EFBDFE49FA2}" type="pres">
      <dgm:prSet presAssocID="{E7C9CF5F-1B06-4DDE-A91E-B0644D7B64CF}" presName="sibTrans" presStyleCnt="0"/>
      <dgm:spPr/>
    </dgm:pt>
    <dgm:pt modelId="{479BE3BE-DEF1-4CB7-8BCC-0B5DB4189301}" type="pres">
      <dgm:prSet presAssocID="{6EBF2B71-972A-490D-815F-797DB6E5098F}" presName="node" presStyleLbl="node1" presStyleIdx="2" presStyleCnt="3">
        <dgm:presLayoutVars>
          <dgm:bulletEnabled val="1"/>
        </dgm:presLayoutVars>
      </dgm:prSet>
      <dgm:spPr/>
      <dgm:t>
        <a:bodyPr/>
        <a:lstStyle/>
        <a:p>
          <a:endParaRPr lang="en-US"/>
        </a:p>
      </dgm:t>
    </dgm:pt>
  </dgm:ptLst>
  <dgm:cxnLst>
    <dgm:cxn modelId="{5B1AE662-77BF-487B-B898-9B42130CE9B0}" type="presOf" srcId="{3F24D321-CE24-418D-87CE-138E201D42FB}" destId="{479BE3BE-DEF1-4CB7-8BCC-0B5DB4189301}" srcOrd="0" destOrd="3" presId="urn:microsoft.com/office/officeart/2005/8/layout/hList6"/>
    <dgm:cxn modelId="{65B8B6B7-10F0-4D33-829F-B598D96F023A}" srcId="{37B5229F-1046-4EFB-9CCF-928C20B588DF}" destId="{6B5363A8-F014-41EF-98CC-376D1AA0EB0C}" srcOrd="1" destOrd="0" parTransId="{51817E89-8187-4FFC-A684-CEF5308AF371}" sibTransId="{E7C9CF5F-1B06-4DDE-A91E-B0644D7B64CF}"/>
    <dgm:cxn modelId="{ED3ADBAC-CCBB-4096-AAF3-1293CC90AB73}" type="presOf" srcId="{044D1E2C-5EB1-4C6A-874A-1EF38CB81A77}" destId="{479BE3BE-DEF1-4CB7-8BCC-0B5DB4189301}" srcOrd="0" destOrd="2" presId="urn:microsoft.com/office/officeart/2005/8/layout/hList6"/>
    <dgm:cxn modelId="{95DF1DC0-5F9E-4EAD-A5D8-4155A602F683}" type="presOf" srcId="{49FE64E0-C644-454F-8F34-0A0CA8EB4F79}" destId="{EE543312-AC1A-413B-8C30-AE8E41359EC6}" srcOrd="0" destOrd="3" presId="urn:microsoft.com/office/officeart/2005/8/layout/hList6"/>
    <dgm:cxn modelId="{1A7372F4-4B46-40BB-BBD3-1528DD707C16}" srcId="{6B5363A8-F014-41EF-98CC-376D1AA0EB0C}" destId="{CE788A21-897F-45CB-B214-B1882807A72F}" srcOrd="2" destOrd="0" parTransId="{E49F8792-F035-4B74-B2CA-75F7AA161CAA}" sibTransId="{57C3C0FF-B932-4737-AA33-E8BDCE2D526A}"/>
    <dgm:cxn modelId="{07A31DA0-5F6F-46CE-BC80-5D8478509618}" srcId="{37B5229F-1046-4EFB-9CCF-928C20B588DF}" destId="{C95E1A17-B769-426D-8C64-E0FD35F16DA5}" srcOrd="0" destOrd="0" parTransId="{E6A6CCA5-3031-4DDC-B2AD-8FE64CA62E54}" sibTransId="{24E55354-AF05-4DA2-AABE-F6D5B3114A61}"/>
    <dgm:cxn modelId="{50BCFCBC-5925-4F82-B2B3-C389FDBBB369}" type="presOf" srcId="{C95E1A17-B769-426D-8C64-E0FD35F16DA5}" destId="{EE543312-AC1A-413B-8C30-AE8E41359EC6}" srcOrd="0" destOrd="0" presId="urn:microsoft.com/office/officeart/2005/8/layout/hList6"/>
    <dgm:cxn modelId="{9B758717-9F6B-4998-8977-C1CAFB470979}" srcId="{6EBF2B71-972A-490D-815F-797DB6E5098F}" destId="{044D1E2C-5EB1-4C6A-874A-1EF38CB81A77}" srcOrd="1" destOrd="0" parTransId="{ADC403F1-CEFD-4466-9ACE-05549FFCF435}" sibTransId="{97BA2330-90F4-40C4-82C4-537C2A4175D4}"/>
    <dgm:cxn modelId="{9C423B01-4E4E-49BF-ACEB-5F349BE373E6}" srcId="{C95E1A17-B769-426D-8C64-E0FD35F16DA5}" destId="{9E8C410E-0919-4703-9037-0932B7AA9E61}" srcOrd="0" destOrd="0" parTransId="{6C589BBF-5647-4F22-92FA-7F3801698850}" sibTransId="{F93B7830-2861-45B3-B1AE-663706CE180F}"/>
    <dgm:cxn modelId="{11A78489-D389-47B7-9205-FAA839BAC536}" type="presOf" srcId="{1FE898E8-4F8F-4081-9C92-AB26616FEE0F}" destId="{479BE3BE-DEF1-4CB7-8BCC-0B5DB4189301}" srcOrd="0" destOrd="1" presId="urn:microsoft.com/office/officeart/2005/8/layout/hList6"/>
    <dgm:cxn modelId="{67C81121-E5C0-40D3-9D71-182AB4D7F8DB}" type="presOf" srcId="{9E8C410E-0919-4703-9037-0932B7AA9E61}" destId="{EE543312-AC1A-413B-8C30-AE8E41359EC6}" srcOrd="0" destOrd="1" presId="urn:microsoft.com/office/officeart/2005/8/layout/hList6"/>
    <dgm:cxn modelId="{A5489107-049B-4F0A-A7B8-BA76056DA732}" type="presOf" srcId="{6B5363A8-F014-41EF-98CC-376D1AA0EB0C}" destId="{490E6A15-D257-4E34-9FFC-032A1DB92A62}" srcOrd="0" destOrd="0" presId="urn:microsoft.com/office/officeart/2005/8/layout/hList6"/>
    <dgm:cxn modelId="{5517CFCD-DDBE-4C22-A39C-6A4BFCBDB6B6}" srcId="{C95E1A17-B769-426D-8C64-E0FD35F16DA5}" destId="{49FE64E0-C644-454F-8F34-0A0CA8EB4F79}" srcOrd="2" destOrd="0" parTransId="{1B40D4AA-5406-4E67-A4AE-3B9B3326C07B}" sibTransId="{6C3D1F5B-115F-4F0D-8041-968D94F8D553}"/>
    <dgm:cxn modelId="{51854CA2-6B84-4F64-8926-ABB9D6139605}" type="presOf" srcId="{6EBF2B71-972A-490D-815F-797DB6E5098F}" destId="{479BE3BE-DEF1-4CB7-8BCC-0B5DB4189301}" srcOrd="0" destOrd="0" presId="urn:microsoft.com/office/officeart/2005/8/layout/hList6"/>
    <dgm:cxn modelId="{4CBF93F8-46B1-43FA-9D41-22131809BDBB}" type="presOf" srcId="{6B1802A0-D8D1-40BF-96E4-A77F2CA5A4DF}" destId="{490E6A15-D257-4E34-9FFC-032A1DB92A62}" srcOrd="0" destOrd="1" presId="urn:microsoft.com/office/officeart/2005/8/layout/hList6"/>
    <dgm:cxn modelId="{ED86AD60-D580-4962-AE6A-689AF010DFBA}" type="presOf" srcId="{37B5229F-1046-4EFB-9CCF-928C20B588DF}" destId="{93EF23D9-F442-4830-883C-8A3505271303}" srcOrd="0" destOrd="0" presId="urn:microsoft.com/office/officeart/2005/8/layout/hList6"/>
    <dgm:cxn modelId="{68EB3394-4335-43DE-9150-BDCFC33579C7}" srcId="{6B5363A8-F014-41EF-98CC-376D1AA0EB0C}" destId="{DFF0E1CA-3F78-43B8-811F-EB248E63437F}" srcOrd="1" destOrd="0" parTransId="{B330AD00-AB1D-4108-8062-FB11D1BA77C6}" sibTransId="{70CBAB39-B570-473F-9D3A-C98F6E329409}"/>
    <dgm:cxn modelId="{102D0F06-18D0-403C-9261-84206643CBC0}" type="presOf" srcId="{DFF0E1CA-3F78-43B8-811F-EB248E63437F}" destId="{490E6A15-D257-4E34-9FFC-032A1DB92A62}" srcOrd="0" destOrd="2" presId="urn:microsoft.com/office/officeart/2005/8/layout/hList6"/>
    <dgm:cxn modelId="{514639D4-4D8F-477A-A06C-8130B2D5A811}" type="presOf" srcId="{9940A53F-6623-41C5-A301-286B59B83FBD}" destId="{EE543312-AC1A-413B-8C30-AE8E41359EC6}" srcOrd="0" destOrd="2" presId="urn:microsoft.com/office/officeart/2005/8/layout/hList6"/>
    <dgm:cxn modelId="{968EA606-A287-4AB6-96DB-989893647A94}" srcId="{6EBF2B71-972A-490D-815F-797DB6E5098F}" destId="{1FE898E8-4F8F-4081-9C92-AB26616FEE0F}" srcOrd="0" destOrd="0" parTransId="{501533F6-1E71-4DE2-90EF-7E594B1615C0}" sibTransId="{43564E9E-A81C-4A50-9037-0585A0959037}"/>
    <dgm:cxn modelId="{E2F068E4-D3F1-44F2-9A69-53765BFF52A2}" srcId="{6B5363A8-F014-41EF-98CC-376D1AA0EB0C}" destId="{6B1802A0-D8D1-40BF-96E4-A77F2CA5A4DF}" srcOrd="0" destOrd="0" parTransId="{F28A53D5-CE56-419D-A8CC-76D8D09BB98F}" sibTransId="{0317AED6-B4BC-49DA-84DD-B0B4A7759223}"/>
    <dgm:cxn modelId="{6FD9CD4C-D6EA-4EBD-B6C2-29A21075CAA2}" srcId="{C95E1A17-B769-426D-8C64-E0FD35F16DA5}" destId="{9940A53F-6623-41C5-A301-286B59B83FBD}" srcOrd="1" destOrd="0" parTransId="{53C47DB7-0B0C-4104-A7B9-CCFEBA071A48}" sibTransId="{DB236AC3-7984-4D1F-8747-19898ACB8F8E}"/>
    <dgm:cxn modelId="{5C836E26-6E79-45DC-ABE4-0B98EA77CAFC}" type="presOf" srcId="{CE788A21-897F-45CB-B214-B1882807A72F}" destId="{490E6A15-D257-4E34-9FFC-032A1DB92A62}" srcOrd="0" destOrd="3" presId="urn:microsoft.com/office/officeart/2005/8/layout/hList6"/>
    <dgm:cxn modelId="{DE86FF46-2555-4C82-AB26-47DBF8824940}" srcId="{37B5229F-1046-4EFB-9CCF-928C20B588DF}" destId="{6EBF2B71-972A-490D-815F-797DB6E5098F}" srcOrd="2" destOrd="0" parTransId="{B21D5CE2-986B-498B-BAE8-E54532092124}" sibTransId="{8BD7BC5B-E18F-4552-96FC-344D66D68FA3}"/>
    <dgm:cxn modelId="{E3546482-BC88-4A66-A6FF-54A8F1E48886}" srcId="{6EBF2B71-972A-490D-815F-797DB6E5098F}" destId="{3F24D321-CE24-418D-87CE-138E201D42FB}" srcOrd="2" destOrd="0" parTransId="{0F74A24D-9CB6-40A5-A484-CA2E30F0AB3B}" sibTransId="{EDC92554-4511-40F4-A147-78F5172187F6}"/>
    <dgm:cxn modelId="{0845FCAD-FE7C-4B04-8389-C4710AEC6E9C}" type="presParOf" srcId="{93EF23D9-F442-4830-883C-8A3505271303}" destId="{EE543312-AC1A-413B-8C30-AE8E41359EC6}" srcOrd="0" destOrd="0" presId="urn:microsoft.com/office/officeart/2005/8/layout/hList6"/>
    <dgm:cxn modelId="{7623AE3E-1E4F-48FF-B5AC-BB129D8066A7}" type="presParOf" srcId="{93EF23D9-F442-4830-883C-8A3505271303}" destId="{EFE748FA-F152-4454-A269-D4A0E39AF377}" srcOrd="1" destOrd="0" presId="urn:microsoft.com/office/officeart/2005/8/layout/hList6"/>
    <dgm:cxn modelId="{E4BAD2B9-ACA9-448C-832E-DFCBBC989B42}" type="presParOf" srcId="{93EF23D9-F442-4830-883C-8A3505271303}" destId="{490E6A15-D257-4E34-9FFC-032A1DB92A62}" srcOrd="2" destOrd="0" presId="urn:microsoft.com/office/officeart/2005/8/layout/hList6"/>
    <dgm:cxn modelId="{E930B885-7B0E-4FDB-8B3D-01170777F806}" type="presParOf" srcId="{93EF23D9-F442-4830-883C-8A3505271303}" destId="{9E50C970-4AE5-4669-B945-9EFBDFE49FA2}" srcOrd="3" destOrd="0" presId="urn:microsoft.com/office/officeart/2005/8/layout/hList6"/>
    <dgm:cxn modelId="{A01BAA3C-4023-4F15-BAC2-C92C5271F8A1}" type="presParOf" srcId="{93EF23D9-F442-4830-883C-8A3505271303}" destId="{479BE3BE-DEF1-4CB7-8BCC-0B5DB4189301}"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43312-AC1A-413B-8C30-AE8E41359EC6}">
      <dsp:nvSpPr>
        <dsp:cNvPr id="0" name=""/>
        <dsp:cNvSpPr/>
      </dsp:nvSpPr>
      <dsp:spPr>
        <a:xfrm rot="16200000">
          <a:off x="-1485237" y="1489397"/>
          <a:ext cx="5562600" cy="2583805"/>
        </a:xfrm>
        <a:prstGeom prst="flowChartManualOperation">
          <a:avLst/>
        </a:prstGeom>
        <a:solidFill>
          <a:schemeClr val="tx2">
            <a:lumMod val="2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80433" bIns="0" numCol="1" spcCol="1270" anchor="t" anchorCtr="0">
          <a:noAutofit/>
        </a:bodyPr>
        <a:lstStyle/>
        <a:p>
          <a:pPr lvl="0" algn="l" defTabSz="1244600">
            <a:lnSpc>
              <a:spcPct val="90000"/>
            </a:lnSpc>
            <a:spcBef>
              <a:spcPct val="0"/>
            </a:spcBef>
            <a:spcAft>
              <a:spcPct val="35000"/>
            </a:spcAft>
          </a:pPr>
          <a:endParaRPr lang="en-US" sz="2800" kern="1200" dirty="0" smtClean="0"/>
        </a:p>
        <a:p>
          <a:pPr lvl="0" algn="l" defTabSz="1244600">
            <a:lnSpc>
              <a:spcPct val="90000"/>
            </a:lnSpc>
            <a:spcBef>
              <a:spcPct val="0"/>
            </a:spcBef>
            <a:spcAft>
              <a:spcPct val="35000"/>
            </a:spcAft>
          </a:pPr>
          <a:endParaRPr lang="en-US" sz="2800" kern="1200" dirty="0" smtClean="0"/>
        </a:p>
        <a:p>
          <a:pPr lvl="0" algn="l" defTabSz="1244600">
            <a:lnSpc>
              <a:spcPct val="90000"/>
            </a:lnSpc>
            <a:spcBef>
              <a:spcPct val="0"/>
            </a:spcBef>
            <a:spcAft>
              <a:spcPct val="35000"/>
            </a:spcAft>
          </a:pPr>
          <a:r>
            <a:rPr lang="en-US" sz="2800" kern="1200" dirty="0" smtClean="0"/>
            <a:t>Education</a:t>
          </a:r>
          <a:endParaRPr lang="en-US" sz="2800" kern="1200" dirty="0"/>
        </a:p>
        <a:p>
          <a:pPr marL="228600" lvl="1" indent="-228600" algn="l" defTabSz="977900">
            <a:lnSpc>
              <a:spcPct val="90000"/>
            </a:lnSpc>
            <a:spcBef>
              <a:spcPct val="0"/>
            </a:spcBef>
            <a:spcAft>
              <a:spcPct val="15000"/>
            </a:spcAft>
            <a:buChar char="••"/>
          </a:pPr>
          <a:r>
            <a:rPr lang="en-US" sz="2200" kern="1200" dirty="0" smtClean="0"/>
            <a:t>Counselors</a:t>
          </a:r>
          <a:endParaRPr lang="en-US" sz="2200" kern="1200" dirty="0"/>
        </a:p>
        <a:p>
          <a:pPr marL="228600" lvl="1" indent="-228600" algn="l" defTabSz="977900">
            <a:lnSpc>
              <a:spcPct val="90000"/>
            </a:lnSpc>
            <a:spcBef>
              <a:spcPct val="0"/>
            </a:spcBef>
            <a:spcAft>
              <a:spcPct val="15000"/>
            </a:spcAft>
            <a:buChar char="••"/>
          </a:pPr>
          <a:r>
            <a:rPr lang="en-US" sz="2200" kern="1200" dirty="0" smtClean="0"/>
            <a:t>Students</a:t>
          </a:r>
          <a:endParaRPr lang="en-US" sz="2200" kern="1200" dirty="0"/>
        </a:p>
        <a:p>
          <a:pPr marL="228600" lvl="1" indent="-228600" algn="l" defTabSz="977900">
            <a:lnSpc>
              <a:spcPct val="90000"/>
            </a:lnSpc>
            <a:spcBef>
              <a:spcPct val="0"/>
            </a:spcBef>
            <a:spcAft>
              <a:spcPct val="15000"/>
            </a:spcAft>
            <a:buChar char="••"/>
          </a:pPr>
          <a:r>
            <a:rPr lang="en-US" sz="2200" kern="1200" dirty="0" smtClean="0"/>
            <a:t>Parents</a:t>
          </a:r>
          <a:endParaRPr lang="en-US" sz="2200" kern="1200" dirty="0"/>
        </a:p>
      </dsp:txBody>
      <dsp:txXfrm rot="5400000">
        <a:off x="4160" y="1112520"/>
        <a:ext cx="2583805" cy="3337560"/>
      </dsp:txXfrm>
    </dsp:sp>
    <dsp:sp modelId="{490E6A15-D257-4E34-9FFC-032A1DB92A62}">
      <dsp:nvSpPr>
        <dsp:cNvPr id="0" name=""/>
        <dsp:cNvSpPr/>
      </dsp:nvSpPr>
      <dsp:spPr>
        <a:xfrm rot="16200000">
          <a:off x="1296264" y="1448250"/>
          <a:ext cx="5562600" cy="2666099"/>
        </a:xfrm>
        <a:prstGeom prst="flowChartManualOperation">
          <a:avLst/>
        </a:prstGeom>
        <a:solidFill>
          <a:schemeClr val="tx2">
            <a:lumMod val="2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80433" bIns="0" numCol="1" spcCol="1270" anchor="t" anchorCtr="0">
          <a:noAutofit/>
        </a:bodyPr>
        <a:lstStyle/>
        <a:p>
          <a:pPr lvl="0" algn="l" defTabSz="1244600">
            <a:lnSpc>
              <a:spcPct val="90000"/>
            </a:lnSpc>
            <a:spcBef>
              <a:spcPct val="0"/>
            </a:spcBef>
            <a:spcAft>
              <a:spcPct val="35000"/>
            </a:spcAft>
          </a:pPr>
          <a:endParaRPr lang="en-US" sz="2800" kern="1200" dirty="0" smtClean="0"/>
        </a:p>
        <a:p>
          <a:pPr lvl="0" algn="l" defTabSz="1244600">
            <a:lnSpc>
              <a:spcPct val="90000"/>
            </a:lnSpc>
            <a:spcBef>
              <a:spcPct val="0"/>
            </a:spcBef>
            <a:spcAft>
              <a:spcPct val="35000"/>
            </a:spcAft>
          </a:pPr>
          <a:endParaRPr lang="en-US" sz="2800" kern="1200" dirty="0" smtClean="0"/>
        </a:p>
        <a:p>
          <a:pPr lvl="0" algn="l" defTabSz="1244600">
            <a:lnSpc>
              <a:spcPct val="90000"/>
            </a:lnSpc>
            <a:spcBef>
              <a:spcPct val="0"/>
            </a:spcBef>
            <a:spcAft>
              <a:spcPct val="35000"/>
            </a:spcAft>
          </a:pPr>
          <a:r>
            <a:rPr lang="en-US" sz="2800" kern="1200" dirty="0" smtClean="0"/>
            <a:t>Diligence and Follow-up</a:t>
          </a:r>
          <a:endParaRPr lang="en-US" sz="2800" kern="1200" dirty="0"/>
        </a:p>
        <a:p>
          <a:pPr marL="228600" lvl="1" indent="-228600" algn="l" defTabSz="977900">
            <a:lnSpc>
              <a:spcPct val="90000"/>
            </a:lnSpc>
            <a:spcBef>
              <a:spcPct val="0"/>
            </a:spcBef>
            <a:spcAft>
              <a:spcPct val="15000"/>
            </a:spcAft>
            <a:buChar char="••"/>
          </a:pPr>
          <a:r>
            <a:rPr lang="en-US" sz="2200" kern="1200" dirty="0" smtClean="0"/>
            <a:t>Questions</a:t>
          </a:r>
          <a:endParaRPr lang="en-US" sz="2200" kern="1200" dirty="0"/>
        </a:p>
        <a:p>
          <a:pPr marL="228600" lvl="1" indent="-228600" algn="l" defTabSz="977900">
            <a:lnSpc>
              <a:spcPct val="90000"/>
            </a:lnSpc>
            <a:spcBef>
              <a:spcPct val="0"/>
            </a:spcBef>
            <a:spcAft>
              <a:spcPct val="15000"/>
            </a:spcAft>
            <a:buChar char="••"/>
          </a:pPr>
          <a:r>
            <a:rPr lang="en-US" sz="2200" kern="1200" dirty="0" smtClean="0"/>
            <a:t>Sensitivity</a:t>
          </a:r>
          <a:endParaRPr lang="en-US" sz="2200" kern="1200" dirty="0"/>
        </a:p>
        <a:p>
          <a:pPr marL="228600" lvl="1" indent="-228600" algn="l" defTabSz="977900">
            <a:lnSpc>
              <a:spcPct val="90000"/>
            </a:lnSpc>
            <a:spcBef>
              <a:spcPct val="0"/>
            </a:spcBef>
            <a:spcAft>
              <a:spcPct val="15000"/>
            </a:spcAft>
            <a:buChar char="••"/>
          </a:pPr>
          <a:r>
            <a:rPr lang="en-US" sz="2200" kern="1200" dirty="0" smtClean="0"/>
            <a:t>Confidentiality</a:t>
          </a:r>
          <a:endParaRPr lang="en-US" sz="2200" kern="1200" dirty="0"/>
        </a:p>
      </dsp:txBody>
      <dsp:txXfrm rot="5400000">
        <a:off x="2744514" y="1112520"/>
        <a:ext cx="2666099" cy="3337560"/>
      </dsp:txXfrm>
    </dsp:sp>
    <dsp:sp modelId="{479BE3BE-DEF1-4CB7-8BCC-0B5DB4189301}">
      <dsp:nvSpPr>
        <dsp:cNvPr id="0" name=""/>
        <dsp:cNvSpPr/>
      </dsp:nvSpPr>
      <dsp:spPr>
        <a:xfrm rot="16200000">
          <a:off x="4152237" y="1489397"/>
          <a:ext cx="5562600" cy="2583805"/>
        </a:xfrm>
        <a:prstGeom prst="flowChartManualOperation">
          <a:avLst/>
        </a:prstGeom>
        <a:solidFill>
          <a:schemeClr val="tx2">
            <a:lumMod val="2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80433" bIns="0" numCol="1" spcCol="1270" anchor="t" anchorCtr="0">
          <a:noAutofit/>
        </a:bodyPr>
        <a:lstStyle/>
        <a:p>
          <a:pPr lvl="0" algn="l" defTabSz="1244600">
            <a:lnSpc>
              <a:spcPct val="90000"/>
            </a:lnSpc>
            <a:spcBef>
              <a:spcPct val="0"/>
            </a:spcBef>
            <a:spcAft>
              <a:spcPct val="35000"/>
            </a:spcAft>
          </a:pPr>
          <a:endParaRPr lang="en-US" sz="2800" kern="1200" dirty="0" smtClean="0"/>
        </a:p>
        <a:p>
          <a:pPr lvl="0" algn="l" defTabSz="1244600">
            <a:lnSpc>
              <a:spcPct val="90000"/>
            </a:lnSpc>
            <a:spcBef>
              <a:spcPct val="0"/>
            </a:spcBef>
            <a:spcAft>
              <a:spcPct val="35000"/>
            </a:spcAft>
          </a:pPr>
          <a:endParaRPr lang="en-US" sz="2800" kern="1200" dirty="0" smtClean="0"/>
        </a:p>
        <a:p>
          <a:pPr lvl="0" algn="l" defTabSz="1244600">
            <a:lnSpc>
              <a:spcPct val="90000"/>
            </a:lnSpc>
            <a:spcBef>
              <a:spcPct val="0"/>
            </a:spcBef>
            <a:spcAft>
              <a:spcPct val="35000"/>
            </a:spcAft>
          </a:pPr>
          <a:r>
            <a:rPr lang="en-US" sz="2800" kern="1200" dirty="0" smtClean="0"/>
            <a:t>Advocacy</a:t>
          </a:r>
          <a:endParaRPr lang="en-US" sz="2800" kern="1200" dirty="0"/>
        </a:p>
        <a:p>
          <a:pPr marL="228600" lvl="1" indent="-228600" algn="l" defTabSz="977900">
            <a:lnSpc>
              <a:spcPct val="90000"/>
            </a:lnSpc>
            <a:spcBef>
              <a:spcPct val="0"/>
            </a:spcBef>
            <a:spcAft>
              <a:spcPct val="15000"/>
            </a:spcAft>
            <a:buChar char="••"/>
          </a:pPr>
          <a:r>
            <a:rPr lang="en-US" sz="2200" kern="1200" dirty="0" smtClean="0"/>
            <a:t>Parents</a:t>
          </a:r>
          <a:endParaRPr lang="en-US" sz="2200" kern="1200" dirty="0"/>
        </a:p>
        <a:p>
          <a:pPr marL="228600" lvl="1" indent="-228600" algn="l" defTabSz="977900">
            <a:lnSpc>
              <a:spcPct val="90000"/>
            </a:lnSpc>
            <a:spcBef>
              <a:spcPct val="0"/>
            </a:spcBef>
            <a:spcAft>
              <a:spcPct val="15000"/>
            </a:spcAft>
            <a:buChar char="••"/>
          </a:pPr>
          <a:r>
            <a:rPr lang="en-US" sz="2200" kern="1200" dirty="0" smtClean="0"/>
            <a:t>Colleges</a:t>
          </a:r>
          <a:endParaRPr lang="en-US" sz="2200" kern="1200" dirty="0"/>
        </a:p>
        <a:p>
          <a:pPr marL="228600" lvl="1" indent="-228600" algn="l" defTabSz="977900">
            <a:lnSpc>
              <a:spcPct val="90000"/>
            </a:lnSpc>
            <a:spcBef>
              <a:spcPct val="0"/>
            </a:spcBef>
            <a:spcAft>
              <a:spcPct val="15000"/>
            </a:spcAft>
            <a:buChar char="••"/>
          </a:pPr>
          <a:r>
            <a:rPr lang="en-US" sz="2200" kern="1200" dirty="0" smtClean="0"/>
            <a:t>Legislators</a:t>
          </a:r>
          <a:endParaRPr lang="en-US" sz="2200" kern="1200" dirty="0"/>
        </a:p>
      </dsp:txBody>
      <dsp:txXfrm rot="5400000">
        <a:off x="5641634" y="1112520"/>
        <a:ext cx="2583805" cy="333756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DEDA6576-8087-4390-90A5-E6A754E323CD}" type="datetimeFigureOut">
              <a:rPr lang="en-US" smtClean="0"/>
              <a:pPr/>
              <a:t>2/1/2012</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E29C43D-3361-47F9-B10B-7B5A43192B78}"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DA6576-8087-4390-90A5-E6A754E323CD}" type="datetimeFigureOut">
              <a:rPr lang="en-US" smtClean="0"/>
              <a:pPr/>
              <a:t>2/1/2012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29C43D-3361-47F9-B10B-7B5A43192B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DA6576-8087-4390-90A5-E6A754E323CD}" type="datetimeFigureOut">
              <a:rPr lang="en-US" smtClean="0"/>
              <a:pPr/>
              <a:t>2/1/2012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29C43D-3361-47F9-B10B-7B5A43192B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DA6576-8087-4390-90A5-E6A754E323CD}" type="datetimeFigureOut">
              <a:rPr lang="en-US" smtClean="0"/>
              <a:pPr/>
              <a:t>2/1/2012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29C43D-3361-47F9-B10B-7B5A43192B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DEDA6576-8087-4390-90A5-E6A754E323CD}" type="datetimeFigureOut">
              <a:rPr lang="en-US" smtClean="0"/>
              <a:pPr/>
              <a:t>2/1/2012</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E29C43D-3361-47F9-B10B-7B5A43192B78}"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EDA6576-8087-4390-90A5-E6A754E323CD}" type="datetimeFigureOut">
              <a:rPr lang="en-US" smtClean="0"/>
              <a:pPr/>
              <a:t>2/1/2012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4E29C43D-3361-47F9-B10B-7B5A43192B78}"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EDA6576-8087-4390-90A5-E6A754E323CD}" type="datetimeFigureOut">
              <a:rPr lang="en-US" smtClean="0"/>
              <a:pPr/>
              <a:t>2/1/2012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4E29C43D-3361-47F9-B10B-7B5A43192B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EDA6576-8087-4390-90A5-E6A754E323CD}" type="datetimeFigureOut">
              <a:rPr lang="en-US" smtClean="0"/>
              <a:pPr/>
              <a:t>2/1/2012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E29C43D-3361-47F9-B10B-7B5A43192B78}"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EDA6576-8087-4390-90A5-E6A754E323CD}" type="datetimeFigureOut">
              <a:rPr lang="en-US" smtClean="0"/>
              <a:pPr/>
              <a:t>2/1/2012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E29C43D-3361-47F9-B10B-7B5A43192B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DEDA6576-8087-4390-90A5-E6A754E323CD}" type="datetimeFigureOut">
              <a:rPr lang="en-US" smtClean="0"/>
              <a:pPr/>
              <a:t>2/1/2012</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E29C43D-3361-47F9-B10B-7B5A43192B78}"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DEDA6576-8087-4390-90A5-E6A754E323CD}" type="datetimeFigureOut">
              <a:rPr lang="en-US" smtClean="0"/>
              <a:pPr/>
              <a:t>2/1/2012</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E29C43D-3361-47F9-B10B-7B5A43192B78}"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EDA6576-8087-4390-90A5-E6A754E323CD}" type="datetimeFigureOut">
              <a:rPr lang="en-US" smtClean="0"/>
              <a:pPr/>
              <a:t>2/1/2012</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4E29C43D-3361-47F9-B10B-7B5A43192B78}"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udentaid.ed.gov/students/attachments/siteresources/WhoIsParent.pdf" TargetMode="External"/><Relationship Id="rId2" Type="http://schemas.openxmlformats.org/officeDocument/2006/relationships/hyperlink" Target="http://studentaid.ed.gov/students/publications/completing_fafsa/2012_2013/ques3-4.html" TargetMode="External"/><Relationship Id="rId1" Type="http://schemas.openxmlformats.org/officeDocument/2006/relationships/slideLayout" Target="../slideLayouts/slideLayout2.xml"/><Relationship Id="rId6" Type="http://schemas.openxmlformats.org/officeDocument/2006/relationships/hyperlink" Target="http://center.serve.org/nche/downloads/he_poster.pdf" TargetMode="External"/><Relationship Id="rId5" Type="http://schemas.openxmlformats.org/officeDocument/2006/relationships/hyperlink" Target="http://www.nasfaa.org/students/Student_Aid_Tips_for_Unique_Student_Populations.aspx" TargetMode="External"/><Relationship Id="rId4" Type="http://schemas.openxmlformats.org/officeDocument/2006/relationships/hyperlink" Target="http://studentaid.ed.gov/students/attachments/siteresources/DependentorIndependent.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kdixon\Local Settings\Temporary Internet Files\Content.IE5\C42XRVQL\MP900399350[1].jpg"/>
          <p:cNvPicPr>
            <a:picLocks noChangeAspect="1" noChangeArrowheads="1"/>
          </p:cNvPicPr>
          <p:nvPr/>
        </p:nvPicPr>
        <p:blipFill>
          <a:blip r:embed="rId2" cstate="print"/>
          <a:srcRect l="21094" r="11719"/>
          <a:stretch>
            <a:fillRect/>
          </a:stretch>
        </p:blipFill>
        <p:spPr bwMode="auto">
          <a:xfrm>
            <a:off x="228600" y="0"/>
            <a:ext cx="4146885" cy="5731267"/>
          </a:xfrm>
          <a:prstGeom prst="homePlate">
            <a:avLst/>
          </a:prstGeom>
          <a:ln w="38100" cap="sq">
            <a:noFill/>
            <a:prstDash val="solid"/>
            <a:miter lim="800000"/>
          </a:ln>
          <a:effectLst>
            <a:outerShdw blurRad="50800" dist="38100" dir="2700000" algn="tl" rotWithShape="0">
              <a:srgbClr val="000000">
                <a:alpha val="43000"/>
              </a:srgbClr>
            </a:outerShdw>
            <a:softEdge rad="317500"/>
          </a:effectLst>
        </p:spPr>
      </p:pic>
      <p:sp>
        <p:nvSpPr>
          <p:cNvPr id="6" name="Title 5"/>
          <p:cNvSpPr>
            <a:spLocks noGrp="1"/>
          </p:cNvSpPr>
          <p:nvPr>
            <p:ph type="title"/>
          </p:nvPr>
        </p:nvSpPr>
        <p:spPr>
          <a:xfrm>
            <a:off x="2819400" y="304800"/>
            <a:ext cx="5943600" cy="2971800"/>
          </a:xfrm>
        </p:spPr>
        <p:txBody>
          <a:bodyPr>
            <a:noAutofit/>
          </a:bodyPr>
          <a:lstStyle/>
          <a:p>
            <a:r>
              <a:rPr lang="en-US" sz="3600" dirty="0" smtClean="0"/>
              <a:t>Special  Circumstances and </a:t>
            </a:r>
            <a:br>
              <a:rPr lang="en-US" sz="3600" dirty="0" smtClean="0"/>
            </a:br>
            <a:r>
              <a:rPr lang="en-US" sz="3600" dirty="0" smtClean="0"/>
              <a:t>Professional Judgment</a:t>
            </a:r>
            <a:br>
              <a:rPr lang="en-US" sz="3600" dirty="0" smtClean="0"/>
            </a:br>
            <a:r>
              <a:rPr lang="en-US" sz="3600" dirty="0" smtClean="0"/>
              <a:t>in Federal Student Aid</a:t>
            </a:r>
            <a:endParaRPr lang="en-US" sz="3600" dirty="0"/>
          </a:p>
        </p:txBody>
      </p:sp>
      <p:sp>
        <p:nvSpPr>
          <p:cNvPr id="20" name="Rectangle 19"/>
          <p:cNvSpPr/>
          <p:nvPr/>
        </p:nvSpPr>
        <p:spPr>
          <a:xfrm>
            <a:off x="4953000" y="4365010"/>
            <a:ext cx="4191000" cy="2492990"/>
          </a:xfrm>
          <a:prstGeom prst="rect">
            <a:avLst/>
          </a:prstGeom>
          <a:solidFill>
            <a:schemeClr val="accent1">
              <a:lumMod val="20000"/>
              <a:lumOff val="80000"/>
            </a:schemeClr>
          </a:solidFill>
          <a:effectLst>
            <a:softEdge rad="127000"/>
          </a:effectLst>
        </p:spPr>
        <p:txBody>
          <a:bodyPr wrap="square">
            <a:spAutoFit/>
          </a:bodyPr>
          <a:lstStyle/>
          <a:p>
            <a:r>
              <a:rPr lang="en-US" sz="3200" dirty="0" smtClean="0">
                <a:solidFill>
                  <a:schemeClr val="tx2">
                    <a:lumMod val="25000"/>
                  </a:schemeClr>
                </a:solidFill>
                <a:effectLst>
                  <a:outerShdw blurRad="38100" dist="38100" dir="2700000" algn="tl">
                    <a:srgbClr val="000000">
                      <a:alpha val="43137"/>
                    </a:srgbClr>
                  </a:outerShdw>
                </a:effectLst>
              </a:rPr>
              <a:t>District of Columbia Financial Aid Conference 2012</a:t>
            </a:r>
          </a:p>
          <a:p>
            <a:endParaRPr lang="en-US" sz="2000" b="1" dirty="0" smtClean="0">
              <a:solidFill>
                <a:schemeClr val="tx2">
                  <a:lumMod val="25000"/>
                </a:schemeClr>
              </a:solidFill>
              <a:effectLst>
                <a:outerShdw blurRad="38100" dist="38100" dir="2700000" algn="tl">
                  <a:srgbClr val="000000">
                    <a:alpha val="43137"/>
                  </a:srgbClr>
                </a:outerShdw>
              </a:effectLst>
            </a:endParaRPr>
          </a:p>
          <a:p>
            <a:pPr algn="r"/>
            <a:r>
              <a:rPr lang="en-US" sz="2000" b="1" dirty="0" smtClean="0">
                <a:solidFill>
                  <a:schemeClr val="tx2">
                    <a:lumMod val="25000"/>
                  </a:schemeClr>
                </a:solidFill>
                <a:effectLst>
                  <a:outerShdw blurRad="38100" dist="38100" dir="2700000" algn="tl">
                    <a:srgbClr val="000000">
                      <a:alpha val="43137"/>
                    </a:srgbClr>
                  </a:outerShdw>
                </a:effectLst>
              </a:rPr>
              <a:t>Kya N. Dixon</a:t>
            </a:r>
          </a:p>
          <a:p>
            <a:pPr algn="r"/>
            <a:r>
              <a:rPr lang="en-US" sz="2000" b="1" dirty="0" smtClean="0">
                <a:solidFill>
                  <a:schemeClr val="tx2">
                    <a:lumMod val="25000"/>
                  </a:schemeClr>
                </a:solidFill>
                <a:effectLst>
                  <a:outerShdw blurRad="38100" dist="38100" dir="2700000" algn="tl">
                    <a:srgbClr val="000000">
                      <a:alpha val="43137"/>
                    </a:srgbClr>
                  </a:outerShdw>
                </a:effectLst>
              </a:rPr>
              <a:t>College Success Foundation-DC</a:t>
            </a:r>
            <a:endParaRPr lang="en-US" sz="2000" dirty="0">
              <a:solidFill>
                <a:schemeClr val="tx2">
                  <a:lumMod val="2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Unaccompanied/Homeless Youth</a:t>
            </a:r>
            <a:endParaRPr lang="en-US" dirty="0"/>
          </a:p>
        </p:txBody>
      </p:sp>
      <p:sp>
        <p:nvSpPr>
          <p:cNvPr id="3" name="Content Placeholder 2"/>
          <p:cNvSpPr>
            <a:spLocks noGrp="1"/>
          </p:cNvSpPr>
          <p:nvPr>
            <p:ph idx="1"/>
          </p:nvPr>
        </p:nvSpPr>
        <p:spPr/>
        <p:txBody>
          <a:bodyPr>
            <a:normAutofit/>
          </a:bodyPr>
          <a:lstStyle/>
          <a:p>
            <a:r>
              <a:rPr lang="en-US" dirty="0" smtClean="0"/>
              <a:t>College Cost Reduction and Access Act (CCRAA) uses McKinley Vento definition of homelessness: Children and youth who lack fixed, regular and adequate nighttime residence </a:t>
            </a:r>
          </a:p>
          <a:p>
            <a:r>
              <a:rPr lang="en-US" dirty="0" smtClean="0"/>
              <a:t>At risk of homelessness:  “When housing may cease to be fixed, regular and adequate”</a:t>
            </a:r>
          </a:p>
          <a:p>
            <a:pPr>
              <a:buNone/>
            </a:pPr>
            <a:endParaRPr lang="en-US" dirty="0" smtClean="0"/>
          </a:p>
          <a:p>
            <a:endParaRPr lang="en-US" dirty="0" smtClean="0"/>
          </a:p>
          <a:p>
            <a:endParaRPr lang="en-US" dirty="0" smtClean="0"/>
          </a:p>
          <a:p>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Professional Judgment</a:t>
            </a:r>
            <a:endParaRPr lang="en-US" dirty="0"/>
          </a:p>
        </p:txBody>
      </p:sp>
      <p:sp>
        <p:nvSpPr>
          <p:cNvPr id="3" name="Content Placeholder 2"/>
          <p:cNvSpPr>
            <a:spLocks noGrp="1"/>
          </p:cNvSpPr>
          <p:nvPr>
            <p:ph idx="1"/>
          </p:nvPr>
        </p:nvSpPr>
        <p:spPr/>
        <p:txBody>
          <a:bodyPr/>
          <a:lstStyle/>
          <a:p>
            <a:r>
              <a:rPr lang="en-US" dirty="0" smtClean="0"/>
              <a:t>Authority of financial aid administrator to make adjustments to the data elements on the FAFSA and to override a student's dependency status. Also includes adjustments to Cost of Attendance (COA)</a:t>
            </a:r>
          </a:p>
          <a:p>
            <a:r>
              <a:rPr lang="en-US" dirty="0" smtClean="0"/>
              <a:t>Case-by-case basis only</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Dependency </a:t>
            </a:r>
            <a:r>
              <a:rPr lang="en-US" dirty="0" err="1" smtClean="0"/>
              <a:t>Overide</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p>
          <a:p>
            <a:r>
              <a:rPr lang="en-US" dirty="0" smtClean="0"/>
              <a:t>Unusual Circumstances:</a:t>
            </a:r>
          </a:p>
          <a:p>
            <a:pPr lvl="1"/>
            <a:r>
              <a:rPr lang="en-US" dirty="0" smtClean="0"/>
              <a:t>Voluntary or involuntary removal from parents’ home due to abusive situation that threatened student’s safety and/or health</a:t>
            </a:r>
          </a:p>
          <a:p>
            <a:pPr lvl="1"/>
            <a:r>
              <a:rPr lang="en-US" dirty="0" smtClean="0"/>
              <a:t>Incapacity of parents such as incarceration disability or mental or physical illness</a:t>
            </a:r>
          </a:p>
          <a:p>
            <a:pPr lvl="1"/>
            <a:r>
              <a:rPr lang="en-US" dirty="0" smtClean="0"/>
              <a:t>Inability of student to locate parent(s) after reasonable efforts</a:t>
            </a:r>
          </a:p>
          <a:p>
            <a:pPr lvl="1"/>
            <a:r>
              <a:rPr lang="en-US" dirty="0" smtClean="0"/>
              <a:t>Other extenuating circumstances sufficiently documented by a signed letter from a third party</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Dependency </a:t>
            </a:r>
            <a:r>
              <a:rPr lang="en-US" dirty="0" err="1" smtClean="0"/>
              <a:t>Overide</a:t>
            </a:r>
            <a:r>
              <a:rPr lang="en-US" dirty="0" smtClean="0"/>
              <a:t> </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NOT Unusual Circumstances:</a:t>
            </a:r>
          </a:p>
          <a:p>
            <a:pPr lvl="1"/>
            <a:r>
              <a:rPr lang="en-US" dirty="0" smtClean="0"/>
              <a:t>Parents refuse to contribute</a:t>
            </a:r>
          </a:p>
          <a:p>
            <a:pPr lvl="1"/>
            <a:r>
              <a:rPr lang="en-US" dirty="0" smtClean="0"/>
              <a:t>Parents are unwilling to provide information</a:t>
            </a:r>
          </a:p>
          <a:p>
            <a:pPr lvl="1"/>
            <a:r>
              <a:rPr lang="en-US" dirty="0" smtClean="0"/>
              <a:t>Parents do not claim the student as an income tax dependent</a:t>
            </a:r>
          </a:p>
          <a:p>
            <a:pPr lvl="1"/>
            <a:r>
              <a:rPr lang="en-US" dirty="0" smtClean="0"/>
              <a:t>Student demonstrates total self-sufficiency</a:t>
            </a:r>
          </a:p>
          <a:p>
            <a:pPr lvl="1">
              <a:buNone/>
            </a:pP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Dependency </a:t>
            </a:r>
            <a:r>
              <a:rPr lang="en-US" dirty="0" err="1" smtClean="0"/>
              <a:t>Overide</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pPr>
              <a:buNone/>
            </a:pPr>
            <a:endParaRPr lang="en-US" dirty="0" smtClean="0"/>
          </a:p>
          <a:p>
            <a:r>
              <a:rPr lang="en-US" dirty="0" smtClean="0"/>
              <a:t>Third Party Documentation: Acceptable Parties</a:t>
            </a:r>
          </a:p>
          <a:p>
            <a:pPr lvl="1"/>
            <a:r>
              <a:rPr lang="en-US" dirty="0" smtClean="0"/>
              <a:t>Counselors or Teachers</a:t>
            </a:r>
          </a:p>
          <a:p>
            <a:pPr lvl="1"/>
            <a:r>
              <a:rPr lang="en-US" dirty="0" smtClean="0"/>
              <a:t>Community Group</a:t>
            </a:r>
          </a:p>
          <a:p>
            <a:pPr lvl="1"/>
            <a:r>
              <a:rPr lang="en-US" dirty="0" smtClean="0"/>
              <a:t>Government Agencies</a:t>
            </a:r>
          </a:p>
          <a:p>
            <a:pPr lvl="1"/>
            <a:r>
              <a:rPr lang="en-US" dirty="0" smtClean="0"/>
              <a:t>Medical Personnel</a:t>
            </a:r>
          </a:p>
          <a:p>
            <a:pPr lvl="1"/>
            <a:r>
              <a:rPr lang="en-US" dirty="0" smtClean="0"/>
              <a:t>Courts</a:t>
            </a:r>
          </a:p>
          <a:p>
            <a:pPr lvl="1"/>
            <a:r>
              <a:rPr lang="en-US" dirty="0" smtClean="0"/>
              <a:t>Prison Administrators</a:t>
            </a:r>
          </a:p>
          <a:p>
            <a:pPr lvl="1"/>
            <a:r>
              <a:rPr lang="en-US" dirty="0" smtClean="0"/>
              <a:t>If student unable to obtain documentation from one of these parties, a signed statement from student, friends and relatives MAY be accepted </a:t>
            </a:r>
          </a:p>
          <a:p>
            <a:pPr lvl="1"/>
            <a:r>
              <a:rPr lang="en-US" dirty="0" smtClean="0"/>
              <a:t>Financial Aid Office is required to affirm each year</a:t>
            </a:r>
          </a:p>
          <a:p>
            <a:pPr lvl="1">
              <a:buNone/>
            </a:pPr>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 Circumstances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Impacts the Expected Family Contribution (EFC) </a:t>
            </a:r>
          </a:p>
          <a:p>
            <a:r>
              <a:rPr lang="en-US" dirty="0" smtClean="0"/>
              <a:t>Approved examples</a:t>
            </a:r>
          </a:p>
          <a:p>
            <a:pPr lvl="1"/>
            <a:r>
              <a:rPr lang="en-US" dirty="0" smtClean="0"/>
              <a:t>Elementary or secondary school tuition expense</a:t>
            </a:r>
          </a:p>
          <a:p>
            <a:pPr lvl="1"/>
            <a:r>
              <a:rPr lang="en-US" dirty="0" smtClean="0"/>
              <a:t>Medical, dental or nursing expenses not covered by insurance</a:t>
            </a:r>
          </a:p>
          <a:p>
            <a:pPr lvl="1"/>
            <a:r>
              <a:rPr lang="en-US" dirty="0" smtClean="0"/>
              <a:t>Unusually high child or dependent care expenses</a:t>
            </a:r>
          </a:p>
          <a:p>
            <a:pPr lvl="1"/>
            <a:r>
              <a:rPr lang="en-US" dirty="0" smtClean="0"/>
              <a:t>Recent unemployment of parent or student (if independent)</a:t>
            </a:r>
          </a:p>
          <a:p>
            <a:pPr lvl="1"/>
            <a:r>
              <a:rPr lang="en-US" dirty="0" smtClean="0"/>
              <a:t>Parent(s) enrolled at least half time in a degree or certificate program</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 of Attendance Adjustments </a:t>
            </a:r>
            <a:endParaRPr lang="en-US" dirty="0"/>
          </a:p>
        </p:txBody>
      </p:sp>
      <p:sp>
        <p:nvSpPr>
          <p:cNvPr id="3" name="Content Placeholder 2"/>
          <p:cNvSpPr>
            <a:spLocks noGrp="1"/>
          </p:cNvSpPr>
          <p:nvPr>
            <p:ph idx="1"/>
          </p:nvPr>
        </p:nvSpPr>
        <p:spPr/>
        <p:txBody>
          <a:bodyPr>
            <a:normAutofit lnSpcReduction="10000"/>
          </a:bodyPr>
          <a:lstStyle/>
          <a:p>
            <a:r>
              <a:rPr lang="en-US" sz="3000" dirty="0" smtClean="0"/>
              <a:t>COA also called Budget</a:t>
            </a:r>
          </a:p>
          <a:p>
            <a:r>
              <a:rPr lang="en-US" sz="3000" dirty="0" smtClean="0"/>
              <a:t>Includes:</a:t>
            </a:r>
          </a:p>
          <a:p>
            <a:pPr lvl="1"/>
            <a:r>
              <a:rPr lang="en-US" dirty="0" smtClean="0"/>
              <a:t>Tuition and Fees</a:t>
            </a:r>
          </a:p>
          <a:p>
            <a:pPr lvl="1"/>
            <a:r>
              <a:rPr lang="en-US" dirty="0" smtClean="0"/>
              <a:t>Student Health Insurance </a:t>
            </a:r>
          </a:p>
          <a:p>
            <a:pPr lvl="1"/>
            <a:r>
              <a:rPr lang="en-US" dirty="0" smtClean="0"/>
              <a:t>Room and Board</a:t>
            </a:r>
          </a:p>
          <a:p>
            <a:pPr lvl="1"/>
            <a:r>
              <a:rPr lang="en-US" dirty="0" smtClean="0"/>
              <a:t>Books and Supplies; Computer Allowance</a:t>
            </a:r>
          </a:p>
          <a:p>
            <a:pPr lvl="1"/>
            <a:r>
              <a:rPr lang="en-US" dirty="0" smtClean="0"/>
              <a:t>Transportation</a:t>
            </a:r>
          </a:p>
          <a:p>
            <a:pPr lvl="1"/>
            <a:r>
              <a:rPr lang="en-US" dirty="0" smtClean="0"/>
              <a:t>Miscellaneous Personal Expenses</a:t>
            </a:r>
          </a:p>
          <a:p>
            <a:pPr lvl="1"/>
            <a:r>
              <a:rPr lang="en-US" dirty="0" smtClean="0"/>
              <a:t>Dependent Care Allowance</a:t>
            </a:r>
          </a:p>
          <a:p>
            <a:pPr lvl="1"/>
            <a:r>
              <a:rPr lang="en-US" dirty="0" smtClean="0"/>
              <a:t>Disability Related Expenses</a:t>
            </a:r>
          </a:p>
          <a:p>
            <a:pPr lvl="1"/>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Study: Samuel</a:t>
            </a:r>
            <a:endParaRPr lang="en-US" dirty="0"/>
          </a:p>
        </p:txBody>
      </p:sp>
      <p:sp>
        <p:nvSpPr>
          <p:cNvPr id="3" name="Content Placeholder 2"/>
          <p:cNvSpPr>
            <a:spLocks noGrp="1"/>
          </p:cNvSpPr>
          <p:nvPr>
            <p:ph idx="1"/>
          </p:nvPr>
        </p:nvSpPr>
        <p:spPr/>
        <p:txBody>
          <a:bodyPr>
            <a:normAutofit/>
          </a:bodyPr>
          <a:lstStyle/>
          <a:p>
            <a:pPr>
              <a:buNone/>
            </a:pPr>
            <a:r>
              <a:rPr lang="en-US" dirty="0" smtClean="0"/>
              <a:t>	Samuel’s mother died the summer before his senior year in high school. He has no contact with his father. He’s been staying with different relatives and friends. No one has been willing to assume legal guardianship or provide financial support.</a:t>
            </a:r>
          </a:p>
          <a:p>
            <a:pPr>
              <a:buNone/>
            </a:pPr>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Study: Erica</a:t>
            </a:r>
            <a:endParaRPr lang="en-US" dirty="0"/>
          </a:p>
        </p:txBody>
      </p:sp>
      <p:sp>
        <p:nvSpPr>
          <p:cNvPr id="5" name="Content Placeholder 4"/>
          <p:cNvSpPr>
            <a:spLocks noGrp="1"/>
          </p:cNvSpPr>
          <p:nvPr>
            <p:ph idx="1"/>
          </p:nvPr>
        </p:nvSpPr>
        <p:spPr/>
        <p:txBody>
          <a:bodyPr/>
          <a:lstStyle/>
          <a:p>
            <a:pPr>
              <a:buNone/>
            </a:pPr>
            <a:r>
              <a:rPr lang="en-US" dirty="0" smtClean="0"/>
              <a:t>	Erica has lived with her grandmother since the 4th grade. Her mother is in and out of rehab. At the time Erica is completing the FAFSA her mother is out of rehab and working seasonally. Whose information does Erica use to complete her FAFSA?</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Nina</a:t>
            </a:r>
            <a:endParaRPr lang="en-US" dirty="0"/>
          </a:p>
        </p:txBody>
      </p:sp>
      <p:sp>
        <p:nvSpPr>
          <p:cNvPr id="3" name="Content Placeholder 2"/>
          <p:cNvSpPr>
            <a:spLocks noGrp="1"/>
          </p:cNvSpPr>
          <p:nvPr>
            <p:ph idx="1"/>
          </p:nvPr>
        </p:nvSpPr>
        <p:spPr/>
        <p:txBody>
          <a:bodyPr/>
          <a:lstStyle/>
          <a:p>
            <a:r>
              <a:rPr lang="en-US" dirty="0" smtClean="0"/>
              <a:t>Nina, her mother and three sisters have moved in with her aunt and 4 cousins after a fire that destroyed the family’s belongings. Her mother is working two jobs trying to save enough money to rent a new apartment. Nina is concerned that she’s not going to qualify for aid because of her mother’s increased income.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dirty="0" smtClean="0"/>
              <a:t>How Can We Help  Students With Special Circumstances?</a:t>
            </a:r>
            <a:endParaRPr lang="en-US" sz="4000" dirty="0"/>
          </a:p>
        </p:txBody>
      </p:sp>
      <p:pic>
        <p:nvPicPr>
          <p:cNvPr id="2053" name="Picture 5"/>
          <p:cNvPicPr>
            <a:picLocks noGrp="1" noChangeAspect="1" noChangeArrowheads="1"/>
          </p:cNvPicPr>
          <p:nvPr>
            <p:ph idx="1"/>
          </p:nvPr>
        </p:nvPicPr>
        <p:blipFill>
          <a:blip r:embed="rId2" cstate="print"/>
          <a:stretch>
            <a:fillRect/>
          </a:stretch>
        </p:blipFill>
        <p:spPr bwMode="auto">
          <a:xfrm>
            <a:off x="1371600" y="1772571"/>
            <a:ext cx="6400800" cy="4273296"/>
          </a:xfrm>
          <a:prstGeom prst="flowChartAlternateProcess">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Handouts</a:t>
            </a:r>
            <a:endParaRPr lang="en-US" dirty="0"/>
          </a:p>
        </p:txBody>
      </p:sp>
      <p:sp>
        <p:nvSpPr>
          <p:cNvPr id="3" name="Content Placeholder 2"/>
          <p:cNvSpPr>
            <a:spLocks noGrp="1"/>
          </p:cNvSpPr>
          <p:nvPr>
            <p:ph idx="1"/>
          </p:nvPr>
        </p:nvSpPr>
        <p:spPr/>
        <p:txBody>
          <a:bodyPr>
            <a:normAutofit/>
          </a:bodyPr>
          <a:lstStyle/>
          <a:p>
            <a:r>
              <a:rPr lang="en-US" sz="2000" dirty="0" smtClean="0"/>
              <a:t>Completing the FAFSA 2012-2013</a:t>
            </a:r>
          </a:p>
          <a:p>
            <a:r>
              <a:rPr lang="en-US" sz="2000" dirty="0" smtClean="0">
                <a:hlinkClick r:id="rId2"/>
              </a:rPr>
              <a:t>http://studentaid.ed.gov/students/publications/completing_fafsa/2012_2013/ques3-4.html</a:t>
            </a:r>
            <a:endParaRPr lang="en-US" sz="2000" dirty="0" smtClean="0"/>
          </a:p>
          <a:p>
            <a:r>
              <a:rPr lang="en-US" sz="2000" dirty="0" smtClean="0"/>
              <a:t>Who Is My “Parent” When I Fill Out the FAFSA</a:t>
            </a:r>
          </a:p>
          <a:p>
            <a:r>
              <a:rPr lang="en-US" sz="2000" dirty="0" smtClean="0">
                <a:hlinkClick r:id="rId3"/>
              </a:rPr>
              <a:t>http://studentaid.ed.gov/students/attachments/siteresources/WhoIsParent.pdf</a:t>
            </a:r>
            <a:endParaRPr lang="en-US" sz="2000" dirty="0" smtClean="0"/>
          </a:p>
          <a:p>
            <a:r>
              <a:rPr lang="en-US" sz="2000" dirty="0" smtClean="0"/>
              <a:t>Am I Dependent or Independent?</a:t>
            </a:r>
          </a:p>
          <a:p>
            <a:r>
              <a:rPr lang="en-US" sz="2000" dirty="0" smtClean="0">
                <a:hlinkClick r:id="rId4"/>
              </a:rPr>
              <a:t>http://studentaid.ed.gov/students/attachments/siteresources/DependentorIndependent.pdf</a:t>
            </a:r>
            <a:endParaRPr lang="en-US" sz="2000" dirty="0" smtClean="0"/>
          </a:p>
          <a:p>
            <a:r>
              <a:rPr lang="en-US" sz="2000" dirty="0" smtClean="0"/>
              <a:t>Student Aid Tips for Unique Student Populations</a:t>
            </a:r>
          </a:p>
          <a:p>
            <a:r>
              <a:rPr lang="en-US" sz="2000" dirty="0" smtClean="0">
                <a:hlinkClick r:id="rId5"/>
              </a:rPr>
              <a:t>http://www.nasfaa.org/students/Student_Aid_Tips_for_Unique_Student_Populations.aspx</a:t>
            </a:r>
            <a:endParaRPr lang="en-US" sz="2000" dirty="0" smtClean="0"/>
          </a:p>
          <a:p>
            <a:r>
              <a:rPr lang="en-US" sz="2000" dirty="0" smtClean="0"/>
              <a:t>Outreach Poster Targeted to Unaccompanied/Homeless Youth</a:t>
            </a:r>
          </a:p>
          <a:p>
            <a:r>
              <a:rPr lang="en-US" sz="2000" dirty="0" smtClean="0">
                <a:hlinkClick r:id="rId6"/>
              </a:rPr>
              <a:t>http://center.serve.org/nche/downloads/he_poster.pdf</a:t>
            </a:r>
            <a:endParaRPr lang="en-US" sz="2000" dirty="0" smtClean="0"/>
          </a:p>
          <a:p>
            <a:endParaRPr lang="en-US" sz="2000" dirty="0" smtClean="0"/>
          </a:p>
          <a:p>
            <a:endParaRPr lang="en-US" sz="2000" dirty="0" smtClean="0"/>
          </a:p>
          <a:p>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Questions and Answers</a:t>
            </a:r>
            <a:endParaRPr lang="en-US" sz="4000" dirty="0"/>
          </a:p>
        </p:txBody>
      </p:sp>
      <p:pic>
        <p:nvPicPr>
          <p:cNvPr id="5" name="Picture 10" descr="C:\Documents and Settings\kdixon\Local Settings\Temporary Internet Files\Content.IE5\ZE8RVFO2\MP900439536[1].jpg"/>
          <p:cNvPicPr>
            <a:picLocks noGrp="1" noChangeAspect="1" noChangeArrowheads="1"/>
          </p:cNvPicPr>
          <p:nvPr>
            <p:ph idx="1"/>
          </p:nvPr>
        </p:nvPicPr>
        <p:blipFill>
          <a:blip r:embed="rId2" cstate="print"/>
          <a:stretch>
            <a:fillRect/>
          </a:stretch>
        </p:blipFill>
        <p:spPr bwMode="auto">
          <a:xfrm>
            <a:off x="1371600" y="2187099"/>
            <a:ext cx="6400800" cy="3444240"/>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685800"/>
          <a:ext cx="8229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p:cNvSpPr>
            <a:spLocks noGrp="1"/>
          </p:cNvSpPr>
          <p:nvPr>
            <p:ph idx="1"/>
          </p:nvPr>
        </p:nvSpPr>
        <p:spPr/>
        <p:txBody>
          <a:bodyPr/>
          <a:lstStyle/>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Asking the Right Questions </a:t>
            </a:r>
            <a:endParaRPr lang="en-US" sz="4000" dirty="0"/>
          </a:p>
        </p:txBody>
      </p:sp>
      <p:sp>
        <p:nvSpPr>
          <p:cNvPr id="3" name="Content Placeholder 2"/>
          <p:cNvSpPr>
            <a:spLocks noGrp="1"/>
          </p:cNvSpPr>
          <p:nvPr>
            <p:ph idx="1"/>
          </p:nvPr>
        </p:nvSpPr>
        <p:spPr/>
        <p:txBody>
          <a:bodyPr>
            <a:normAutofit/>
          </a:bodyPr>
          <a:lstStyle/>
          <a:p>
            <a:r>
              <a:rPr lang="en-US" dirty="0" smtClean="0"/>
              <a:t>What makes a student dependent or independent?</a:t>
            </a:r>
          </a:p>
          <a:p>
            <a:r>
              <a:rPr lang="en-US" dirty="0" smtClean="0"/>
              <a:t>Who is considered the student’s parent?                                                        </a:t>
            </a:r>
          </a:p>
          <a:p>
            <a:r>
              <a:rPr lang="en-US" dirty="0" smtClean="0"/>
              <a:t>Who is considered an unaccompanied/homeless youth (UHY)?</a:t>
            </a:r>
          </a:p>
          <a:p>
            <a:r>
              <a:rPr lang="en-US" dirty="0" smtClean="0"/>
              <a:t>What constitutes special circumstances?</a:t>
            </a:r>
          </a:p>
          <a:p>
            <a:r>
              <a:rPr lang="en-US" dirty="0" smtClean="0"/>
              <a:t>When is professional judgment used?</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Independent Students</a:t>
            </a:r>
            <a:endParaRPr lang="en-US" sz="4000" dirty="0"/>
          </a:p>
        </p:txBody>
      </p:sp>
      <p:sp>
        <p:nvSpPr>
          <p:cNvPr id="4" name="Content Placeholder 3"/>
          <p:cNvSpPr>
            <a:spLocks noGrp="1"/>
          </p:cNvSpPr>
          <p:nvPr>
            <p:ph idx="1"/>
          </p:nvPr>
        </p:nvSpPr>
        <p:spPr/>
        <p:txBody>
          <a:bodyPr/>
          <a:lstStyle/>
          <a:p>
            <a:r>
              <a:rPr lang="en-US" dirty="0" smtClean="0"/>
              <a:t>Age 24</a:t>
            </a:r>
          </a:p>
          <a:p>
            <a:r>
              <a:rPr lang="en-US" dirty="0" smtClean="0"/>
              <a:t>Orphan/Ward of the Court</a:t>
            </a:r>
          </a:p>
          <a:p>
            <a:r>
              <a:rPr lang="en-US" dirty="0" smtClean="0"/>
              <a:t>Emancipated Minor</a:t>
            </a:r>
          </a:p>
          <a:p>
            <a:r>
              <a:rPr lang="en-US" dirty="0" smtClean="0"/>
              <a:t>Legal Guardianship</a:t>
            </a:r>
          </a:p>
          <a:p>
            <a:r>
              <a:rPr lang="en-US" dirty="0" smtClean="0"/>
              <a:t>Graduate Student </a:t>
            </a:r>
          </a:p>
          <a:p>
            <a:r>
              <a:rPr lang="en-US" dirty="0" smtClean="0"/>
              <a:t>Married</a:t>
            </a:r>
          </a:p>
          <a:p>
            <a:r>
              <a:rPr lang="en-US" dirty="0" smtClean="0"/>
              <a:t>Children/Legal Dependents</a:t>
            </a:r>
          </a:p>
          <a:p>
            <a:r>
              <a:rPr lang="en-US" dirty="0" smtClean="0"/>
              <a:t>Homeless</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Ward of the Court and Legal Guardianship</a:t>
            </a:r>
            <a:endParaRPr lang="en-US" dirty="0"/>
          </a:p>
        </p:txBody>
      </p:sp>
      <p:sp>
        <p:nvSpPr>
          <p:cNvPr id="3" name="Content Placeholder 2"/>
          <p:cNvSpPr>
            <a:spLocks noGrp="1"/>
          </p:cNvSpPr>
          <p:nvPr>
            <p:ph idx="1"/>
          </p:nvPr>
        </p:nvSpPr>
        <p:spPr>
          <a:xfrm>
            <a:off x="457200" y="1295400"/>
            <a:ext cx="8229600" cy="4526280"/>
          </a:xfrm>
        </p:spPr>
        <p:txBody>
          <a:bodyPr>
            <a:normAutofit/>
          </a:bodyPr>
          <a:lstStyle/>
          <a:p>
            <a:pPr>
              <a:buNone/>
            </a:pPr>
            <a:endParaRPr lang="en-US" dirty="0" smtClean="0"/>
          </a:p>
          <a:p>
            <a:r>
              <a:rPr lang="en-US" dirty="0" smtClean="0"/>
              <a:t>Legal guardian not required to submit financial information for FAFSA</a:t>
            </a:r>
          </a:p>
          <a:p>
            <a:r>
              <a:rPr lang="en-US" dirty="0" smtClean="0"/>
              <a:t>Legal guardian not personally liable for ward’s expenses/debts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Unaccompanied/Homeless Youth</a:t>
            </a:r>
            <a:endParaRPr lang="en-US" dirty="0"/>
          </a:p>
        </p:txBody>
      </p:sp>
      <p:sp>
        <p:nvSpPr>
          <p:cNvPr id="3" name="Content Placeholder 2"/>
          <p:cNvSpPr>
            <a:spLocks noGrp="1"/>
          </p:cNvSpPr>
          <p:nvPr>
            <p:ph idx="1"/>
          </p:nvPr>
        </p:nvSpPr>
        <p:spPr/>
        <p:txBody>
          <a:bodyPr>
            <a:normAutofit/>
          </a:bodyPr>
          <a:lstStyle/>
          <a:p>
            <a:r>
              <a:rPr lang="en-US" dirty="0" smtClean="0"/>
              <a:t>Why Are Youth on Their Own?</a:t>
            </a:r>
          </a:p>
          <a:p>
            <a:pPr lvl="1"/>
            <a:r>
              <a:rPr lang="en-US" dirty="0" smtClean="0"/>
              <a:t>Family Conflict</a:t>
            </a:r>
          </a:p>
          <a:p>
            <a:pPr lvl="1"/>
            <a:r>
              <a:rPr lang="en-US" dirty="0" smtClean="0"/>
              <a:t>Abuse and/or neglect in the home</a:t>
            </a:r>
          </a:p>
          <a:p>
            <a:pPr lvl="1"/>
            <a:r>
              <a:rPr lang="en-US" dirty="0" smtClean="0"/>
              <a:t>Parental Incarceration, substance abuse, illness, deportation or death</a:t>
            </a:r>
          </a:p>
          <a:p>
            <a:pPr lvl="1"/>
            <a:r>
              <a:rPr lang="en-US" dirty="0" smtClean="0"/>
              <a:t>Foster care problems</a:t>
            </a:r>
          </a:p>
          <a:p>
            <a:pPr lvl="1"/>
            <a:r>
              <a:rPr lang="en-US" dirty="0" smtClean="0"/>
              <a:t>Can’t stay with family in shelter</a:t>
            </a:r>
          </a:p>
          <a:p>
            <a:endParaRPr lang="en-US" dirty="0" smtClean="0"/>
          </a:p>
          <a:p>
            <a:endParaRPr lang="en-US" dirty="0" smtClean="0"/>
          </a:p>
          <a:p>
            <a:endParaRPr lang="en-US" dirty="0" smtClean="0"/>
          </a:p>
          <a:p>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Unaccompanied/Homeless Youth</a:t>
            </a:r>
            <a:endParaRPr lang="en-US" dirty="0"/>
          </a:p>
        </p:txBody>
      </p:sp>
      <p:sp>
        <p:nvSpPr>
          <p:cNvPr id="3" name="Content Placeholder 2"/>
          <p:cNvSpPr>
            <a:spLocks noGrp="1"/>
          </p:cNvSpPr>
          <p:nvPr>
            <p:ph idx="1"/>
          </p:nvPr>
        </p:nvSpPr>
        <p:spPr/>
        <p:txBody>
          <a:bodyPr>
            <a:normAutofit/>
          </a:bodyPr>
          <a:lstStyle/>
          <a:p>
            <a:r>
              <a:rPr lang="en-US" dirty="0" smtClean="0"/>
              <a:t>Barriers to Education</a:t>
            </a:r>
          </a:p>
          <a:p>
            <a:pPr lvl="1"/>
            <a:r>
              <a:rPr lang="en-US" dirty="0" smtClean="0"/>
              <a:t>Lack of financial means</a:t>
            </a:r>
          </a:p>
          <a:p>
            <a:pPr lvl="1"/>
            <a:r>
              <a:rPr lang="en-US" dirty="0" smtClean="0"/>
              <a:t>Limited housing options</a:t>
            </a:r>
          </a:p>
          <a:p>
            <a:pPr lvl="1"/>
            <a:r>
              <a:rPr lang="en-US" dirty="0" smtClean="0"/>
              <a:t>Struggle to balance school and other responsibilities</a:t>
            </a:r>
          </a:p>
          <a:p>
            <a:pPr lvl="1"/>
            <a:r>
              <a:rPr lang="en-US" dirty="0" smtClean="0"/>
              <a:t>Lack of adult or other support</a:t>
            </a:r>
          </a:p>
          <a:p>
            <a:pPr lvl="1"/>
            <a:r>
              <a:rPr lang="en-US" dirty="0" smtClean="0"/>
              <a:t>Lack of access to parental information</a:t>
            </a:r>
          </a:p>
          <a:p>
            <a:endParaRPr lang="en-US" dirty="0" smtClean="0"/>
          </a:p>
          <a:p>
            <a:endParaRPr lang="en-US" dirty="0" smtClean="0"/>
          </a:p>
          <a:p>
            <a:endParaRPr lang="en-US" dirty="0" smtClean="0"/>
          </a:p>
          <a:p>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Unaccompanied/Homeless Youth</a:t>
            </a:r>
            <a:endParaRPr lang="en-US" dirty="0"/>
          </a:p>
        </p:txBody>
      </p:sp>
      <p:sp>
        <p:nvSpPr>
          <p:cNvPr id="3" name="Content Placeholder 2"/>
          <p:cNvSpPr>
            <a:spLocks noGrp="1"/>
          </p:cNvSpPr>
          <p:nvPr>
            <p:ph idx="1"/>
          </p:nvPr>
        </p:nvSpPr>
        <p:spPr/>
        <p:txBody>
          <a:bodyPr>
            <a:normAutofit lnSpcReduction="10000"/>
          </a:bodyPr>
          <a:lstStyle/>
          <a:p>
            <a:r>
              <a:rPr lang="en-US" dirty="0" smtClean="0"/>
              <a:t>Student is eligible for homeless youth status if s/he meets the homeless definition and was determined to be homeless by his/her high school or district homeless liaison, the director of RHYA (Runaway and Homeless Youth Act or HUD (US Department of Housing and Urban Development) funded shelter or</a:t>
            </a:r>
          </a:p>
          <a:p>
            <a:r>
              <a:rPr lang="en-US" dirty="0" smtClean="0"/>
              <a:t>Meets definition but was determined to be homeless by financial aid office</a:t>
            </a:r>
          </a:p>
          <a:p>
            <a:endParaRPr lang="en-US" dirty="0" smtClean="0"/>
          </a:p>
          <a:p>
            <a:endParaRPr lang="en-US" dirty="0" smtClean="0"/>
          </a:p>
          <a:p>
            <a:endParaRPr lang="en-US" dirty="0" smtClean="0"/>
          </a:p>
          <a:p>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TotalTime>
  <Words>703</Words>
  <Application>Microsoft Office PowerPoint</Application>
  <PresentationFormat>On-screen Show (4:3)</PresentationFormat>
  <Paragraphs>139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Foundry</vt:lpstr>
      <vt:lpstr>Special  Circumstances and  Professional Judgment in Federal Student Aid</vt:lpstr>
      <vt:lpstr>How Can We Help  Students With Special Circumstances?</vt:lpstr>
      <vt:lpstr>PowerPoint Presentation</vt:lpstr>
      <vt:lpstr>Asking the Right Questions </vt:lpstr>
      <vt:lpstr>Independent Students</vt:lpstr>
      <vt:lpstr>Ward of the Court and Legal Guardianship</vt:lpstr>
      <vt:lpstr>Unaccompanied/Homeless Youth</vt:lpstr>
      <vt:lpstr>Unaccompanied/Homeless Youth</vt:lpstr>
      <vt:lpstr>Unaccompanied/Homeless Youth</vt:lpstr>
      <vt:lpstr>Unaccompanied/Homeless Youth</vt:lpstr>
      <vt:lpstr>Professional Judgment</vt:lpstr>
      <vt:lpstr>Dependency Overide </vt:lpstr>
      <vt:lpstr>Dependency Overide </vt:lpstr>
      <vt:lpstr>Dependency Overide </vt:lpstr>
      <vt:lpstr>Special Circumstances</vt:lpstr>
      <vt:lpstr>Cost of Attendance Adjustments </vt:lpstr>
      <vt:lpstr>Case Study: Samuel</vt:lpstr>
      <vt:lpstr>Case Study: Erica</vt:lpstr>
      <vt:lpstr>Case  Study: Nina</vt:lpstr>
      <vt:lpstr>Handouts</vt:lpstr>
      <vt:lpstr>Questions and Answers</vt:lpstr>
    </vt:vector>
  </TitlesOfParts>
  <Company>College Success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Asking the Right Questions</dc:title>
  <dc:creator>kdixon</dc:creator>
  <cp:lastModifiedBy>ServUS</cp:lastModifiedBy>
  <cp:revision>70</cp:revision>
  <dcterms:created xsi:type="dcterms:W3CDTF">2011-01-20T01:53:06Z</dcterms:created>
  <dcterms:modified xsi:type="dcterms:W3CDTF">2012-02-01T16:39:32Z</dcterms:modified>
</cp:coreProperties>
</file>