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538" r:id="rId2"/>
    <p:sldId id="530" r:id="rId3"/>
    <p:sldId id="531" r:id="rId4"/>
    <p:sldId id="532" r:id="rId5"/>
    <p:sldId id="534" r:id="rId6"/>
    <p:sldId id="535" r:id="rId7"/>
    <p:sldId id="536" r:id="rId8"/>
    <p:sldId id="537" r:id="rId9"/>
    <p:sldId id="461" r:id="rId10"/>
    <p:sldId id="524" r:id="rId11"/>
    <p:sldId id="493" r:id="rId12"/>
    <p:sldId id="495" r:id="rId13"/>
    <p:sldId id="496" r:id="rId14"/>
    <p:sldId id="497" r:id="rId15"/>
    <p:sldId id="499" r:id="rId16"/>
    <p:sldId id="498" r:id="rId17"/>
    <p:sldId id="527" r:id="rId18"/>
    <p:sldId id="508" r:id="rId19"/>
    <p:sldId id="526" r:id="rId20"/>
    <p:sldId id="501" r:id="rId21"/>
    <p:sldId id="500" r:id="rId22"/>
    <p:sldId id="503" r:id="rId23"/>
    <p:sldId id="504" r:id="rId24"/>
    <p:sldId id="511" r:id="rId25"/>
    <p:sldId id="509" r:id="rId26"/>
    <p:sldId id="505" r:id="rId27"/>
    <p:sldId id="506" r:id="rId28"/>
    <p:sldId id="492" r:id="rId29"/>
    <p:sldId id="490" r:id="rId30"/>
    <p:sldId id="434" r:id="rId31"/>
    <p:sldId id="437" r:id="rId32"/>
    <p:sldId id="439" r:id="rId33"/>
    <p:sldId id="440" r:id="rId34"/>
    <p:sldId id="540" r:id="rId35"/>
    <p:sldId id="442" r:id="rId36"/>
    <p:sldId id="539" r:id="rId37"/>
    <p:sldId id="444" r:id="rId38"/>
    <p:sldId id="523" r:id="rId39"/>
    <p:sldId id="445" r:id="rId40"/>
    <p:sldId id="446" r:id="rId41"/>
    <p:sldId id="447" r:id="rId42"/>
    <p:sldId id="448" r:id="rId43"/>
    <p:sldId id="449" r:id="rId44"/>
    <p:sldId id="450" r:id="rId45"/>
    <p:sldId id="454" r:id="rId46"/>
    <p:sldId id="456" r:id="rId47"/>
    <p:sldId id="457" r:id="rId48"/>
    <p:sldId id="482" r:id="rId49"/>
    <p:sldId id="525" r:id="rId50"/>
    <p:sldId id="521" r:id="rId51"/>
    <p:sldId id="518" r:id="rId52"/>
    <p:sldId id="517" r:id="rId53"/>
    <p:sldId id="289" r:id="rId5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8C81"/>
    <a:srgbClr val="FFD457"/>
    <a:srgbClr val="F6E8AD"/>
    <a:srgbClr val="F15D22"/>
    <a:srgbClr val="AFBD22"/>
    <a:srgbClr val="5C8727"/>
    <a:srgbClr val="919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84406" autoAdjust="0"/>
  </p:normalViewPr>
  <p:slideViewPr>
    <p:cSldViewPr snapToGrid="0">
      <p:cViewPr varScale="1">
        <p:scale>
          <a:sx n="89" d="100"/>
          <a:sy n="89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notesViewPr>
    <p:cSldViewPr snapToGrid="0">
      <p:cViewPr varScale="1">
        <p:scale>
          <a:sx n="66" d="100"/>
          <a:sy n="66" d="100"/>
        </p:scale>
        <p:origin x="-279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0" dirty="0" smtClean="0"/>
              <a:t>Percentage of high school graduates</a:t>
            </a:r>
            <a:r>
              <a:rPr lang="en-US" sz="2000" b="0" baseline="0" dirty="0" smtClean="0"/>
              <a:t> immediately enrolling in college, 1972-2009</a:t>
            </a:r>
            <a:endParaRPr lang="en-US" sz="2000" b="0" dirty="0"/>
          </a:p>
        </c:rich>
      </c:tx>
      <c:layout>
        <c:manualLayout>
          <c:xMode val="edge"/>
          <c:yMode val="edge"/>
          <c:x val="8.4639247986838057E-2"/>
          <c:y val="2.891064004680340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1972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4">
                  <c:v>Low Income</c:v>
                </c:pt>
                <c:pt idx="5">
                  <c:v>High Income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0.49700000000000127</c:v>
                </c:pt>
                <c:pt idx="1">
                  <c:v>0.38400000000000145</c:v>
                </c:pt>
                <c:pt idx="2">
                  <c:v>0.49900000000000128</c:v>
                </c:pt>
                <c:pt idx="4">
                  <c:v>0.23200000000000001</c:v>
                </c:pt>
                <c:pt idx="5">
                  <c:v>0.6380000000000029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689CDA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4">
                  <c:v>Low Income</c:v>
                </c:pt>
                <c:pt idx="5">
                  <c:v>High Income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0.71300000000000063</c:v>
                </c:pt>
                <c:pt idx="1">
                  <c:v>0.62600000000000278</c:v>
                </c:pt>
                <c:pt idx="2">
                  <c:v>0.61600000000000255</c:v>
                </c:pt>
                <c:pt idx="4">
                  <c:v>0.54800000000000004</c:v>
                </c:pt>
                <c:pt idx="5">
                  <c:v>0.84200000000000064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25760"/>
        <c:axId val="81127296"/>
      </c:barChart>
      <c:catAx>
        <c:axId val="81125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en-US"/>
          </a:p>
        </c:txPr>
        <c:crossAx val="81127296"/>
        <c:crosses val="autoZero"/>
        <c:auto val="1"/>
        <c:lblAlgn val="ctr"/>
        <c:lblOffset val="100"/>
        <c:noMultiLvlLbl val="0"/>
      </c:catAx>
      <c:valAx>
        <c:axId val="81127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1125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 smtClean="0"/>
              <a:t>Bachelor’s degree attainment of young adults (25-29  year olds)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000" b="0" dirty="0"/>
          </a:p>
        </c:rich>
      </c:tx>
      <c:layout>
        <c:manualLayout>
          <c:xMode val="edge"/>
          <c:yMode val="edge"/>
          <c:x val="0.11584154413105802"/>
          <c:y val="5.62610221463841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170477745402407E-2"/>
          <c:y val="0.14117355759374967"/>
          <c:w val="0.82817214929079896"/>
          <c:h val="0.71162726806037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1975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0.24000000000000021</c:v>
                </c:pt>
                <c:pt idx="1">
                  <c:v>0.11</c:v>
                </c:pt>
                <c:pt idx="2">
                  <c:v>9.0000000000000024E-2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689CDA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0.39000000000000173</c:v>
                </c:pt>
                <c:pt idx="1">
                  <c:v>0.19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32448"/>
        <c:axId val="84238336"/>
      </c:barChart>
      <c:catAx>
        <c:axId val="8423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84238336"/>
        <c:crosses val="autoZero"/>
        <c:auto val="1"/>
        <c:lblAlgn val="ctr"/>
        <c:lblOffset val="100"/>
        <c:noMultiLvlLbl val="0"/>
      </c:catAx>
      <c:valAx>
        <c:axId val="84238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4232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18164916885367"/>
          <c:y val="4.2981419053012122E-2"/>
          <c:w val="0.85154057305336861"/>
          <c:h val="0.83495353039886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with Bachelor's Degree by Age 24</c:v>
                </c:pt>
              </c:strCache>
            </c:strRef>
          </c:tx>
          <c:spPr>
            <a:solidFill>
              <a:srgbClr val="76212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</c:spPr>
          </c:dPt>
          <c:dLbls>
            <c:dLbl>
              <c:idx val="1"/>
              <c:layout>
                <c:manualLayout>
                  <c:x val="-1.0936132983377153E-7"/>
                  <c:y val="8.3078611075254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Highest income quartile</c:v>
                </c:pt>
                <c:pt idx="1">
                  <c:v>Lowest income quartile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0.82000000000000062</c:v>
                </c:pt>
                <c:pt idx="1">
                  <c:v>8.0000000000000043E-2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4578688"/>
        <c:axId val="84580224"/>
      </c:barChart>
      <c:catAx>
        <c:axId val="84578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4580224"/>
        <c:crosses val="autoZero"/>
        <c:auto val="1"/>
        <c:lblAlgn val="ctr"/>
        <c:lblOffset val="100"/>
        <c:noMultiLvlLbl val="0"/>
      </c:catAx>
      <c:valAx>
        <c:axId val="8458022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r>
                  <a:rPr lang="en-US" baseline="0" dirty="0" smtClean="0"/>
                  <a:t> with Bachelor’s </a:t>
                </a:r>
              </a:p>
              <a:p>
                <a:pPr>
                  <a:defRPr/>
                </a:pPr>
                <a:r>
                  <a:rPr lang="en-US" baseline="0" dirty="0" smtClean="0"/>
                  <a:t>Degree by Age 24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845786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785870516185569E-2"/>
          <c:y val="2.8885913053486603E-2"/>
          <c:w val="0.87788079615049286"/>
          <c:h val="0.82737219772528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D457"/>
              </a:solidFill>
            </c:spPr>
          </c:dPt>
          <c:dPt>
            <c:idx val="3"/>
            <c:invertIfNegative val="0"/>
            <c:bubble3D val="0"/>
            <c:spPr>
              <a:solidFill>
                <a:srgbClr val="F6E8AD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Lbls>
            <c:numFmt formatCode="00&quot;%&quot;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 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60.8</c:v>
                </c:pt>
                <c:pt idx="1">
                  <c:v>39.1</c:v>
                </c:pt>
                <c:pt idx="2">
                  <c:v>48.7</c:v>
                </c:pt>
                <c:pt idx="3">
                  <c:v>68</c:v>
                </c:pt>
                <c:pt idx="4">
                  <c:v>38.300000000000004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Black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 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Latino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 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Asian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 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American Indian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 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100"/>
        <c:axId val="84624128"/>
        <c:axId val="84625664"/>
      </c:barChart>
      <c:catAx>
        <c:axId val="84624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84625664"/>
        <c:crosses val="autoZero"/>
        <c:auto val="1"/>
        <c:lblAlgn val="ctr"/>
        <c:lblOffset val="100"/>
        <c:tickLblSkip val="1"/>
        <c:noMultiLvlLbl val="0"/>
      </c:catAx>
      <c:valAx>
        <c:axId val="84625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Graduation Rates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624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en-US" b="0" dirty="0" smtClean="0"/>
              <a:t>2009 </a:t>
            </a:r>
            <a:r>
              <a:rPr lang="en-US" b="0" dirty="0"/>
              <a:t>Six-Year Graduation </a:t>
            </a:r>
            <a:r>
              <a:rPr lang="en-US" b="0" dirty="0" smtClean="0"/>
              <a:t>Rates</a:t>
            </a:r>
            <a:r>
              <a:rPr lang="en-US" b="0" baseline="0" dirty="0" smtClean="0"/>
              <a:t> FSU</a:t>
            </a:r>
            <a:endParaRPr lang="en-US" b="0" dirty="0"/>
          </a:p>
        </c:rich>
      </c:tx>
      <c:layout>
        <c:manualLayout>
          <c:xMode val="edge"/>
          <c:yMode val="edge"/>
          <c:x val="0.1840405365995940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402303878681841"/>
          <c:y val="9.5644518267611223E-2"/>
          <c:w val="0.85394401772755524"/>
          <c:h val="0.78224309493138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 Six-Year Graduation Rates - FSU</c:v>
                </c:pt>
              </c:strCache>
            </c:strRef>
          </c:tx>
          <c:spPr>
            <a:solidFill>
              <a:srgbClr val="667B7A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BF311A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Overall</c:v>
                </c:pt>
                <c:pt idx="1">
                  <c:v>URM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0.71000000000000063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223552"/>
        <c:axId val="91225088"/>
      </c:barChart>
      <c:catAx>
        <c:axId val="912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0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9122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225088"/>
        <c:scaling>
          <c:orientation val="minMax"/>
          <c:max val="0.8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91223552"/>
        <c:crosses val="autoZero"/>
        <c:crossBetween val="between"/>
        <c:majorUnit val="0.1"/>
        <c:minorUnit val="5.0000000000000024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en-US" b="0" dirty="0" smtClean="0"/>
              <a:t>2009</a:t>
            </a:r>
            <a:r>
              <a:rPr lang="en-US" b="0" baseline="0" dirty="0" smtClean="0"/>
              <a:t> </a:t>
            </a:r>
            <a:r>
              <a:rPr lang="en-US" b="0" dirty="0" smtClean="0"/>
              <a:t> </a:t>
            </a:r>
            <a:r>
              <a:rPr lang="en-US" b="0" dirty="0"/>
              <a:t>Six-Year Graduation </a:t>
            </a:r>
            <a:r>
              <a:rPr lang="en-US" b="0" dirty="0" smtClean="0"/>
              <a:t>Rates</a:t>
            </a:r>
            <a:r>
              <a:rPr lang="en-US" b="0" baseline="0" dirty="0" smtClean="0"/>
              <a:t> </a:t>
            </a:r>
            <a:r>
              <a:rPr lang="en-US" b="0" dirty="0" smtClean="0"/>
              <a:t>USF</a:t>
            </a:r>
            <a:endParaRPr lang="en-US" b="0" dirty="0"/>
          </a:p>
        </c:rich>
      </c:tx>
      <c:layout>
        <c:manualLayout>
          <c:xMode val="edge"/>
          <c:yMode val="edge"/>
          <c:x val="0.168608428663398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67731392066537"/>
          <c:y val="0.15874014105018464"/>
          <c:w val="0.85394401772755546"/>
          <c:h val="0.71914747214882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 Six-Year Graduation Rates - USF</c:v>
                </c:pt>
              </c:strCache>
            </c:strRef>
          </c:tx>
          <c:spPr>
            <a:solidFill>
              <a:srgbClr val="667B7A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BF311A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Overall</c:v>
                </c:pt>
                <c:pt idx="1">
                  <c:v>URM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0.48000000000000032</c:v>
                </c:pt>
                <c:pt idx="1">
                  <c:v>0.47000000000000008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245952"/>
        <c:axId val="91255936"/>
      </c:barChart>
      <c:catAx>
        <c:axId val="9124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0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9125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255936"/>
        <c:scaling>
          <c:orientation val="minMax"/>
          <c:max val="0.60000000000000064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91245952"/>
        <c:crosses val="autoZero"/>
        <c:crossBetween val="between"/>
        <c:majorUnit val="0.1"/>
        <c:min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952537182852568E-2"/>
          <c:y val="2.8885913053486655E-2"/>
          <c:w val="0.87788079615049253"/>
          <c:h val="0.82737219772528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D457"/>
              </a:solidFill>
            </c:spPr>
          </c:dPt>
          <c:dPt>
            <c:idx val="3"/>
            <c:invertIfNegative val="0"/>
            <c:bubble3D val="0"/>
            <c:spPr>
              <a:solidFill>
                <a:srgbClr val="F6E8AD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Lbls>
            <c:numFmt formatCode="00&quot;%&quot;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 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60.8</c:v>
                </c:pt>
                <c:pt idx="1">
                  <c:v>39.1</c:v>
                </c:pt>
                <c:pt idx="2">
                  <c:v>48.7</c:v>
                </c:pt>
                <c:pt idx="3">
                  <c:v>68</c:v>
                </c:pt>
                <c:pt idx="4">
                  <c:v>38.300000000000004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Black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 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Latino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 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Asian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 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American Indian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 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100"/>
        <c:axId val="83160064"/>
        <c:axId val="83038976"/>
      </c:barChart>
      <c:catAx>
        <c:axId val="83160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83038976"/>
        <c:crosses val="autoZero"/>
        <c:auto val="1"/>
        <c:lblAlgn val="ctr"/>
        <c:lblOffset val="100"/>
        <c:tickLblSkip val="1"/>
        <c:noMultiLvlLbl val="0"/>
      </c:catAx>
      <c:valAx>
        <c:axId val="83038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Graduation Rates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3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452738123976744E-2"/>
          <c:y val="0"/>
          <c:w val="0.91654726187602276"/>
          <c:h val="0.69970851785626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 rate (6-yr for 4-yr schools and 3-yr for CCs)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5.7645995397135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Montgomery College</c:v>
                </c:pt>
                <c:pt idx="1">
                  <c:v>Trinity University</c:v>
                </c:pt>
                <c:pt idx="2">
                  <c:v>Virginia State University</c:v>
                </c:pt>
                <c:pt idx="3">
                  <c:v>Delaware State University</c:v>
                </c:pt>
                <c:pt idx="4">
                  <c:v>PG Community College</c:v>
                </c:pt>
                <c:pt idx="5">
                  <c:v>U. of MD – Eastern Shore</c:v>
                </c:pt>
                <c:pt idx="6">
                  <c:v>Bowie State University</c:v>
                </c:pt>
                <c:pt idx="7">
                  <c:v>Penn State University</c:v>
                </c:pt>
                <c:pt idx="8">
                  <c:v>Temple University</c:v>
                </c:pt>
                <c:pt idx="9">
                  <c:v>Norfolk State University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0.38000000000000034</c:v>
                </c:pt>
                <c:pt idx="2">
                  <c:v>0.44</c:v>
                </c:pt>
                <c:pt idx="3">
                  <c:v>0.37000000000000027</c:v>
                </c:pt>
                <c:pt idx="4">
                  <c:v>0.05</c:v>
                </c:pt>
                <c:pt idx="5">
                  <c:v>0.32000000000000034</c:v>
                </c:pt>
                <c:pt idx="6">
                  <c:v>0.29000000000000026</c:v>
                </c:pt>
                <c:pt idx="7">
                  <c:v>0.85000000000000053</c:v>
                </c:pt>
                <c:pt idx="8">
                  <c:v>0.67000000000000082</c:v>
                </c:pt>
                <c:pt idx="9">
                  <c:v>0.31000000000000028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83083648"/>
        <c:axId val="83085184"/>
      </c:barChart>
      <c:catAx>
        <c:axId val="8308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085184"/>
        <c:crosses val="autoZero"/>
        <c:auto val="1"/>
        <c:lblAlgn val="ctr"/>
        <c:lblOffset val="100"/>
        <c:noMultiLvlLbl val="0"/>
      </c:catAx>
      <c:valAx>
        <c:axId val="830851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Graduation Rate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803009628049541E-2"/>
              <c:y val="0.25429969539260422"/>
            </c:manualLayout>
          </c:layout>
          <c:overlay val="0"/>
        </c:title>
        <c:numFmt formatCode="0%" sourceLinked="1"/>
        <c:majorTickMark val="out"/>
        <c:minorTickMark val="none"/>
        <c:tickLblPos val="none"/>
        <c:crossAx val="8308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857892461106405E-2"/>
          <c:y val="3.6323396570937042E-2"/>
          <c:w val="0.90341629749346353"/>
          <c:h val="0.81647731094061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1975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Bottom 25%</c:v>
                </c:pt>
                <c:pt idx="1">
                  <c:v>Second 25%</c:v>
                </c:pt>
                <c:pt idx="2">
                  <c:v>Third 25%</c:v>
                </c:pt>
                <c:pt idx="3">
                  <c:v>Top 25%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0.60000000000000064</c:v>
                </c:pt>
                <c:pt idx="1">
                  <c:v>0.54</c:v>
                </c:pt>
                <c:pt idx="2">
                  <c:v>0.42000000000000032</c:v>
                </c:pt>
                <c:pt idx="3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31904"/>
        <c:axId val="78738176"/>
      </c:barChart>
      <c:catAx>
        <c:axId val="78731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Income Level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1546675210682582"/>
              <c:y val="0.93490776601001802"/>
            </c:manualLayout>
          </c:layout>
          <c:overlay val="0"/>
        </c:title>
        <c:majorTickMark val="out"/>
        <c:minorTickMark val="none"/>
        <c:tickLblPos val="nextTo"/>
        <c:crossAx val="78738176"/>
        <c:crosses val="autoZero"/>
        <c:auto val="1"/>
        <c:lblAlgn val="ctr"/>
        <c:lblOffset val="100"/>
        <c:noMultiLvlLbl val="0"/>
      </c:catAx>
      <c:valAx>
        <c:axId val="78738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Students who </a:t>
                </a:r>
                <a:r>
                  <a:rPr lang="en-US" dirty="0" err="1" smtClean="0"/>
                  <a:t>Undermatch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3768810175309594E-3"/>
              <c:y val="8.2355141963433243E-2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7873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 Profit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4">
                  <c:v>Asian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19</c:v>
                </c:pt>
                <c:pt idx="2">
                  <c:v>22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2-Year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4">
                  <c:v>Asian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</c:v>
                </c:pt>
                <c:pt idx="1">
                  <c:v>45</c:v>
                </c:pt>
                <c:pt idx="2">
                  <c:v>39</c:v>
                </c:pt>
                <c:pt idx="3">
                  <c:v>36</c:v>
                </c:pt>
                <c:pt idx="4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 4-Year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4">
                  <c:v>Asian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31</c:v>
                </c:pt>
                <c:pt idx="1">
                  <c:v>27</c:v>
                </c:pt>
                <c:pt idx="2">
                  <c:v>26</c:v>
                </c:pt>
                <c:pt idx="3">
                  <c:v>36</c:v>
                </c:pt>
                <c:pt idx="4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Private 4-Year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4">
                  <c:v>Asian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11</c:v>
                </c:pt>
                <c:pt idx="3">
                  <c:v>17</c:v>
                </c:pt>
                <c:pt idx="4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4">
                  <c:v>Asian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881152"/>
        <c:axId val="78882688"/>
      </c:barChart>
      <c:catAx>
        <c:axId val="78881152"/>
        <c:scaling>
          <c:orientation val="minMax"/>
        </c:scaling>
        <c:delete val="0"/>
        <c:axPos val="l"/>
        <c:majorTickMark val="out"/>
        <c:minorTickMark val="none"/>
        <c:tickLblPos val="nextTo"/>
        <c:crossAx val="78882688"/>
        <c:crosses val="autoZero"/>
        <c:auto val="1"/>
        <c:lblAlgn val="ctr"/>
        <c:lblOffset val="100"/>
        <c:noMultiLvlLbl val="0"/>
      </c:catAx>
      <c:valAx>
        <c:axId val="788826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88811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IPEDS</a:t>
            </a:r>
            <a:r>
              <a:rPr lang="en-US" b="0" baseline="0" dirty="0" smtClean="0"/>
              <a:t> Graduation Rate, 2009</a:t>
            </a:r>
            <a:endParaRPr lang="en-US" b="0" dirty="0"/>
          </a:p>
        </c:rich>
      </c:tx>
      <c:layout>
        <c:manualLayout>
          <c:xMode val="edge"/>
          <c:yMode val="edge"/>
          <c:x val="0.28333753280839874"/>
          <c:y val="7.420619929645692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</c:v>
                </c:pt>
              </c:strCache>
            </c:strRef>
          </c:tx>
          <c:invertIfNegative val="0"/>
          <c:dLbls>
            <c:numFmt formatCode="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4-Year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Private, 
Non-Profit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4-Year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65.099999999999994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For-Profit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4-Year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85728"/>
        <c:axId val="83391616"/>
      </c:barChart>
      <c:catAx>
        <c:axId val="8338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83391616"/>
        <c:crosses val="autoZero"/>
        <c:auto val="1"/>
        <c:lblAlgn val="ctr"/>
        <c:lblOffset val="100"/>
        <c:noMultiLvlLbl val="0"/>
      </c:catAx>
      <c:valAx>
        <c:axId val="83391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3385728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 Profit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4">
                  <c:v>Asian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19</c:v>
                </c:pt>
                <c:pt idx="2">
                  <c:v>22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2-Year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4">
                  <c:v>Asian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</c:v>
                </c:pt>
                <c:pt idx="1">
                  <c:v>45</c:v>
                </c:pt>
                <c:pt idx="2">
                  <c:v>39</c:v>
                </c:pt>
                <c:pt idx="3">
                  <c:v>36</c:v>
                </c:pt>
                <c:pt idx="4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 4-Year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4">
                  <c:v>Asian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31</c:v>
                </c:pt>
                <c:pt idx="1">
                  <c:v>27</c:v>
                </c:pt>
                <c:pt idx="2">
                  <c:v>26</c:v>
                </c:pt>
                <c:pt idx="3">
                  <c:v>36</c:v>
                </c:pt>
                <c:pt idx="4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Private 4-Year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4">
                  <c:v>Asian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11</c:v>
                </c:pt>
                <c:pt idx="3">
                  <c:v>17</c:v>
                </c:pt>
                <c:pt idx="4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Hispanic</c:v>
                </c:pt>
                <c:pt idx="2">
                  <c:v>Black</c:v>
                </c:pt>
                <c:pt idx="3">
                  <c:v>White</c:v>
                </c:pt>
                <c:pt idx="4">
                  <c:v>Asian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324288"/>
        <c:axId val="83334272"/>
      </c:barChart>
      <c:catAx>
        <c:axId val="83324288"/>
        <c:scaling>
          <c:orientation val="minMax"/>
        </c:scaling>
        <c:delete val="0"/>
        <c:axPos val="l"/>
        <c:majorTickMark val="out"/>
        <c:minorTickMark val="none"/>
        <c:tickLblPos val="nextTo"/>
        <c:crossAx val="83334272"/>
        <c:crosses val="autoZero"/>
        <c:auto val="1"/>
        <c:lblAlgn val="ctr"/>
        <c:lblOffset val="100"/>
        <c:noMultiLvlLbl val="0"/>
      </c:catAx>
      <c:valAx>
        <c:axId val="833342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3324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32815915453875E-2"/>
          <c:y val="0.12565609958442203"/>
          <c:w val="0.82871838808320342"/>
          <c:h val="0.6966459682581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7BAC1"/>
              </a:solidFill>
            </c:spPr>
          </c:dPt>
          <c:dPt>
            <c:idx val="1"/>
            <c:invertIfNegative val="0"/>
            <c:bubble3D val="0"/>
            <c:spPr>
              <a:solidFill>
                <a:srgbClr val="BF311A"/>
              </a:solidFill>
            </c:spPr>
          </c:dPt>
          <c:dPt>
            <c:idx val="2"/>
            <c:invertIfNegative val="0"/>
            <c:bubble3D val="0"/>
            <c:spPr>
              <a:solidFill>
                <a:srgbClr val="FBB040"/>
              </a:solidFill>
            </c:spPr>
          </c:dPt>
          <c:dPt>
            <c:idx val="3"/>
            <c:invertIfNegative val="0"/>
            <c:bubble3D val="0"/>
            <c:spPr>
              <a:solidFill>
                <a:srgbClr val="EEDC89"/>
              </a:solidFill>
            </c:spPr>
          </c:dPt>
          <c:dPt>
            <c:idx val="4"/>
            <c:invertIfNegative val="0"/>
            <c:bubble3D val="0"/>
            <c:spPr>
              <a:solidFill>
                <a:srgbClr val="989184"/>
              </a:solidFill>
            </c:spPr>
          </c:dPt>
          <c:dLbls>
            <c:numFmt formatCode="00&quot;%&quot;" sourceLinked="0"/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  <c:pt idx="3">
                  <c:v>Asian</c:v>
                </c:pt>
                <c:pt idx="4">
                  <c:v>American Indian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24.7</c:v>
                </c:pt>
                <c:pt idx="1">
                  <c:v>14.6</c:v>
                </c:pt>
                <c:pt idx="2">
                  <c:v>17</c:v>
                </c:pt>
                <c:pt idx="3">
                  <c:v>26.6</c:v>
                </c:pt>
                <c:pt idx="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86688"/>
        <c:axId val="83996672"/>
      </c:barChart>
      <c:catAx>
        <c:axId val="8398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83996672"/>
        <c:crosses val="autoZero"/>
        <c:auto val="1"/>
        <c:lblAlgn val="ctr"/>
        <c:lblOffset val="100"/>
        <c:noMultiLvlLbl val="0"/>
      </c:catAx>
      <c:valAx>
        <c:axId val="83996672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Graduation</a:t>
                </a:r>
                <a:r>
                  <a:rPr lang="en-US" baseline="0" dirty="0" smtClean="0"/>
                  <a:t> Rates (%)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8398668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32815915453903E-2"/>
          <c:y val="0.12565609958442206"/>
          <c:w val="0.82871838808320342"/>
          <c:h val="0.81803700960532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0&quot;%&quot;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58336"/>
        <c:axId val="84159872"/>
      </c:barChart>
      <c:catAx>
        <c:axId val="8415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159872"/>
        <c:crosses val="autoZero"/>
        <c:auto val="1"/>
        <c:lblAlgn val="ctr"/>
        <c:lblOffset val="100"/>
        <c:noMultiLvlLbl val="0"/>
      </c:catAx>
      <c:valAx>
        <c:axId val="84159872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Bachelor’s Attainment</a:t>
                </a:r>
                <a:r>
                  <a:rPr lang="en-US" baseline="0" dirty="0" smtClean="0"/>
                  <a:t> Rate (%)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841583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0.64927</cdr:x>
      <cdr:y>0.37154</cdr:y>
    </cdr:from>
    <cdr:to>
      <cdr:x>0.71653</cdr:x>
      <cdr:y>0.46962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363737" y="1795347"/>
          <a:ext cx="555643" cy="4739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 cap="flat" cmpd="sng" algn="ctr">
          <a:solidFill>
            <a:srgbClr val="BF311A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0.75051</cdr:x>
      <cdr:y>0.30462</cdr:y>
    </cdr:from>
    <cdr:to>
      <cdr:x>0.81777</cdr:x>
      <cdr:y>0.4027</cdr:y>
    </cdr:to>
    <cdr:sp macro="" textlink="">
      <cdr:nvSpPr>
        <cdr:cNvPr id="3" name="Oval 2"/>
        <cdr:cNvSpPr/>
      </cdr:nvSpPr>
      <cdr:spPr>
        <a:xfrm xmlns:a="http://schemas.openxmlformats.org/drawingml/2006/main">
          <a:off x="6200078" y="1471961"/>
          <a:ext cx="555643" cy="47393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 cap="flat" cmpd="sng" algn="ctr">
          <a:solidFill>
            <a:srgbClr val="BF311A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0.74737</cdr:x>
      <cdr:y>0.2391</cdr:y>
    </cdr:from>
    <cdr:to>
      <cdr:x>0.97222</cdr:x>
      <cdr:y>0.3082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3951" y="1155044"/>
          <a:ext cx="2056029" cy="333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Overall rate: 57%</a:t>
          </a:r>
          <a:endParaRPr lang="en-U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0.12859</cdr:x>
      <cdr:y>0.42716</cdr:y>
    </cdr:from>
    <cdr:to>
      <cdr:x>0.23125</cdr:x>
      <cdr:y>0.58765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106904" y="2081462"/>
          <a:ext cx="883701" cy="7820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 cap="flat" cmpd="sng" algn="ctr">
          <a:solidFill>
            <a:srgbClr val="BF311A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0.34379</cdr:x>
      <cdr:y>0.08552</cdr:y>
    </cdr:from>
    <cdr:to>
      <cdr:x>0.81844</cdr:x>
      <cdr:y>0.22251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4710" y="380525"/>
          <a:ext cx="3886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0.45395</cdr:x>
      <cdr:y>0.19413</cdr:y>
    </cdr:from>
    <cdr:to>
      <cdr:x>0.77105</cdr:x>
      <cdr:y>0.80846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H="1" flipV="1">
          <a:off x="4150894" y="902367"/>
          <a:ext cx="2899610" cy="285549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0800" cap="flat" cmpd="sng" algn="ctr">
          <a:solidFill>
            <a:srgbClr val="762123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0.48504</cdr:x>
      <cdr:y>0.3448</cdr:y>
    </cdr:from>
    <cdr:to>
      <cdr:x>0.76524</cdr:x>
      <cdr:y>0.66857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4435178" y="1602694"/>
          <a:ext cx="2562204" cy="150497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9144" tIns="9144" rIns="9144" bIns="9144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500" b="1" dirty="0">
              <a:solidFill>
                <a:srgbClr val="762123"/>
              </a:solidFill>
            </a:rPr>
            <a:t>10x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0.74605</cdr:x>
      <cdr:y>0.22914</cdr:y>
    </cdr:from>
    <cdr:to>
      <cdr:x>0.9709</cdr:x>
      <cdr:y>0.29824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21920" y="1106918"/>
          <a:ext cx="2056029" cy="333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Overall rate: 57%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0.28158</cdr:x>
      <cdr:y>0.05479</cdr:y>
    </cdr:from>
    <cdr:to>
      <cdr:x>0.72259</cdr:x>
      <cdr:y>0.11851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2574758" y="264695"/>
          <a:ext cx="403257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US" sz="1400" dirty="0" smtClean="0"/>
            <a:t>Six -Year Graduation Rates at 4-Year Institutions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78BEB895-A6FC-4214-8035-774220D0B560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2078B66C-F82F-422E-8BE7-AC847398B5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4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5F835C42-C1F5-4839-9B2F-048B65D63892}" type="datetimeFigureOut">
              <a:rPr lang="en-US" smtClean="0"/>
              <a:pPr/>
              <a:t>2/1/2012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B11EA1CA-EE82-4C90-B377-A385590F99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5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9B792-5649-46DC-8D34-E0F3BCD84E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9B792-5649-46DC-8D34-E0F3BCD84ED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9B792-5649-46DC-8D34-E0F3BCD84ED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98600" y="433388"/>
            <a:ext cx="10160000" cy="7620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31" y="8072858"/>
            <a:ext cx="6706640" cy="1261384"/>
          </a:xfrm>
          <a:noFill/>
          <a:ln/>
        </p:spPr>
        <p:txBody>
          <a:bodyPr/>
          <a:lstStyle/>
          <a:p>
            <a:endParaRPr lang="en-US" smtClean="0">
              <a:latin typeface="Verdana" pitchFamily="-10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9B792-5649-46DC-8D34-E0F3BCD84ED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1B34B-D7D9-4264-9E34-AFCC3C3A188A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1B34B-D7D9-4264-9E34-AFCC3C3A188A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1B34B-D7D9-4264-9E34-AFCC3C3A188A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1B34B-D7D9-4264-9E34-AFCC3C3A188A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1B34B-D7D9-4264-9E34-AFCC3C3A188A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1B34B-D7D9-4264-9E34-AFCC3C3A188A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1B34B-D7D9-4264-9E34-AFCC3C3A188A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9B792-5649-46DC-8D34-E0F3BCD84E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EA1CA-EE82-4C90-B377-A385590F99A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9B792-5649-46DC-8D34-E0F3BCD84E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tsuname:Documents:ACTIVE%20JOBS:ED%20TRUST:08-098%20IDENTITY:LOGOS%2008:ET_logo_08_RGB_256.gif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19CA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6400800" y="6557645"/>
            <a:ext cx="2667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2011 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THE EDUCATION TRUST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3581400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82601-674D-4063-8512-2FA064FFF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B4D35-7DD2-45B9-90A1-011D147E0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19CA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395720" y="6557645"/>
            <a:ext cx="2667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2011 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THE EDUCATION TRUST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248400"/>
            <a:ext cx="6096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239000" cy="39925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4953000" cy="228600"/>
          </a:xfrm>
        </p:spPr>
        <p:txBody>
          <a:bodyPr/>
          <a:lstStyle>
            <a:lvl1pPr>
              <a:buNone/>
              <a:defRPr sz="10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14400" y="1676400"/>
            <a:ext cx="7239000" cy="381000"/>
          </a:xfrm>
        </p:spPr>
        <p:txBody>
          <a:bodyPr>
            <a:noAutofit/>
          </a:bodyPr>
          <a:lstStyle>
            <a:lvl1pPr algn="ct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19CA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6395720" y="6557645"/>
            <a:ext cx="2667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/>
                </a:solidFill>
                <a:latin typeface="Calibri" pitchFamily="34" charset="0"/>
              </a:rPr>
              <a:t>© </a:t>
            </a: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2011 </a:t>
            </a:r>
            <a:r>
              <a:rPr lang="en-US" sz="1300" b="1" dirty="0">
                <a:solidFill>
                  <a:schemeClr val="bg1"/>
                </a:solidFill>
                <a:latin typeface="Calibri" pitchFamily="34" charset="0"/>
              </a:rPr>
              <a:t>THE EDUCATION TRUST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248400"/>
            <a:ext cx="7620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Calibri" pitchFamily="34" charset="0"/>
              </a:rPr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239000" cy="39925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4953000" cy="228600"/>
          </a:xfrm>
        </p:spPr>
        <p:txBody>
          <a:bodyPr/>
          <a:lstStyle>
            <a:lvl1pPr>
              <a:buNone/>
              <a:defRPr sz="1000"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914400" y="1676400"/>
            <a:ext cx="7239000" cy="381000"/>
          </a:xfrm>
        </p:spPr>
        <p:txBody>
          <a:bodyPr>
            <a:noAutofit/>
          </a:bodyPr>
          <a:lstStyle>
            <a:lvl1pPr algn="ctr">
              <a:buNone/>
              <a:defRPr sz="1800"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19CA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3581400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6400800" y="6553200"/>
            <a:ext cx="26670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2011 THE 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EDUCATION TRUST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248400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4497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4953000" cy="228600"/>
          </a:xfrm>
        </p:spPr>
        <p:txBody>
          <a:bodyPr/>
          <a:lstStyle>
            <a:lvl1pPr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248400"/>
            <a:ext cx="6096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4497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4953000" cy="228600"/>
          </a:xfrm>
        </p:spPr>
        <p:txBody>
          <a:bodyPr/>
          <a:lstStyle>
            <a:lvl1pPr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4E1FBD-359D-48B7-873E-D2904EE2BD63}" type="slidenum">
              <a:rPr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r>
              <a:rPr lang="en-US"/>
              <a:t>DC-CSF_DTNOperationalPlan_March09-FINAL</a:t>
            </a:r>
            <a:endParaRPr 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248400"/>
            <a:ext cx="6096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4497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6248400"/>
            <a:ext cx="4953000" cy="228600"/>
          </a:xfrm>
        </p:spPr>
        <p:txBody>
          <a:bodyPr/>
          <a:lstStyle>
            <a:lvl1pPr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21CD-89FC-489E-BA68-BA1D4C62B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F7FA-D530-4416-ABA9-F3521EDDA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4716" y="6464595"/>
            <a:ext cx="2083981" cy="2568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1753A-3BE5-462A-B313-305591F2F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919CA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13" descr="Macintosh HD:Users:tsuname:Documents:ACTIVE JOBS:ED TRUST:08-098 IDENTITY:LOGOS 08:ET_logo_08_RGB_256.gif"/>
          <p:cNvPicPr>
            <a:picLocks noChangeAspect="1" noChangeArrowheads="1"/>
          </p:cNvPicPr>
          <p:nvPr userDrawn="1"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5651500"/>
            <a:ext cx="28194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914400"/>
            <a:ext cx="5029200" cy="2286000"/>
          </a:xfrm>
        </p:spPr>
        <p:txBody>
          <a:bodyPr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24200" y="5867400"/>
            <a:ext cx="5791200" cy="762000"/>
          </a:xfrm>
        </p:spPr>
        <p:txBody>
          <a:bodyPr/>
          <a:lstStyle>
            <a:lvl1pPr>
              <a:buNone/>
              <a:defRPr sz="1600" b="1">
                <a:solidFill>
                  <a:srgbClr val="FFD457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E466-79D6-4593-A5B0-EEB16D565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F869-5788-4684-8328-4448F1F68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D92D-AA1C-4A44-B8B1-0DD314D9B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993E2-18FA-47AD-BA32-5AD58DC93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919CA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6400800" y="6553200"/>
            <a:ext cx="26670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en-US" sz="1300" b="1" dirty="0" smtClean="0">
                <a:solidFill>
                  <a:schemeClr val="bg1"/>
                </a:solidFill>
                <a:latin typeface="+mn-lt"/>
              </a:rPr>
              <a:t>2011 THE </a:t>
            </a:r>
            <a:r>
              <a:rPr lang="en-US" sz="1300" b="1" dirty="0">
                <a:solidFill>
                  <a:schemeClr val="bg1"/>
                </a:solidFill>
                <a:latin typeface="+mn-lt"/>
              </a:rPr>
              <a:t>EDUCATION TRUST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91" r:id="rId3"/>
    <p:sldLayoutId id="2147483692" r:id="rId4"/>
    <p:sldLayoutId id="2147483693" r:id="rId5"/>
    <p:sldLayoutId id="2147483701" r:id="rId6"/>
    <p:sldLayoutId id="2147483694" r:id="rId7"/>
    <p:sldLayoutId id="2147483695" r:id="rId8"/>
    <p:sldLayoutId id="2147483696" r:id="rId9"/>
    <p:sldLayoutId id="2147483702" r:id="rId10"/>
    <p:sldLayoutId id="2147483703" r:id="rId11"/>
    <p:sldLayoutId id="2147483704" r:id="rId12"/>
    <p:sldLayoutId id="2147483705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census.gov/hhes/socdemo/education/data/cps/2010/tables.html" TargetMode="External"/><Relationship Id="rId4" Type="http://schemas.openxmlformats.org/officeDocument/2006/relationships/hyperlink" Target="http://nces.ed.gov/pubs2010/2010028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agenda.org/files/pdf/struggling-in-america-topline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ublethenumbersdc.org/images/pdfs/doublingnumber.pdf" TargetMode="External"/><Relationship Id="rId3" Type="http://schemas.openxmlformats.org/officeDocument/2006/relationships/tags" Target="../tags/tag2.xml"/><Relationship Id="rId7" Type="http://schemas.openxmlformats.org/officeDocument/2006/relationships/image" Target="../media/image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mailto:ygreen@collegesuccessfoundation.org" TargetMode="External"/><Relationship Id="rId3" Type="http://schemas.openxmlformats.org/officeDocument/2006/relationships/hyperlink" Target="mailto:jyeado@edtrust.org" TargetMode="External"/><Relationship Id="rId7" Type="http://schemas.openxmlformats.org/officeDocument/2006/relationships/image" Target="../media/image25.jpeg"/><Relationship Id="rId2" Type="http://schemas.openxmlformats.org/officeDocument/2006/relationships/hyperlink" Target="mailto:mlynch@edtrust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hyperlink" Target="http://www.facebook.com/edtrust" TargetMode="External"/><Relationship Id="rId4" Type="http://schemas.openxmlformats.org/officeDocument/2006/relationships/hyperlink" Target="http://www.twitter.com/edtrus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91671"/>
            <a:ext cx="8305800" cy="3008780"/>
          </a:xfrm>
        </p:spPr>
        <p:txBody>
          <a:bodyPr>
            <a:noAutofit/>
          </a:bodyPr>
          <a:lstStyle/>
          <a:p>
            <a:r>
              <a:rPr lang="en-US" sz="5400" b="1" smtClean="0"/>
              <a:t>Smart College Selection: Begin With The End In Mind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07454"/>
            <a:ext cx="6324600" cy="1516828"/>
          </a:xfrm>
        </p:spPr>
        <p:txBody>
          <a:bodyPr>
            <a:normAutofit fontScale="77500" lnSpcReduction="20000"/>
          </a:bodyPr>
          <a:lstStyle/>
          <a:p>
            <a:endParaRPr lang="en-US" sz="2800" b="1" smtClean="0">
              <a:solidFill>
                <a:srgbClr val="002060"/>
              </a:solidFill>
            </a:endParaRPr>
          </a:p>
          <a:p>
            <a:r>
              <a:rPr lang="en-US" sz="2800" b="1" smtClean="0">
                <a:solidFill>
                  <a:srgbClr val="002060"/>
                </a:solidFill>
              </a:rPr>
              <a:t>Office of the State Superintendent of Education </a:t>
            </a:r>
          </a:p>
          <a:p>
            <a:r>
              <a:rPr lang="en-US" sz="2800" b="1" smtClean="0">
                <a:solidFill>
                  <a:srgbClr val="002060"/>
                </a:solidFill>
              </a:rPr>
              <a:t>2012 Second Annual DC Financial Aid Conference </a:t>
            </a:r>
          </a:p>
          <a:p>
            <a:r>
              <a:rPr lang="en-US" sz="2800" b="1" smtClean="0">
                <a:solidFill>
                  <a:srgbClr val="002060"/>
                </a:solidFill>
              </a:rPr>
              <a:t>January 19, 2012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5064"/>
            <a:ext cx="8229600" cy="1143000"/>
          </a:xfrm>
        </p:spPr>
        <p:txBody>
          <a:bodyPr/>
          <a:lstStyle/>
          <a:p>
            <a:r>
              <a:rPr lang="en-US" b="1" dirty="0" smtClean="0"/>
              <a:t>Higher Education at </a:t>
            </a:r>
            <a:r>
              <a:rPr lang="en-US" b="1" dirty="0" err="1" smtClean="0"/>
              <a:t>EdTrust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1753A-3BE5-462A-B313-305591F2F5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74264"/>
            <a:ext cx="3679115" cy="131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874264"/>
            <a:ext cx="367272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9" y="274638"/>
            <a:ext cx="8403021" cy="1143000"/>
          </a:xfrm>
        </p:spPr>
        <p:txBody>
          <a:bodyPr/>
          <a:lstStyle/>
          <a:p>
            <a:r>
              <a:rPr lang="en-US" sz="3200" dirty="0" smtClean="0"/>
              <a:t>College-going is on the rise for all students…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6027" y="1237593"/>
          <a:ext cx="8261132" cy="483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0F890-5331-4DE5-96E3-2A6B6BD6D4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616" y="6069724"/>
            <a:ext cx="876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+mj-lt"/>
                <a:cs typeface="Arial" pitchFamily="34" charset="0"/>
              </a:rPr>
              <a:t>Note:  Data for black, Hispanic, and low-income represent two-year moving average because of small sample sizes.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+mj-lt"/>
                <a:cs typeface="Arial" pitchFamily="34" charset="0"/>
              </a:rPr>
              <a:t>Source:  NCES, Condition of Education (2010) and Condition of Education (2011)</a:t>
            </a:r>
            <a:endParaRPr lang="en-US" sz="11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But access isn’t the only </a:t>
            </a:r>
            <a:r>
              <a:rPr lang="en-US" dirty="0" smtClean="0"/>
              <a:t>issue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about success?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sz="3200" dirty="0" smtClean="0"/>
              <a:t>Black and Latino Freshmen Complete College at Lower Rates Than Other Students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36032"/>
          <a:ext cx="91440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232358"/>
            <a:ext cx="7543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 dirty="0">
                <a:latin typeface="+mj-lt"/>
              </a:rPr>
              <a:t>Source</a:t>
            </a:r>
            <a:r>
              <a:rPr lang="en-US" sz="1100" dirty="0" smtClean="0">
                <a:latin typeface="+mj-lt"/>
              </a:rPr>
              <a:t>: IPEDS First Look 2009-10, Table 7. Graduation rates at Title IV institutions, by race/ethnicity, level and control of institution, gender, and degree at the institution where the students started as full-time, first-time students: United States, cohort year 2003.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3048000"/>
            <a:ext cx="792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23099" y="1776664"/>
            <a:ext cx="403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Six -Year Graduation Rates at 4-Year Institutions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1762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Graduation Rates at Top 10 DC TAG Colleges</a:t>
            </a:r>
            <a:endParaRPr lang="en-US" sz="320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8729" y="6248400"/>
            <a:ext cx="5171091" cy="168166"/>
          </a:xfrm>
        </p:spPr>
        <p:txBody>
          <a:bodyPr>
            <a:noAutofit/>
          </a:bodyPr>
          <a:lstStyle/>
          <a:p>
            <a:r>
              <a:rPr lang="en-US" dirty="0" smtClean="0"/>
              <a:t>OSSE, DCTAG Institutions Attended, (AY 2009-2010) and College Navigator.  </a:t>
            </a:r>
            <a:endParaRPr lang="en-US" dirty="0"/>
          </a:p>
        </p:txBody>
      </p:sp>
      <p:graphicFrame>
        <p:nvGraphicFramePr>
          <p:cNvPr id="17" name="Content Placeholder 5"/>
          <p:cNvGraphicFramePr>
            <a:graphicFrameLocks noGrp="1"/>
          </p:cNvGraphicFramePr>
          <p:nvPr>
            <p:ph idx="1"/>
          </p:nvPr>
        </p:nvGraphicFramePr>
        <p:xfrm>
          <a:off x="235236" y="1022684"/>
          <a:ext cx="8607974" cy="528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Placeholder 4"/>
          <p:cNvSpPr txBox="1">
            <a:spLocks/>
          </p:cNvSpPr>
          <p:nvPr/>
        </p:nvSpPr>
        <p:spPr bwMode="auto">
          <a:xfrm>
            <a:off x="12032" y="6436892"/>
            <a:ext cx="5171091" cy="3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 Data represent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six-year graduation rates at four-year colleges and three-year graduation rates at two-year colleges.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1382"/>
            <a:ext cx="7772400" cy="3581400"/>
          </a:xfrm>
        </p:spPr>
        <p:txBody>
          <a:bodyPr/>
          <a:lstStyle/>
          <a:p>
            <a:r>
              <a:rPr lang="en-US" dirty="0" smtClean="0"/>
              <a:t>What contributes to </a:t>
            </a:r>
            <a:br>
              <a:rPr lang="en-US" dirty="0" smtClean="0"/>
            </a:br>
            <a:r>
              <a:rPr lang="en-US" dirty="0" smtClean="0"/>
              <a:t>graduation rate gaps?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841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Low-income students are more likely to </a:t>
            </a:r>
            <a:r>
              <a:rPr lang="en-US" sz="3200" b="1" i="1" dirty="0" err="1" smtClean="0"/>
              <a:t>undermatch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into less selective institutions, with lower graduation rates</a:t>
            </a:r>
            <a:endParaRPr lang="en-US" sz="320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8729" y="6248400"/>
            <a:ext cx="5171091" cy="168166"/>
          </a:xfrm>
        </p:spPr>
        <p:txBody>
          <a:bodyPr>
            <a:noAutofit/>
          </a:bodyPr>
          <a:lstStyle/>
          <a:p>
            <a:r>
              <a:rPr lang="en-US" dirty="0" smtClean="0"/>
              <a:t>Bowen, Chingos, and McPherson, </a:t>
            </a:r>
            <a:r>
              <a:rPr lang="en-US" i="1" dirty="0" smtClean="0"/>
              <a:t>Crossing the Finish Line, </a:t>
            </a:r>
            <a:r>
              <a:rPr lang="en-US" dirty="0" smtClean="0"/>
              <a:t>2009.</a:t>
            </a:r>
          </a:p>
        </p:txBody>
      </p:sp>
      <p:graphicFrame>
        <p:nvGraphicFramePr>
          <p:cNvPr id="17" name="Content Placeholder 5"/>
          <p:cNvGraphicFramePr>
            <a:graphicFrameLocks noGrp="1"/>
          </p:cNvGraphicFramePr>
          <p:nvPr>
            <p:ph idx="1"/>
          </p:nvPr>
        </p:nvGraphicFramePr>
        <p:xfrm>
          <a:off x="247268" y="1323474"/>
          <a:ext cx="8607974" cy="487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200" dirty="0" smtClean="0"/>
              <a:t>1/5 of black and Hispanic students begin college at </a:t>
            </a:r>
            <a:br>
              <a:rPr lang="en-US" sz="3200" dirty="0" smtClean="0"/>
            </a:br>
            <a:r>
              <a:rPr lang="en-US" sz="3200" dirty="0" smtClean="0"/>
              <a:t>for-profit institutions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64E4-597A-40FF-BE8D-35E528D6CB6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41323"/>
            <a:ext cx="754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Source: </a:t>
            </a:r>
            <a:r>
              <a:rPr lang="en-US" sz="1100" dirty="0" err="1" smtClean="0">
                <a:latin typeface="+mj-lt"/>
              </a:rPr>
              <a:t>EdTrust</a:t>
            </a:r>
            <a:r>
              <a:rPr lang="en-US" sz="1100" dirty="0" smtClean="0">
                <a:latin typeface="+mj-lt"/>
              </a:rPr>
              <a:t> Analysis of IPEDS 2009</a:t>
            </a:r>
            <a:endParaRPr lang="en-US" sz="1100" dirty="0">
              <a:latin typeface="+mj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1864894" y="3116177"/>
            <a:ext cx="1840831" cy="1683549"/>
          </a:xfrm>
          <a:prstGeom prst="ellipse">
            <a:avLst/>
          </a:prstGeom>
          <a:noFill/>
          <a:ln w="889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024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4-year for-profits have much lower graduation rates than non-profits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1676400"/>
          <a:ext cx="7620000" cy="444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9" y="6248400"/>
            <a:ext cx="6081387" cy="252608"/>
          </a:xfrm>
        </p:spPr>
        <p:txBody>
          <a:bodyPr/>
          <a:lstStyle/>
          <a:p>
            <a:r>
              <a:rPr lang="en-US" dirty="0" smtClean="0"/>
              <a:t>IPEDS First Look 2009-10, Table 7. Graduation rates at Title IV institutions, by race/ethnicity, level and control of institution, gender, and degree at the institution where the students started as full-time, first-time students: United States, cohort year 2003.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95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Begin With The End In Mind - </a:t>
            </a:r>
            <a:br>
              <a:rPr lang="en-US" dirty="0" smtClean="0"/>
            </a:br>
            <a:r>
              <a:rPr lang="en-US" dirty="0" smtClean="0"/>
              <a:t>On Time Graduation!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u="sng" dirty="0" smtClean="0"/>
              <a:t>Goals</a:t>
            </a:r>
          </a:p>
          <a:p>
            <a:r>
              <a:rPr lang="en-US" dirty="0" smtClean="0"/>
              <a:t>Highlight the </a:t>
            </a:r>
            <a:r>
              <a:rPr lang="en-US" b="1" i="1" dirty="0" smtClean="0"/>
              <a:t>value of smart college  selection </a:t>
            </a:r>
            <a:r>
              <a:rPr lang="en-US" dirty="0" smtClean="0"/>
              <a:t>to the Double the Numbers goal and to </a:t>
            </a:r>
            <a:r>
              <a:rPr lang="en-US" b="1" i="1" dirty="0" smtClean="0"/>
              <a:t>students</a:t>
            </a:r>
          </a:p>
          <a:p>
            <a:r>
              <a:rPr lang="en-US" dirty="0" smtClean="0"/>
              <a:t>Highlight </a:t>
            </a:r>
            <a:r>
              <a:rPr lang="en-US" b="1" i="1" dirty="0" smtClean="0"/>
              <a:t>national trends </a:t>
            </a:r>
            <a:r>
              <a:rPr lang="en-US" dirty="0" smtClean="0"/>
              <a:t>in college access and completion</a:t>
            </a:r>
          </a:p>
          <a:p>
            <a:r>
              <a:rPr lang="en-US" dirty="0" smtClean="0"/>
              <a:t>Demonstrate how  </a:t>
            </a:r>
            <a:r>
              <a:rPr lang="en-US" b="1" i="1" dirty="0" smtClean="0"/>
              <a:t>College Results Online (CRO) as a tool </a:t>
            </a:r>
            <a:r>
              <a:rPr lang="en-US" dirty="0" smtClean="0"/>
              <a:t> supports increased persistence</a:t>
            </a:r>
          </a:p>
          <a:p>
            <a:r>
              <a:rPr lang="en-US" dirty="0" smtClean="0"/>
              <a:t>Provide opportunity to </a:t>
            </a:r>
            <a:r>
              <a:rPr lang="en-US" b="1" dirty="0" smtClean="0"/>
              <a:t>use CRO </a:t>
            </a:r>
            <a:r>
              <a:rPr lang="en-US" dirty="0" smtClean="0"/>
              <a:t>with underprepared  college bound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For-profits represent: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13% </a:t>
            </a:r>
            <a:r>
              <a:rPr lang="en-US" sz="4000" dirty="0" smtClean="0"/>
              <a:t>of enrollments</a:t>
            </a:r>
          </a:p>
          <a:p>
            <a:r>
              <a:rPr lang="en-US" sz="4000" b="1" dirty="0" smtClean="0"/>
              <a:t>24% </a:t>
            </a:r>
            <a:r>
              <a:rPr lang="en-US" sz="4000" dirty="0" smtClean="0"/>
              <a:t>of Pell Grants and federal student loan dollars</a:t>
            </a:r>
          </a:p>
          <a:p>
            <a:r>
              <a:rPr lang="en-US" sz="4000" b="1" dirty="0" smtClean="0"/>
              <a:t>48% </a:t>
            </a:r>
            <a:r>
              <a:rPr lang="en-US" sz="4000" dirty="0" smtClean="0"/>
              <a:t>of federal student loan defaults.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345" y="6091519"/>
            <a:ext cx="8700655" cy="669508"/>
          </a:xfrm>
        </p:spPr>
        <p:txBody>
          <a:bodyPr/>
          <a:lstStyle/>
          <a:p>
            <a:r>
              <a:rPr lang="en-US" dirty="0" smtClean="0"/>
              <a:t>Ed Trust analysis of IPEDS, 12-Month Enrollment Survey, 12-month headcount enrollment, 2009-10; Majority staff calculation of data provided by U.S. Department of Education, 2008-09 in </a:t>
            </a:r>
            <a:r>
              <a:rPr lang="en-US" b="1" dirty="0" smtClean="0"/>
              <a:t>“</a:t>
            </a:r>
            <a:r>
              <a:rPr lang="en-US" dirty="0" smtClean="0"/>
              <a:t>Emerging Risk?: An Overview of Growth, Spending, Student Debt and Unanswered Questions in For-Profit Higher Education.” Senate HELP Committee. 24 June 2010; and Ed Trust analysis of FY 2009 data in “Institutional Default Rate Comparison of FY 2007, 2008, and 2009 Cohort Default Rates.”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200" dirty="0" smtClean="0"/>
              <a:t>Another two-fifths begin at public community colleges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64E4-597A-40FF-BE8D-35E528D6CB6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41323"/>
            <a:ext cx="754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Source: </a:t>
            </a:r>
            <a:r>
              <a:rPr lang="en-US" sz="1100" dirty="0" err="1" smtClean="0">
                <a:latin typeface="+mj-lt"/>
              </a:rPr>
              <a:t>EdTrust</a:t>
            </a:r>
            <a:r>
              <a:rPr lang="en-US" sz="1100" dirty="0" smtClean="0">
                <a:latin typeface="+mj-lt"/>
              </a:rPr>
              <a:t> Analysis of IPEDS 2009</a:t>
            </a:r>
            <a:endParaRPr lang="en-US" sz="1100" dirty="0">
              <a:latin typeface="+mj-lt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3140242" y="3116177"/>
            <a:ext cx="3056021" cy="1683549"/>
          </a:xfrm>
          <a:prstGeom prst="ellipse">
            <a:avLst/>
          </a:prstGeom>
          <a:noFill/>
          <a:ln w="889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7399A-4BDB-4E6E-862D-52BE3CE824B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252248" y="1040524"/>
          <a:ext cx="8639503" cy="517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1087934" y="4511680"/>
            <a:ext cx="6997263" cy="52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6319483" y="4180604"/>
            <a:ext cx="2159854" cy="47510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/>
              <a:t>Overall rate: 22%</a:t>
            </a:r>
            <a:endParaRPr lang="en-US" sz="18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759" y="6240523"/>
            <a:ext cx="7543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>
                <a:latin typeface="+mj-lt"/>
                <a:cs typeface="Arial" pitchFamily="34" charset="0"/>
              </a:rPr>
              <a:t>Source</a:t>
            </a:r>
            <a:r>
              <a:rPr lang="en-US" sz="1100" dirty="0" smtClean="0">
                <a:latin typeface="+mj-lt"/>
                <a:cs typeface="Arial" pitchFamily="34" charset="0"/>
              </a:rPr>
              <a:t>: IPEDS First Look: Enrollment in Postsecondary Institutions, Fall 2009; Graduation Rates, 2003 and 2006 Cohorts; and Financial Statistics Fiscal Year 2009. </a:t>
            </a:r>
            <a:endParaRPr lang="en-US" sz="11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34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Graduation rates at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public community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colleges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335505"/>
            <a:ext cx="7772400" cy="344103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Chance of </a:t>
            </a:r>
            <a:br>
              <a:rPr lang="en-US" sz="4000" dirty="0" smtClean="0"/>
            </a:br>
            <a:r>
              <a:rPr lang="en-US" sz="4000" dirty="0" smtClean="0"/>
              <a:t>attaining a bachelor’s degree </a:t>
            </a:r>
            <a:br>
              <a:rPr lang="en-US" sz="4000" dirty="0" smtClean="0"/>
            </a:br>
            <a:r>
              <a:rPr lang="en-US" sz="4000" dirty="0" smtClean="0"/>
              <a:t>within six years, </a:t>
            </a:r>
            <a:br>
              <a:rPr lang="en-US" sz="4000" dirty="0" smtClean="0"/>
            </a:br>
            <a:r>
              <a:rPr lang="en-US" sz="4000" dirty="0" smtClean="0"/>
              <a:t>among students who </a:t>
            </a:r>
            <a:br>
              <a:rPr lang="en-US" sz="4000" dirty="0" smtClean="0"/>
            </a:br>
            <a:r>
              <a:rPr lang="en-US" sz="4000" dirty="0" smtClean="0"/>
              <a:t>begin at community college?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7399A-4BDB-4E6E-862D-52BE3CE824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252248" y="1040524"/>
          <a:ext cx="8639503" cy="517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759" y="6240523"/>
            <a:ext cx="7543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 dirty="0">
                <a:latin typeface="+mj-lt"/>
                <a:cs typeface="Arial" pitchFamily="34" charset="0"/>
              </a:rPr>
              <a:t>Source</a:t>
            </a:r>
            <a:r>
              <a:rPr lang="en-US" sz="1100" dirty="0" smtClean="0">
                <a:latin typeface="+mj-lt"/>
                <a:cs typeface="Arial" pitchFamily="34" charset="0"/>
              </a:rPr>
              <a:t>:</a:t>
            </a:r>
            <a:r>
              <a:rPr lang="en-US" sz="1100" dirty="0" smtClean="0">
                <a:latin typeface="+mj-lt"/>
              </a:rPr>
              <a:t> Persistence and Attainment of 2003–04 Beginning Postsecondary Students: After 6 Years First Look, December 2010. </a:t>
            </a:r>
            <a:endParaRPr lang="en-US" sz="11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31261"/>
            <a:ext cx="9144000" cy="63713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Only 12 percent.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2884" y="1747520"/>
            <a:ext cx="544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Percent of students who started at a community college in 2003 and earned a BA degree by 2009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3873" y="385813"/>
            <a:ext cx="7772400" cy="817345"/>
          </a:xfrm>
        </p:spPr>
        <p:txBody>
          <a:bodyPr/>
          <a:lstStyle/>
          <a:p>
            <a:pPr eaLnBrk="1" hangingPunct="1"/>
            <a:r>
              <a:rPr lang="en-US" sz="4800" dirty="0" smtClean="0"/>
              <a:t>Add it all up…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551440" y="1407688"/>
            <a:ext cx="7772400" cy="464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Gaps in college-going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dirty="0" err="1" smtClean="0">
                <a:latin typeface="+mj-lt"/>
                <a:ea typeface="+mj-ea"/>
                <a:cs typeface="+mj-cs"/>
              </a:rPr>
              <a:t>Undermatching</a:t>
            </a: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success rates at community colleges and for-profits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4000" baseline="0" dirty="0" smtClean="0">
                <a:latin typeface="+mj-lt"/>
                <a:ea typeface="+mj-ea"/>
                <a:cs typeface="+mj-cs"/>
              </a:rPr>
              <a:t>Graduation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 rate gaps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46840" y="1340069"/>
          <a:ext cx="8607974" cy="496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0F890-5331-4DE5-96E3-2A6B6BD6D4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5010"/>
            <a:ext cx="8229600" cy="103262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Some students are far more likely than others 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to attain a college degree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54" y="6211618"/>
            <a:ext cx="8198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+mj-lt"/>
                <a:cs typeface="Arial" pitchFamily="34" charset="0"/>
              </a:rPr>
              <a:t>Source: </a:t>
            </a:r>
            <a:r>
              <a:rPr lang="en-US" sz="1100" dirty="0" smtClean="0">
                <a:latin typeface="+mj-lt"/>
                <a:cs typeface="Arial" pitchFamily="34" charset="0"/>
                <a:hlinkClick r:id="rId4"/>
              </a:rPr>
              <a:t>NCES, Condition of Education (2010)</a:t>
            </a:r>
            <a:r>
              <a:rPr lang="en-US" sz="1100" dirty="0" smtClean="0">
                <a:latin typeface="+mj-lt"/>
                <a:cs typeface="Arial" pitchFamily="34" charset="0"/>
              </a:rPr>
              <a:t> and </a:t>
            </a:r>
            <a:r>
              <a:rPr lang="en-US" sz="1100" dirty="0" smtClean="0">
                <a:latin typeface="+mj-lt"/>
                <a:cs typeface="Arial" pitchFamily="34" charset="0"/>
                <a:hlinkClick r:id="rId5"/>
              </a:rPr>
              <a:t>U.S. Census Bureau, Educational Attainment in the United States: 2010.</a:t>
            </a:r>
            <a:endParaRPr lang="en-US" sz="1100" dirty="0" smtClean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8330" y="2425148"/>
            <a:ext cx="157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/>
                </a:solidFill>
              </a:rPr>
              <a:t>2x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5303" y="2829340"/>
            <a:ext cx="157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/>
                </a:solidFill>
              </a:rPr>
              <a:t>3x</a:t>
            </a:r>
            <a:endParaRPr lang="en-US" sz="7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79358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Young adults from high-income families are 10 times more likely to earn bachelor’s degrees by age 24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9" y="6248400"/>
            <a:ext cx="6804213" cy="259976"/>
          </a:xfrm>
        </p:spPr>
        <p:txBody>
          <a:bodyPr>
            <a:noAutofit/>
          </a:bodyPr>
          <a:lstStyle/>
          <a:p>
            <a:r>
              <a:rPr lang="en-US" dirty="0" smtClean="0"/>
              <a:t>Tom </a:t>
            </a:r>
            <a:r>
              <a:rPr lang="en-US" dirty="0" err="1" smtClean="0"/>
              <a:t>Mortenson</a:t>
            </a:r>
            <a:r>
              <a:rPr lang="en-US" dirty="0" smtClean="0"/>
              <a:t>, </a:t>
            </a:r>
            <a:r>
              <a:rPr lang="en-US" i="1" dirty="0" smtClean="0"/>
              <a:t>Bachelor’s Degree Attainment by Age 24 by Family Income Quartiles, 1970 to 2009 </a:t>
            </a:r>
            <a:r>
              <a:rPr lang="en-US" dirty="0" smtClean="0"/>
              <a:t>(Oskaloosa, IA: Postsecondary Education Opportunity, 2010). http://www.postsecondary.org/default.asp </a:t>
            </a:r>
            <a:r>
              <a:rPr lang="en-US" u="sng" dirty="0" smtClean="0">
                <a:hlinkClick r:id="rId3"/>
              </a:rPr>
              <a:t>http://www.publicagenda.org/files/pdf/struggling-in-america-topline.pdf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0" y="1524000"/>
          <a:ext cx="9144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581400"/>
          </a:xfrm>
        </p:spPr>
        <p:txBody>
          <a:bodyPr/>
          <a:lstStyle/>
          <a:p>
            <a:r>
              <a:rPr lang="en-US" dirty="0" smtClean="0"/>
              <a:t>What can </a:t>
            </a:r>
            <a:r>
              <a:rPr lang="en-US" b="1" dirty="0" smtClean="0"/>
              <a:t>YOU</a:t>
            </a:r>
            <a:r>
              <a:rPr lang="en-US" dirty="0" smtClean="0"/>
              <a:t> do </a:t>
            </a:r>
            <a:br>
              <a:rPr lang="en-US" dirty="0" smtClean="0"/>
            </a:br>
            <a:r>
              <a:rPr lang="en-US" dirty="0" smtClean="0"/>
              <a:t>to change these trends?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0" y="1536032"/>
          <a:ext cx="91440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sz="3200" dirty="0" smtClean="0"/>
              <a:t>Graduation gaps are </a:t>
            </a:r>
            <a:r>
              <a:rPr lang="en-US" sz="3200" i="1" dirty="0" smtClean="0"/>
              <a:t>not </a:t>
            </a:r>
            <a:r>
              <a:rPr lang="en-US" sz="3200" dirty="0" smtClean="0"/>
              <a:t>inevitable.</a:t>
            </a:r>
            <a:br>
              <a:rPr lang="en-US" sz="3200" dirty="0" smtClean="0"/>
            </a:b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3048000"/>
            <a:ext cx="79248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64E4-597A-40FF-BE8D-35E528D6CB6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6232358"/>
            <a:ext cx="7543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100" dirty="0">
                <a:latin typeface="+mj-lt"/>
              </a:rPr>
              <a:t>Source</a:t>
            </a:r>
            <a:r>
              <a:rPr lang="en-US" sz="1100" dirty="0" smtClean="0">
                <a:latin typeface="+mj-lt"/>
              </a:rPr>
              <a:t>: IPEDS First Look 2009-10, Table 7. Graduation rates at Title IV institutions, by race/ethnicity, level and control of institution, gender, and degree at the institution where the students started as full-time, first-time students: United States, cohort year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21167"/>
          </a:xfrm>
        </p:spPr>
        <p:txBody>
          <a:bodyPr/>
          <a:lstStyle/>
          <a:p>
            <a:r>
              <a:rPr lang="en-US" dirty="0" smtClean="0"/>
              <a:t>Double The Numbers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84556"/>
            <a:ext cx="7620000" cy="4641608"/>
          </a:xfrm>
        </p:spPr>
        <p:txBody>
          <a:bodyPr/>
          <a:lstStyle/>
          <a:p>
            <a:r>
              <a:rPr lang="en-US" sz="2400" dirty="0" smtClean="0"/>
              <a:t>An initiative of </a:t>
            </a:r>
            <a:r>
              <a:rPr lang="en-US" sz="2400" b="1" dirty="0" smtClean="0"/>
              <a:t>College Success Foundation-DC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Citywide coalition focusing on </a:t>
            </a:r>
            <a:r>
              <a:rPr lang="en-US" sz="2400" b="1" dirty="0" smtClean="0"/>
              <a:t>timely college completion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Goal is to double the number – from </a:t>
            </a:r>
            <a:r>
              <a:rPr lang="en-US" sz="2400" b="1" dirty="0" smtClean="0"/>
              <a:t>9% to 18%</a:t>
            </a:r>
          </a:p>
          <a:p>
            <a:pPr>
              <a:buNone/>
            </a:pPr>
            <a:endParaRPr lang="en-US" sz="1800" dirty="0" smtClean="0"/>
          </a:p>
          <a:p>
            <a:pPr marL="457200" indent="-457200"/>
            <a:r>
              <a:rPr lang="en-US" sz="2400" dirty="0" smtClean="0"/>
              <a:t>Theory of action - Increase  college-ready high school graduates, improve postsecondary transitions, </a:t>
            </a:r>
            <a:r>
              <a:rPr lang="en-US" sz="2400" b="1" dirty="0" smtClean="0"/>
              <a:t>increase college persistence, </a:t>
            </a:r>
            <a:endParaRPr lang="en-US" sz="2400" dirty="0" smtClean="0"/>
          </a:p>
          <a:p>
            <a:pPr marL="457200" indent="-457200"/>
            <a:endParaRPr lang="en-US" sz="1800" dirty="0" smtClean="0"/>
          </a:p>
          <a:p>
            <a:pPr marL="457200" indent="-457200"/>
            <a:r>
              <a:rPr lang="en-US" sz="2400" dirty="0" smtClean="0"/>
              <a:t>Support and strengthen college access community - </a:t>
            </a:r>
            <a:r>
              <a:rPr lang="en-US" sz="2400" b="1" dirty="0" smtClean="0"/>
              <a:t>Roundtable meetings;  Listserv;  Collaboration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7"/>
            <a:ext cx="9144000" cy="1143000"/>
          </a:xfrm>
        </p:spPr>
        <p:txBody>
          <a:bodyPr/>
          <a:lstStyle/>
          <a:p>
            <a:r>
              <a:rPr lang="en-US" b="1" dirty="0" smtClean="0"/>
              <a:t>College Results Online</a:t>
            </a:r>
            <a:br>
              <a:rPr lang="en-US" b="1" dirty="0" smtClean="0"/>
            </a:br>
            <a:r>
              <a:rPr lang="en-US" dirty="0" smtClean="0"/>
              <a:t>www.collegeresults.org</a:t>
            </a:r>
          </a:p>
        </p:txBody>
      </p:sp>
      <p:pic>
        <p:nvPicPr>
          <p:cNvPr id="6" name="Content Placeholder 5" descr="new C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0584" y="1591999"/>
            <a:ext cx="7573537" cy="475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3008313" cy="116205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WHY CRO?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2"/>
          </p:nvPr>
        </p:nvSpPr>
        <p:spPr>
          <a:xfrm>
            <a:off x="457200" y="808037"/>
            <a:ext cx="3008313" cy="5287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endParaRPr lang="en-US" sz="4000" dirty="0" smtClean="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Why use  CRO to help in your College Search?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quarter" idx="1"/>
          </p:nvPr>
        </p:nvSpPr>
        <p:spPr>
          <a:xfrm>
            <a:off x="3657600" y="533400"/>
            <a:ext cx="5486400" cy="5943600"/>
          </a:xfrm>
        </p:spPr>
        <p:txBody>
          <a:bodyPr/>
          <a:lstStyle/>
          <a:p>
            <a:pPr eaLnBrk="1" hangingPunct="1">
              <a:buNone/>
            </a:pPr>
            <a:r>
              <a:rPr lang="en-US" sz="3000" b="1" i="1" dirty="0" smtClean="0"/>
              <a:t>	</a:t>
            </a:r>
          </a:p>
          <a:p>
            <a:pPr eaLnBrk="1" hangingPunct="1">
              <a:buNone/>
            </a:pPr>
            <a:endParaRPr lang="en-US" sz="3000" b="1" i="1" dirty="0" smtClean="0"/>
          </a:p>
          <a:p>
            <a:pPr eaLnBrk="1" hangingPunct="1">
              <a:buNone/>
            </a:pPr>
            <a:endParaRPr lang="en-US" sz="3000" b="1" i="1" dirty="0" smtClean="0"/>
          </a:p>
          <a:p>
            <a:pPr eaLnBrk="1" hangingPunct="1">
              <a:buNone/>
            </a:pPr>
            <a:r>
              <a:rPr lang="en-US" sz="3000" b="1" i="1" dirty="0" smtClean="0"/>
              <a:t>	Some institutions are doing better overall - and with low-income and underrepresented minority populations.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4"/>
          <p:cNvSpPr>
            <a:spLocks noGrp="1"/>
          </p:cNvSpPr>
          <p:nvPr>
            <p:ph type="body" idx="1"/>
          </p:nvPr>
        </p:nvSpPr>
        <p:spPr>
          <a:xfrm>
            <a:off x="304800" y="3581400"/>
            <a:ext cx="8610600" cy="2667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900" dirty="0" smtClean="0">
                <a:solidFill>
                  <a:srgbClr val="000000"/>
                </a:solidFill>
              </a:rPr>
              <a:t> Choose a College</a:t>
            </a:r>
          </a:p>
          <a:p>
            <a:pPr eaLnBrk="1" hangingPunct="1"/>
            <a:endParaRPr lang="en-US" sz="10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900" dirty="0" smtClean="0">
                <a:solidFill>
                  <a:srgbClr val="000000"/>
                </a:solidFill>
              </a:rPr>
              <a:t> Compare Colleges</a:t>
            </a:r>
          </a:p>
          <a:p>
            <a:pPr eaLnBrk="1" hangingPunct="1"/>
            <a:endParaRPr lang="en-US" sz="10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900" dirty="0" smtClean="0">
                <a:solidFill>
                  <a:srgbClr val="000000"/>
                </a:solidFill>
              </a:rPr>
              <a:t> Advanced Search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136207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How to Use CRO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CRO Choose a Colle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552419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512305"/>
            <a:ext cx="9144000" cy="3252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82601-674D-4063-8512-2FA064FFFA0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979" t="11422" r="2247" b="5172"/>
          <a:stretch>
            <a:fillRect/>
          </a:stretch>
        </p:blipFill>
        <p:spPr bwMode="auto">
          <a:xfrm>
            <a:off x="0" y="0"/>
            <a:ext cx="9144000" cy="650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512305"/>
            <a:ext cx="9144000" cy="3252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CRO Compare Colle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701143" y="1117600"/>
            <a:ext cx="2133600" cy="769257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532625"/>
            <a:ext cx="9144000" cy="3252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477" t="11422" r="7425" b="7988"/>
          <a:stretch>
            <a:fillRect/>
          </a:stretch>
        </p:blipFill>
        <p:spPr bwMode="auto">
          <a:xfrm>
            <a:off x="0" y="0"/>
            <a:ext cx="9144000" cy="646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956663" y="4511040"/>
            <a:ext cx="2039257" cy="731520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3143" y="5963920"/>
            <a:ext cx="1501119" cy="538480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54745" y="858696"/>
            <a:ext cx="2039257" cy="731520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532625"/>
            <a:ext cx="9144000" cy="3252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CRO advanced sea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3916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54172" y="841828"/>
            <a:ext cx="2133600" cy="769257"/>
          </a:xfrm>
          <a:prstGeom prst="ellips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512305"/>
            <a:ext cx="9144000" cy="3252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Examples of Advanced Search Options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Zip code</a:t>
            </a:r>
          </a:p>
          <a:p>
            <a:r>
              <a:rPr lang="en-US" sz="2800" dirty="0" smtClean="0"/>
              <a:t>State</a:t>
            </a:r>
          </a:p>
          <a:p>
            <a:r>
              <a:rPr lang="en-US" sz="2800" dirty="0" smtClean="0"/>
              <a:t>Public / Private Nonprofit / For-profit</a:t>
            </a:r>
          </a:p>
          <a:p>
            <a:r>
              <a:rPr lang="en-US" sz="2800" dirty="0" smtClean="0"/>
              <a:t>Graduation rate range</a:t>
            </a:r>
          </a:p>
          <a:p>
            <a:r>
              <a:rPr lang="en-US" sz="2800" dirty="0" smtClean="0"/>
              <a:t>HBCU / HSI</a:t>
            </a:r>
          </a:p>
          <a:p>
            <a:r>
              <a:rPr lang="en-US" sz="2800" dirty="0" smtClean="0"/>
              <a:t>Cost range</a:t>
            </a:r>
          </a:p>
          <a:p>
            <a:r>
              <a:rPr lang="en-US" sz="2800" dirty="0" smtClean="0"/>
              <a:t>SAT score range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3F7FA-D530-4416-ABA9-F3521EDDA14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87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581"/>
            <a:ext cx="8229600" cy="67278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Florida Public Four-Year Universities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College Results Online, 2009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924" t="29657" r="23333" b="19771"/>
          <a:stretch>
            <a:fillRect/>
          </a:stretch>
        </p:blipFill>
        <p:spPr bwMode="auto">
          <a:xfrm>
            <a:off x="0" y="1367600"/>
            <a:ext cx="9144000" cy="44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3178630"/>
            <a:ext cx="2191657" cy="246221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216401"/>
            <a:ext cx="2191657" cy="246221"/>
          </a:xfrm>
          <a:prstGeom prst="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defTabSz="821239"/>
            <a:fld id="{B4C4F860-02F4-412A-856A-D493A446A574}" type="slidenum">
              <a:rPr/>
              <a:pPr defTabSz="821239"/>
              <a:t>4</a:t>
            </a:fld>
            <a:endParaRPr lang="en-US" dirty="0"/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6509895" y="2513771"/>
            <a:ext cx="1719257" cy="3318528"/>
          </a:xfrm>
          <a:prstGeom prst="rect">
            <a:avLst/>
          </a:prstGeom>
          <a:solidFill>
            <a:srgbClr val="BEBEBE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43622" tIns="43622" rIns="43622" bIns="43622"/>
          <a:lstStyle/>
          <a:p>
            <a:pPr algn="ctr"/>
            <a:r>
              <a:rPr lang="en-US" sz="1900" dirty="0">
                <a:solidFill>
                  <a:srgbClr val="000000"/>
                </a:solidFill>
              </a:rPr>
              <a:t>Ultimate </a:t>
            </a:r>
            <a:br>
              <a:rPr lang="en-US" sz="1900" dirty="0">
                <a:solidFill>
                  <a:srgbClr val="000000"/>
                </a:solidFill>
              </a:rPr>
            </a:br>
            <a:r>
              <a:rPr lang="en-US" sz="1900" dirty="0">
                <a:solidFill>
                  <a:srgbClr val="000000"/>
                </a:solidFill>
              </a:rPr>
              <a:t>outcome</a:t>
            </a:r>
          </a:p>
        </p:txBody>
      </p:sp>
      <p:sp>
        <p:nvSpPr>
          <p:cNvPr id="26630" name="Title1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08930" y="710005"/>
            <a:ext cx="8484354" cy="731520"/>
          </a:xfrm>
        </p:spPr>
        <p:txBody>
          <a:bodyPr/>
          <a:lstStyle/>
          <a:p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2006 research - 9% of DC 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graders graduate from PSE </a:t>
            </a:r>
            <a:br>
              <a:rPr lang="en-US" sz="2600" dirty="0" smtClean="0"/>
            </a:br>
            <a:endParaRPr lang="en-US" sz="2600" b="1" dirty="0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08637" y="1125368"/>
          <a:ext cx="8441074" cy="4927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Wizard" r:id="rId6" imgW="10434240" imgH="5955480" progId="">
                  <p:embed/>
                </p:oleObj>
              </mc:Choice>
              <mc:Fallback>
                <p:oleObj name="ChartWizard" r:id="rId6" imgW="10434240" imgH="5955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37" y="1125368"/>
                        <a:ext cx="8441074" cy="49270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AutoShape 6"/>
          <p:cNvSpPr>
            <a:spLocks noChangeArrowheads="1"/>
          </p:cNvSpPr>
          <p:nvPr/>
        </p:nvSpPr>
        <p:spPr bwMode="auto">
          <a:xfrm>
            <a:off x="3165403" y="1963609"/>
            <a:ext cx="955143" cy="883770"/>
          </a:xfrm>
          <a:prstGeom prst="wedgeRectCallout">
            <a:avLst>
              <a:gd name="adj1" fmla="val -52343"/>
              <a:gd name="adj2" fmla="val 68380"/>
            </a:avLst>
          </a:prstGeom>
          <a:solidFill>
            <a:srgbClr val="FFE4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43622" tIns="43622" rIns="43622" bIns="43622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57% do not graduate</a:t>
            </a:r>
          </a:p>
        </p:txBody>
      </p:sp>
      <p:sp>
        <p:nvSpPr>
          <p:cNvPr id="26633" name="AutoShape 7"/>
          <p:cNvSpPr>
            <a:spLocks noChangeArrowheads="1"/>
          </p:cNvSpPr>
          <p:nvPr/>
        </p:nvSpPr>
        <p:spPr bwMode="auto">
          <a:xfrm>
            <a:off x="4817501" y="2835674"/>
            <a:ext cx="955143" cy="883770"/>
          </a:xfrm>
          <a:prstGeom prst="wedgeRectCallout">
            <a:avLst>
              <a:gd name="adj1" fmla="val -48125"/>
              <a:gd name="adj2" fmla="val 74338"/>
            </a:avLst>
          </a:prstGeom>
          <a:solidFill>
            <a:srgbClr val="FFE4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43622" tIns="43622" rIns="43622" bIns="43622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32% of graduates do not enroll in college</a:t>
            </a:r>
          </a:p>
        </p:txBody>
      </p:sp>
      <p:sp>
        <p:nvSpPr>
          <p:cNvPr id="26634" name="AutoShape 8"/>
          <p:cNvSpPr>
            <a:spLocks noChangeArrowheads="1"/>
          </p:cNvSpPr>
          <p:nvPr/>
        </p:nvSpPr>
        <p:spPr bwMode="auto">
          <a:xfrm>
            <a:off x="6627854" y="3446879"/>
            <a:ext cx="955143" cy="883770"/>
          </a:xfrm>
          <a:prstGeom prst="wedgeRectCallout">
            <a:avLst>
              <a:gd name="adj1" fmla="val -48125"/>
              <a:gd name="adj2" fmla="val 74338"/>
            </a:avLst>
          </a:prstGeom>
          <a:solidFill>
            <a:srgbClr val="FFE4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43622" tIns="43622" rIns="43622" bIns="43622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69% of enrollees do not graduate college</a:t>
            </a:r>
          </a:p>
        </p:txBody>
      </p:sp>
      <p:sp>
        <p:nvSpPr>
          <p:cNvPr id="26635" name="Text Box 9"/>
          <p:cNvSpPr txBox="1">
            <a:spLocks noChangeArrowheads="1"/>
          </p:cNvSpPr>
          <p:nvPr/>
        </p:nvSpPr>
        <p:spPr bwMode="auto">
          <a:xfrm>
            <a:off x="7285317" y="5528284"/>
            <a:ext cx="505928" cy="2573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3622" tIns="43622" rIns="43622" bIns="4362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*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57200" y="6248400"/>
            <a:ext cx="495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75680"/>
            <a:ext cx="8625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Source: </a:t>
            </a:r>
            <a:r>
              <a:rPr lang="en-US" sz="1100" i="1" dirty="0" smtClean="0">
                <a:latin typeface="+mn-lt"/>
              </a:rPr>
              <a:t>Double the Numbers for College Success: A Call to Action for the District of Columbia. </a:t>
            </a:r>
            <a:r>
              <a:rPr lang="en-US" sz="1100" dirty="0" smtClean="0">
                <a:latin typeface="+mn-lt"/>
              </a:rPr>
              <a:t>DC State Education Office, October 2006. </a:t>
            </a:r>
            <a:r>
              <a:rPr lang="en-US" sz="1100" dirty="0" smtClean="0">
                <a:latin typeface="+mn-lt"/>
                <a:hlinkClick r:id="rId8"/>
              </a:rPr>
              <a:t>http://www.doublethenumbersdc.org/images/pdfs/doublingnumber.pdf</a:t>
            </a:r>
            <a:r>
              <a:rPr lang="en-US" sz="1100" dirty="0" smtClean="0">
                <a:latin typeface="+mn-lt"/>
              </a:rPr>
              <a:t> </a:t>
            </a:r>
            <a:endParaRPr lang="en-US" sz="1100" dirty="0">
              <a:latin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A Tale of Two Schools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228600" y="3276600"/>
            <a:ext cx="4191000" cy="3459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1800" b="1" dirty="0" smtClean="0"/>
              <a:t>Florida State University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500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/>
              <a:t>Median SAT in 2009 was 1185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/>
              <a:t>Classified as Research Very High institution according to Carnegie Classification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/>
              <a:t>Classified as “Very Competitive” by Barron’s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/>
              <a:t>23% of students are URM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/>
              <a:t>18% of students receive Pell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>
              <a:latin typeface="Calisto MT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>
              <a:latin typeface="Calisto MT" pitchFamily="18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512305"/>
            <a:ext cx="9144000" cy="32524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6781800" y="649128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5605" name="Rectangle 7"/>
          <p:cNvSpPr txBox="1">
            <a:spLocks noChangeArrowheads="1"/>
          </p:cNvSpPr>
          <p:nvPr/>
        </p:nvSpPr>
        <p:spPr bwMode="auto">
          <a:xfrm>
            <a:off x="4572000" y="32004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b="1" dirty="0" smtClean="0">
                <a:latin typeface="+mn-lt"/>
              </a:rPr>
              <a:t>University of South Florida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en-US" sz="500" dirty="0" smtClean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endParaRPr lang="en-US" sz="5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Median SAT in </a:t>
            </a:r>
            <a:r>
              <a:rPr lang="en-US" dirty="0" smtClean="0">
                <a:latin typeface="+mn-lt"/>
              </a:rPr>
              <a:t>2009 </a:t>
            </a:r>
            <a:r>
              <a:rPr lang="en-US" dirty="0">
                <a:latin typeface="+mn-lt"/>
              </a:rPr>
              <a:t>was </a:t>
            </a:r>
            <a:r>
              <a:rPr lang="en-US" dirty="0" smtClean="0">
                <a:latin typeface="+mn-lt"/>
              </a:rPr>
              <a:t>1140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Classified as Research Very High institution according to Carnegie Classification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Classified </a:t>
            </a:r>
            <a:r>
              <a:rPr lang="en-US" dirty="0">
                <a:latin typeface="+mn-lt"/>
              </a:rPr>
              <a:t>as </a:t>
            </a:r>
            <a:r>
              <a:rPr lang="en-US" dirty="0" smtClean="0">
                <a:latin typeface="+mn-lt"/>
              </a:rPr>
              <a:t>“Competitive</a:t>
            </a:r>
            <a:r>
              <a:rPr lang="en-US" dirty="0">
                <a:latin typeface="+mn-lt"/>
              </a:rPr>
              <a:t>” by </a:t>
            </a:r>
            <a:r>
              <a:rPr lang="en-US" dirty="0" smtClean="0">
                <a:latin typeface="+mn-lt"/>
              </a:rPr>
              <a:t>Barron’s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27% </a:t>
            </a:r>
            <a:r>
              <a:rPr lang="en-US" dirty="0">
                <a:latin typeface="+mn-lt"/>
              </a:rPr>
              <a:t>of students </a:t>
            </a:r>
            <a:r>
              <a:rPr lang="en-US" dirty="0" smtClean="0">
                <a:latin typeface="+mn-lt"/>
              </a:rPr>
              <a:t>are URM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26% </a:t>
            </a:r>
            <a:r>
              <a:rPr lang="en-US" dirty="0">
                <a:latin typeface="+mn-lt"/>
              </a:rPr>
              <a:t>of students receive Pell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2076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066800"/>
            <a:ext cx="2219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21968" r="26667" b="13181"/>
          <a:stretch>
            <a:fillRect/>
          </a:stretch>
        </p:blipFill>
        <p:spPr bwMode="auto">
          <a:xfrm>
            <a:off x="0" y="1085861"/>
            <a:ext cx="9144000" cy="490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79147"/>
            <a:ext cx="9144000" cy="546407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FSU and USF are peers, with very different grad rates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668428"/>
            <a:ext cx="9144000" cy="16911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6781800" y="649128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0670" y="4838074"/>
            <a:ext cx="8992210" cy="241926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1120" y="2571717"/>
            <a:ext cx="9022080" cy="252763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79147"/>
            <a:ext cx="9144000" cy="557555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Student Characteristics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668428"/>
            <a:ext cx="9144000" cy="16911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6781800" y="649128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67" t="28558" r="50000" b="15378"/>
          <a:stretch>
            <a:fillRect/>
          </a:stretch>
        </p:blipFill>
        <p:spPr bwMode="auto">
          <a:xfrm>
            <a:off x="32447" y="1339176"/>
            <a:ext cx="6309361" cy="40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75333" t="28558" r="2667" b="15378"/>
          <a:stretch>
            <a:fillRect/>
          </a:stretch>
        </p:blipFill>
        <p:spPr bwMode="auto">
          <a:xfrm>
            <a:off x="6273220" y="1339215"/>
            <a:ext cx="2813630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20320" y="2139917"/>
            <a:ext cx="9022080" cy="247683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0320" y="4286217"/>
            <a:ext cx="9022080" cy="224823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833" t="28995" r="31455" b="14516"/>
          <a:stretch>
            <a:fillRect/>
          </a:stretch>
        </p:blipFill>
        <p:spPr bwMode="auto">
          <a:xfrm>
            <a:off x="34166" y="1483359"/>
            <a:ext cx="9105195" cy="474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67996"/>
            <a:ext cx="9144000" cy="914395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Cost and Financial Aid: </a:t>
            </a:r>
            <a:br>
              <a:rPr lang="en-US" sz="3200" dirty="0" smtClean="0"/>
            </a:br>
            <a:r>
              <a:rPr lang="en-US" sz="3200" dirty="0" smtClean="0"/>
              <a:t>Average Grant Size Matters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617628"/>
            <a:ext cx="9144000" cy="16911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6781800" y="649128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133065" y="2579154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133065" y="5010900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92785" y="2581241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792785" y="5012987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2560921"/>
            <a:ext cx="2133600" cy="273719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0" y="4989161"/>
            <a:ext cx="2153920" cy="273719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3803" t="30347" r="23822" b="16169"/>
          <a:stretch>
            <a:fillRect/>
          </a:stretch>
        </p:blipFill>
        <p:spPr bwMode="auto">
          <a:xfrm>
            <a:off x="0" y="1384154"/>
            <a:ext cx="9144000" cy="49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79142"/>
            <a:ext cx="9144000" cy="892097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Retention and Progression Rates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668428"/>
            <a:ext cx="9144000" cy="16911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 smtClean="0">
              <a:solidFill>
                <a:schemeClr val="tx1"/>
              </a:solidFill>
            </a:endParaRP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6781800" y="649128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80463" y="2348034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319940" y="2348034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183464" y="4991808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332466" y="4991808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361792" y="4975766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55199" y="2597470"/>
            <a:ext cx="1532190" cy="2383604"/>
          </a:xfrm>
          <a:prstGeom prst="straightConnector1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0" y="2306921"/>
            <a:ext cx="2519680" cy="273719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0" y="4948521"/>
            <a:ext cx="2540000" cy="273719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958" t="33803" r="14178" b="12864"/>
          <a:stretch>
            <a:fillRect/>
          </a:stretch>
        </p:blipFill>
        <p:spPr bwMode="auto">
          <a:xfrm>
            <a:off x="-10454" y="1590804"/>
            <a:ext cx="9154454" cy="41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79142"/>
            <a:ext cx="9144000" cy="892097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Grad Rates by Race or Gender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668428"/>
            <a:ext cx="9144000" cy="16911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6781800" y="649128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408905" y="2154322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03463" y="4196865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2154521"/>
            <a:ext cx="2164080" cy="233079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4156041"/>
            <a:ext cx="2184400" cy="273719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79142"/>
            <a:ext cx="9144000" cy="892097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Gaps: Some schools do better than others at graduating all</a:t>
            </a:r>
            <a:r>
              <a:rPr lang="en-US" sz="3200" i="1" dirty="0" smtClean="0"/>
              <a:t> </a:t>
            </a:r>
            <a:r>
              <a:rPr lang="en-US" sz="3200" dirty="0" smtClean="0"/>
              <a:t>students at equal rates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0" y="6668428"/>
            <a:ext cx="9144000" cy="169119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Source:  College Results </a:t>
            </a:r>
            <a:r>
              <a:rPr lang="en-US" sz="1100" dirty="0" smtClean="0">
                <a:solidFill>
                  <a:schemeClr val="tx1"/>
                </a:solidFill>
              </a:rPr>
              <a:t>Online, 2009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auto">
          <a:xfrm>
            <a:off x="6781800" y="6491288"/>
            <a:ext cx="275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533" t="27460" r="47333" b="15378"/>
          <a:stretch>
            <a:fillRect/>
          </a:stretch>
        </p:blipFill>
        <p:spPr bwMode="auto">
          <a:xfrm>
            <a:off x="1001976" y="1444139"/>
            <a:ext cx="7150655" cy="475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7276837" y="5936026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270487" y="5682026"/>
            <a:ext cx="535259" cy="234175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05840" y="5689601"/>
            <a:ext cx="2387600" cy="497840"/>
          </a:xfrm>
          <a:prstGeom prst="roundRect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r>
              <a:rPr lang="en-US" sz="3200" dirty="0" smtClean="0"/>
              <a:t>Similar Students, Different Results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295400"/>
          <a:ext cx="41148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295400"/>
          <a:ext cx="4038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0718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Source: College Results Online 2009 Dataset.</a:t>
            </a:r>
            <a:endParaRPr lang="en-US" sz="11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22381"/>
            <a:ext cx="74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Note: URM stands for underrepresented minority students and includes African Americans, Hispanics, and American Indians.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7042"/>
            <a:ext cx="9144000" cy="1118937"/>
          </a:xfrm>
        </p:spPr>
        <p:txBody>
          <a:bodyPr/>
          <a:lstStyle/>
          <a:p>
            <a:r>
              <a:rPr lang="en-US" sz="3600" dirty="0" smtClean="0"/>
              <a:t>CRO Counseling Exercise:  </a:t>
            </a:r>
            <a:br>
              <a:rPr lang="en-US" sz="3600" dirty="0" smtClean="0"/>
            </a:br>
            <a:r>
              <a:rPr lang="en-US" sz="3600" dirty="0" smtClean="0"/>
              <a:t>How would you use CRO to advise a student?</a:t>
            </a:r>
            <a:endParaRPr lang="en-U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45168" y="2105536"/>
            <a:ext cx="8229600" cy="4525963"/>
          </a:xfrm>
        </p:spPr>
        <p:txBody>
          <a:bodyPr/>
          <a:lstStyle/>
          <a:p>
            <a:r>
              <a:rPr lang="en-US" sz="2800" dirty="0" smtClean="0"/>
              <a:t>Hypothetical example of a DC student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Use CRO data to advise student</a:t>
            </a:r>
          </a:p>
          <a:p>
            <a:endParaRPr lang="en-US" sz="2800" dirty="0" smtClean="0"/>
          </a:p>
          <a:p>
            <a:r>
              <a:rPr lang="en-US" sz="2800" dirty="0" smtClean="0"/>
              <a:t>There’s no “right” answer!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3F7FA-D530-4416-ABA9-F3521EDDA14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87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Top College Destinations for DC TAG recipients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	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3F7FA-D530-4416-ABA9-F3521EDDA14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0" y="1282640"/>
          <a:ext cx="9143999" cy="49682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21869"/>
                <a:gridCol w="3078881"/>
                <a:gridCol w="1588270"/>
                <a:gridCol w="1588270"/>
                <a:gridCol w="18667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DC TAG Top 50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dirty="0" smtClean="0">
                          <a:latin typeface="+mj-lt"/>
                        </a:rPr>
                        <a:t>Rank</a:t>
                      </a: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Institution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105170" marR="10517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3-Year 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Grad Rate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(2-year</a:t>
                      </a:r>
                      <a:r>
                        <a:rPr lang="en-US" sz="1400" b="0" baseline="0" dirty="0" smtClean="0">
                          <a:latin typeface="+mj-lt"/>
                        </a:rPr>
                        <a:t> colleges)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105170" marR="10517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4-Year </a:t>
                      </a:r>
                    </a:p>
                    <a:p>
                      <a:pPr algn="ctr"/>
                      <a:r>
                        <a:rPr lang="en-US" sz="2000" b="1" dirty="0" smtClean="0">
                          <a:latin typeface="+mj-lt"/>
                        </a:rPr>
                        <a:t>Grad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dirty="0" smtClean="0">
                          <a:latin typeface="+mj-lt"/>
                        </a:rPr>
                        <a:t>Rate </a:t>
                      </a:r>
                    </a:p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(4-year</a:t>
                      </a:r>
                      <a:r>
                        <a:rPr lang="en-US" sz="1400" b="0" baseline="0" dirty="0" smtClean="0">
                          <a:latin typeface="+mj-lt"/>
                        </a:rPr>
                        <a:t> colleges)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105170" marR="10517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6-Year </a:t>
                      </a:r>
                    </a:p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 Rate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(4-year</a:t>
                      </a: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colleges)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170" marR="10517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1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Montgomery College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2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Trinity University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3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 State University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4</a:t>
                      </a: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Delaware State University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5</a:t>
                      </a: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PG Community College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6</a:t>
                      </a: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U. of MD – Eastern Shore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7</a:t>
                      </a: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Bowie State University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8</a:t>
                      </a: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Penn State University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9</a:t>
                      </a: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Temple University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10</a:t>
                      </a:r>
                    </a:p>
                  </a:txBody>
                  <a:tcPr marL="105170" marR="1051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Norfolk State University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106326" marR="106326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D4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 Placeholder 4"/>
          <p:cNvSpPr txBox="1">
            <a:spLocks/>
          </p:cNvSpPr>
          <p:nvPr/>
        </p:nvSpPr>
        <p:spPr>
          <a:xfrm>
            <a:off x="1" y="6299200"/>
            <a:ext cx="6177280" cy="172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Source: OSSE, DCTAG Institutions Attended, (AY 2009-2010) and College Navigator.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2032" y="6436892"/>
            <a:ext cx="5171091" cy="38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 Data represent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six-year graduation rates at four-year colleges and three-year graduation rates at two-year colleges.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95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Begin With The End In Mind - </a:t>
            </a:r>
            <a:br>
              <a:rPr lang="en-US" dirty="0" smtClean="0"/>
            </a:br>
            <a:r>
              <a:rPr lang="en-US" dirty="0" smtClean="0"/>
              <a:t>On Time Graduation!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your goal?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your goal?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Get into any college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Graduate in 4-6 years</a:t>
            </a:r>
            <a:endParaRPr lang="en-US" dirty="0"/>
          </a:p>
        </p:txBody>
      </p:sp>
      <p:pic>
        <p:nvPicPr>
          <p:cNvPr id="3074" name="Picture 2" descr="D:\Documents and Settings\Ygreen\Local Settings\Temporary Internet Files\Content.IE5\WS568B07\MP9004034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2871644" cy="2521991"/>
          </a:xfrm>
          <a:prstGeom prst="rect">
            <a:avLst/>
          </a:prstGeom>
          <a:noFill/>
        </p:spPr>
      </p:pic>
      <p:pic>
        <p:nvPicPr>
          <p:cNvPr id="3080" name="Picture 8" descr="D:\Documents and Settings\Ygreen\Local Settings\Temporary Internet Files\Content.IE5\WS568B07\MP900439497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426" y="3352800"/>
            <a:ext cx="3029174" cy="2517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Consider Michelle: </a:t>
            </a:r>
          </a:p>
          <a:p>
            <a:r>
              <a:rPr lang="en-US" sz="2400" dirty="0" smtClean="0"/>
              <a:t>African American female</a:t>
            </a:r>
          </a:p>
          <a:p>
            <a:r>
              <a:rPr lang="en-US" sz="2400" dirty="0" smtClean="0"/>
              <a:t>Qualifies for free lunch  </a:t>
            </a:r>
          </a:p>
          <a:p>
            <a:r>
              <a:rPr lang="en-US" sz="2400" dirty="0" smtClean="0"/>
              <a:t>Slightly below-average academically, but highly motivated</a:t>
            </a:r>
          </a:p>
          <a:p>
            <a:r>
              <a:rPr lang="en-US" sz="2400" dirty="0" smtClean="0"/>
              <a:t>SAT score is 890 (490 math and 400 verbal)  </a:t>
            </a:r>
          </a:p>
          <a:p>
            <a:r>
              <a:rPr lang="en-US" sz="2400" dirty="0" smtClean="0"/>
              <a:t>Wants a traditional, residential college experience</a:t>
            </a:r>
          </a:p>
          <a:p>
            <a:r>
              <a:rPr lang="en-US" sz="2400" dirty="0" smtClean="0"/>
              <a:t>Initial inclination: Attend Trinity University - #1 DC TAG four-year college</a:t>
            </a:r>
          </a:p>
          <a:p>
            <a:r>
              <a:rPr lang="en-US" sz="2400" dirty="0" smtClean="0"/>
              <a:t>Willing to travel up to 4 hours (200 miles) away from home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3F7FA-D530-4416-ABA9-F3521EDDA14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97042"/>
            <a:ext cx="9144000" cy="1118937"/>
          </a:xfrm>
        </p:spPr>
        <p:txBody>
          <a:bodyPr/>
          <a:lstStyle/>
          <a:p>
            <a:r>
              <a:rPr lang="en-US" sz="3600" dirty="0" smtClean="0"/>
              <a:t>CRO Counseling Exercise:  </a:t>
            </a:r>
            <a:br>
              <a:rPr lang="en-US" sz="3600" dirty="0" smtClean="0"/>
            </a:br>
            <a:r>
              <a:rPr lang="en-US" sz="3600" dirty="0" smtClean="0"/>
              <a:t>How would you use CRO to advise a student?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011"/>
            <a:ext cx="8229600" cy="1359568"/>
          </a:xfrm>
        </p:spPr>
        <p:txBody>
          <a:bodyPr/>
          <a:lstStyle/>
          <a:p>
            <a:r>
              <a:rPr lang="en-US" dirty="0" smtClean="0"/>
              <a:t>What advice would you </a:t>
            </a:r>
            <a:br>
              <a:rPr lang="en-US" dirty="0" smtClean="0"/>
            </a:br>
            <a:r>
              <a:rPr lang="en-US" dirty="0" smtClean="0"/>
              <a:t>give to Michelle?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1055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Use the CRO data to consider: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Graduation rates</a:t>
            </a:r>
          </a:p>
          <a:p>
            <a:r>
              <a:rPr lang="en-US" sz="2800" dirty="0" smtClean="0"/>
              <a:t>Graduation rates by race and gender</a:t>
            </a:r>
          </a:p>
          <a:p>
            <a:r>
              <a:rPr lang="en-US" sz="2800" dirty="0" smtClean="0"/>
              <a:t>Cost – including net price</a:t>
            </a:r>
          </a:p>
          <a:p>
            <a:r>
              <a:rPr lang="en-US" sz="2800" dirty="0" smtClean="0"/>
              <a:t>Other factors important to Michelle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3F7FA-D530-4416-ABA9-F3521EDDA14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876" y="1941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8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Begin With The End In Mind-</a:t>
            </a:r>
            <a:br>
              <a:rPr lang="en-US" dirty="0" smtClean="0"/>
            </a:br>
            <a:r>
              <a:rPr lang="en-US" dirty="0" smtClean="0"/>
              <a:t>On Time Graduation!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Time Graduation!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The Value Proposition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9221" y="2178887"/>
            <a:ext cx="259843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There is no feeling like this for the student!</a:t>
            </a:r>
          </a:p>
          <a:p>
            <a:r>
              <a:rPr lang="en-US" dirty="0" smtClean="0"/>
              <a:t>Its cost effective.</a:t>
            </a:r>
          </a:p>
          <a:p>
            <a:r>
              <a:rPr lang="en-US" dirty="0" smtClean="0"/>
              <a:t>It’s ethical.</a:t>
            </a:r>
          </a:p>
          <a:p>
            <a:r>
              <a:rPr lang="en-US" dirty="0" smtClean="0"/>
              <a:t>We build a body of evidence that it can be done!</a:t>
            </a:r>
          </a:p>
          <a:p>
            <a:r>
              <a:rPr lang="en-US" dirty="0" smtClean="0"/>
              <a:t>We build a robust college going culture in schools.</a:t>
            </a:r>
          </a:p>
          <a:p>
            <a:r>
              <a:rPr lang="en-US" dirty="0" smtClean="0"/>
              <a:t>We become good stewards of the students’ aspirations.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Contact Us</a:t>
            </a:r>
            <a:endParaRPr lang="en-US" sz="36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638800"/>
            <a:ext cx="91440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 bwMode="auto">
          <a:xfrm>
            <a:off x="1165860" y="1299411"/>
            <a:ext cx="6812280" cy="21416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100" dirty="0" smtClean="0">
                <a:latin typeface="+mn-lt"/>
              </a:rPr>
              <a:t>Mamie Lynch 			Joseph Yeado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>
                <a:latin typeface="+mj-lt"/>
                <a:hlinkClick r:id="rId2"/>
              </a:rPr>
              <a:t>mlynch@edtrust.org</a:t>
            </a:r>
            <a:r>
              <a:rPr lang="en-US" sz="2000" dirty="0" smtClean="0">
                <a:latin typeface="+mj-lt"/>
              </a:rPr>
              <a:t>	</a:t>
            </a:r>
            <a:r>
              <a:rPr lang="en-US" sz="2000" dirty="0" smtClean="0"/>
              <a:t>	</a:t>
            </a:r>
            <a:r>
              <a:rPr lang="en-US" sz="2000" dirty="0" smtClean="0">
                <a:latin typeface="+mn-lt"/>
                <a:hlinkClick r:id="rId3"/>
              </a:rPr>
              <a:t>jyeado@edtrust.org</a:t>
            </a:r>
            <a:endParaRPr lang="en-US" sz="2000" dirty="0" smtClean="0">
              <a:latin typeface="+mn-lt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		</a:t>
            </a:r>
            <a:r>
              <a:rPr lang="en-US" sz="21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					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44980" y="2887578"/>
            <a:ext cx="7854041" cy="10897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Stay connected with The Education Trust online: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>
                <a:latin typeface="+mj-lt"/>
                <a:hlinkClick r:id="rId4"/>
              </a:rPr>
              <a:t>www.twitter.com/edtrust</a:t>
            </a:r>
            <a:r>
              <a:rPr lang="en-US" sz="2000" dirty="0" smtClean="0">
                <a:latin typeface="+mj-lt"/>
              </a:rPr>
              <a:t>		</a:t>
            </a:r>
            <a:r>
              <a:rPr lang="en-US" sz="2000" dirty="0" smtClean="0">
                <a:latin typeface="+mj-lt"/>
                <a:hlinkClick r:id="rId5"/>
              </a:rPr>
              <a:t>www.facebook.com/edtrust</a:t>
            </a:r>
            <a:r>
              <a:rPr lang="en-US" sz="2000" dirty="0" smtClean="0">
                <a:latin typeface="+mj-lt"/>
              </a:rPr>
              <a:t> </a:t>
            </a:r>
          </a:p>
          <a:p>
            <a:pPr algn="ctr"/>
            <a:endParaRPr lang="en-US" sz="2000" dirty="0" smtClean="0">
              <a:latin typeface="+mn-lt"/>
            </a:endParaRPr>
          </a:p>
        </p:txBody>
      </p:sp>
      <p:pic>
        <p:nvPicPr>
          <p:cNvPr id="27650" name="Picture 2" descr="DTN_FINAL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0819" y="5876577"/>
            <a:ext cx="1516982" cy="83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id:3353576746_140053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9975" y="5826354"/>
            <a:ext cx="1240255" cy="93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86000" y="4166999"/>
            <a:ext cx="4572000" cy="13295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Yvonne Green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000" dirty="0" smtClean="0">
                <a:latin typeface="+mj-lt"/>
              </a:rPr>
              <a:t>Double the Numbers Coalition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000" u="sng" dirty="0" smtClean="0">
                <a:latin typeface="+mj-lt"/>
                <a:hlinkClick r:id="rId8"/>
              </a:rPr>
              <a:t>ygreen@collegesuccessfoundation.org</a:t>
            </a: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8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Begin With The End In Mind-</a:t>
            </a:r>
            <a:br>
              <a:rPr lang="en-US" dirty="0" smtClean="0"/>
            </a:br>
            <a:r>
              <a:rPr lang="en-US" dirty="0" smtClean="0"/>
              <a:t>On Time Graduation!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360" y="1535113"/>
            <a:ext cx="4040188" cy="639762"/>
          </a:xfrm>
        </p:spPr>
        <p:txBody>
          <a:bodyPr/>
          <a:lstStyle/>
          <a:p>
            <a:r>
              <a:rPr lang="en-US" dirty="0" smtClean="0"/>
              <a:t>On Time Graduation!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The Value Proposition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3699" y="2223171"/>
            <a:ext cx="2783261" cy="396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88765"/>
          </a:xfrm>
        </p:spPr>
        <p:txBody>
          <a:bodyPr/>
          <a:lstStyle/>
          <a:p>
            <a:r>
              <a:rPr lang="en-US" dirty="0" smtClean="0"/>
              <a:t>There is no feeling like this for the student!</a:t>
            </a:r>
          </a:p>
          <a:p>
            <a:r>
              <a:rPr lang="en-US" dirty="0" smtClean="0"/>
              <a:t>Its cost effective.</a:t>
            </a:r>
          </a:p>
          <a:p>
            <a:r>
              <a:rPr lang="en-US" dirty="0" smtClean="0"/>
              <a:t>It’s ethical.</a:t>
            </a:r>
          </a:p>
          <a:p>
            <a:r>
              <a:rPr lang="en-US" dirty="0" smtClean="0"/>
              <a:t>We build a body of evidence that it can be done.</a:t>
            </a:r>
          </a:p>
          <a:p>
            <a:r>
              <a:rPr lang="en-US" dirty="0" smtClean="0"/>
              <a:t>We build a robust college going culture in schools.</a:t>
            </a:r>
          </a:p>
          <a:p>
            <a:r>
              <a:rPr lang="en-US" dirty="0" smtClean="0"/>
              <a:t>We become good stewards of the students’ aspirations.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95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Begin With The End In Mind - </a:t>
            </a:r>
            <a:br>
              <a:rPr lang="en-US" dirty="0" smtClean="0"/>
            </a:br>
            <a:r>
              <a:rPr lang="en-US" dirty="0" smtClean="0"/>
              <a:t>On Time Graduation!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Time Graduation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Formula for Success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can make it happen!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Student</a:t>
            </a:r>
          </a:p>
          <a:p>
            <a:pPr>
              <a:buNone/>
            </a:pPr>
            <a:r>
              <a:rPr lang="en-US" dirty="0" smtClean="0"/>
              <a:t>+ (</a:t>
            </a:r>
            <a:r>
              <a:rPr lang="en-US" b="1" dirty="0" smtClean="0"/>
              <a:t>Good Graduation Rates </a:t>
            </a:r>
            <a:r>
              <a:rPr lang="en-US" dirty="0" smtClean="0"/>
              <a:t>+ Right Fit) </a:t>
            </a:r>
          </a:p>
          <a:p>
            <a:pPr>
              <a:buNone/>
            </a:pPr>
            <a:r>
              <a:rPr lang="en-US" dirty="0" smtClean="0"/>
              <a:t>x (Strong Supports + Sweet Aid Package)  </a:t>
            </a:r>
          </a:p>
          <a:p>
            <a:pPr>
              <a:buNone/>
            </a:pPr>
            <a:r>
              <a:rPr lang="en-US" dirty="0" smtClean="0"/>
              <a:t>x Hard Work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&gt; /= On Time Graduation</a:t>
            </a:r>
            <a:endParaRPr lang="en-US" b="1" dirty="0"/>
          </a:p>
        </p:txBody>
      </p:sp>
      <p:pic>
        <p:nvPicPr>
          <p:cNvPr id="5122" name="Picture 2" descr="D:\Documents and Settings\Ygreen\Local Settings\Temporary Internet Files\Content.IE5\PMI2M55D\MP9004394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10" y="2743200"/>
            <a:ext cx="3048000" cy="2633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670"/>
            <a:ext cx="8229600" cy="11940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Begin With The End In Mind - </a:t>
            </a:r>
            <a:br>
              <a:rPr lang="en-US" dirty="0" smtClean="0"/>
            </a:br>
            <a:r>
              <a:rPr lang="en-US" dirty="0" smtClean="0"/>
              <a:t>On Time Graduation!</a:t>
            </a:r>
            <a:endParaRPr lang="en-US" dirty="0"/>
          </a:p>
        </p:txBody>
      </p:sp>
      <p:pic>
        <p:nvPicPr>
          <p:cNvPr id="2050" name="Picture 2" descr="D:\Documents and Settings\Ygreen\Local Settings\Temporary Internet Files\Content.IE5\WS568B07\MP90043949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960055"/>
            <a:ext cx="6400800" cy="427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Placeholder 9"/>
          <p:cNvSpPr>
            <a:spLocks noGrp="1"/>
          </p:cNvSpPr>
          <p:nvPr>
            <p:ph type="body" idx="1"/>
          </p:nvPr>
        </p:nvSpPr>
        <p:spPr>
          <a:xfrm>
            <a:off x="301625" y="1476375"/>
            <a:ext cx="4040188" cy="733425"/>
          </a:xfrm>
          <a:gradFill flip="none" rotWithShape="1">
            <a:gsLst>
              <a:gs pos="0">
                <a:srgbClr val="FFD457">
                  <a:tint val="66000"/>
                  <a:satMod val="160000"/>
                </a:srgbClr>
              </a:gs>
              <a:gs pos="50000">
                <a:srgbClr val="FFD457">
                  <a:tint val="44500"/>
                  <a:satMod val="160000"/>
                </a:srgbClr>
              </a:gs>
              <a:gs pos="100000">
                <a:srgbClr val="FFD45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dirty="0"/>
              <a:t>WHO WE ARE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800600" y="1477963"/>
            <a:ext cx="4041775" cy="731837"/>
          </a:xfrm>
          <a:gradFill flip="none" rotWithShape="1">
            <a:gsLst>
              <a:gs pos="0">
                <a:srgbClr val="FFD457">
                  <a:tint val="66000"/>
                  <a:satMod val="160000"/>
                </a:srgbClr>
              </a:gs>
              <a:gs pos="50000">
                <a:srgbClr val="FFD457">
                  <a:tint val="44500"/>
                  <a:satMod val="160000"/>
                </a:srgbClr>
              </a:gs>
              <a:gs pos="100000">
                <a:srgbClr val="FFD45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WHAT WE DO</a:t>
            </a:r>
          </a:p>
        </p:txBody>
      </p:sp>
      <p:sp>
        <p:nvSpPr>
          <p:cNvPr id="21510" name="Content Placeholder 7"/>
          <p:cNvSpPr>
            <a:spLocks noGrp="1"/>
          </p:cNvSpPr>
          <p:nvPr>
            <p:ph sz="quarter" idx="2"/>
          </p:nvPr>
        </p:nvSpPr>
        <p:spPr>
          <a:xfrm>
            <a:off x="152400" y="2430463"/>
            <a:ext cx="4194175" cy="4046537"/>
          </a:xfrm>
        </p:spPr>
        <p:txBody>
          <a:bodyPr/>
          <a:lstStyle/>
          <a:p>
            <a:pPr marL="319088" indent="-319088" algn="ctr" eaLnBrk="1" hangingPunct="1">
              <a:buFont typeface="Wingdings" charset="2"/>
              <a:buNone/>
            </a:pPr>
            <a:r>
              <a:rPr lang="en-US" b="1" dirty="0" smtClean="0"/>
              <a:t> </a:t>
            </a:r>
            <a:r>
              <a:rPr lang="en-US" sz="2000" dirty="0" smtClean="0"/>
              <a:t>The Education Trust works for the high academic achievement of all students at all levels, pre-kindergarten through college, and forever closing the achievement gaps that separate low-income students and students of color from other youth. Our basic tenet is this — All children will learn at high levels when they are taught to high levels. </a:t>
            </a:r>
          </a:p>
          <a:p>
            <a:pPr marL="319088" indent="-319088" algn="ctr" eaLnBrk="1" hangingPunct="1">
              <a:buFont typeface="Wingdings" charset="2"/>
              <a:buNone/>
            </a:pPr>
            <a:endParaRPr lang="en-US" b="1" dirty="0" smtClean="0"/>
          </a:p>
        </p:txBody>
      </p:sp>
      <p:sp>
        <p:nvSpPr>
          <p:cNvPr id="21511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267200" cy="3962400"/>
          </a:xfrm>
        </p:spPr>
        <p:txBody>
          <a:bodyPr/>
          <a:lstStyle/>
          <a:p>
            <a:pPr marL="319088" indent="-319088" algn="ctr" eaLnBrk="1" hangingPunct="1">
              <a:buFont typeface="Wingdings" charset="2"/>
              <a:buChar char="q"/>
            </a:pPr>
            <a:r>
              <a:rPr lang="en-US" sz="2000" dirty="0" smtClean="0"/>
              <a:t>Advocacy to help schools, colleges, and communities mount campaigns to close gaps</a:t>
            </a:r>
          </a:p>
          <a:p>
            <a:pPr marL="319088" indent="-319088" algn="ctr" eaLnBrk="1" hangingPunct="1">
              <a:spcBef>
                <a:spcPts val="1200"/>
              </a:spcBef>
              <a:spcAft>
                <a:spcPts val="1200"/>
              </a:spcAft>
              <a:buFont typeface="Wingdings" charset="2"/>
              <a:buChar char="q"/>
            </a:pPr>
            <a:r>
              <a:rPr lang="en-US" sz="2000" dirty="0" smtClean="0"/>
              <a:t>Research and policy analysis on patterns and practices that both cause and close gaps</a:t>
            </a:r>
          </a:p>
          <a:p>
            <a:pPr marL="319088" indent="-319088" algn="ctr" eaLnBrk="1" hangingPunct="1">
              <a:buFont typeface="Wingdings" charset="2"/>
              <a:buChar char="q"/>
            </a:pPr>
            <a:r>
              <a:rPr lang="en-US" sz="2000" dirty="0" smtClean="0"/>
              <a:t>Technical assistance to schools, colleges, and community-based organizations to raise student achievement and close gaps</a:t>
            </a:r>
          </a:p>
        </p:txBody>
      </p:sp>
      <p:sp>
        <p:nvSpPr>
          <p:cNvPr id="215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THE EDUCATION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heme/theme1.xml><?xml version="1.0" encoding="utf-8"?>
<a:theme xmlns:a="http://schemas.openxmlformats.org/drawingml/2006/main" name="Office Theme">
  <a:themeElements>
    <a:clrScheme name="ET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67B7A"/>
      </a:accent1>
      <a:accent2>
        <a:srgbClr val="BF311A"/>
      </a:accent2>
      <a:accent3>
        <a:srgbClr val="FBB040"/>
      </a:accent3>
      <a:accent4>
        <a:srgbClr val="67BAC1"/>
      </a:accent4>
      <a:accent5>
        <a:srgbClr val="762123"/>
      </a:accent5>
      <a:accent6>
        <a:srgbClr val="F47B20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 Templ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67B7A"/>
    </a:accent1>
    <a:accent2>
      <a:srgbClr val="BF311A"/>
    </a:accent2>
    <a:accent3>
      <a:srgbClr val="FBB040"/>
    </a:accent3>
    <a:accent4>
      <a:srgbClr val="67BAC1"/>
    </a:accent4>
    <a:accent5>
      <a:srgbClr val="762123"/>
    </a:accent5>
    <a:accent6>
      <a:srgbClr val="F47B20"/>
    </a:accent6>
    <a:hlink>
      <a:srgbClr val="7F7F7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T Templ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67B7A"/>
    </a:accent1>
    <a:accent2>
      <a:srgbClr val="BF311A"/>
    </a:accent2>
    <a:accent3>
      <a:srgbClr val="FBB040"/>
    </a:accent3>
    <a:accent4>
      <a:srgbClr val="67BAC1"/>
    </a:accent4>
    <a:accent5>
      <a:srgbClr val="762123"/>
    </a:accent5>
    <a:accent6>
      <a:srgbClr val="F47B20"/>
    </a:accent6>
    <a:hlink>
      <a:srgbClr val="7F7F7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T Templ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67B7A"/>
    </a:accent1>
    <a:accent2>
      <a:srgbClr val="BF311A"/>
    </a:accent2>
    <a:accent3>
      <a:srgbClr val="FBB040"/>
    </a:accent3>
    <a:accent4>
      <a:srgbClr val="67BAC1"/>
    </a:accent4>
    <a:accent5>
      <a:srgbClr val="762123"/>
    </a:accent5>
    <a:accent6>
      <a:srgbClr val="F47B20"/>
    </a:accent6>
    <a:hlink>
      <a:srgbClr val="7F7F7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T Templ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67B7A"/>
    </a:accent1>
    <a:accent2>
      <a:srgbClr val="BF311A"/>
    </a:accent2>
    <a:accent3>
      <a:srgbClr val="FBB040"/>
    </a:accent3>
    <a:accent4>
      <a:srgbClr val="67BAC1"/>
    </a:accent4>
    <a:accent5>
      <a:srgbClr val="762123"/>
    </a:accent5>
    <a:accent6>
      <a:srgbClr val="F47B20"/>
    </a:accent6>
    <a:hlink>
      <a:srgbClr val="7F7F7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T Templ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67B7A"/>
    </a:accent1>
    <a:accent2>
      <a:srgbClr val="BF311A"/>
    </a:accent2>
    <a:accent3>
      <a:srgbClr val="FBB040"/>
    </a:accent3>
    <a:accent4>
      <a:srgbClr val="67BAC1"/>
    </a:accent4>
    <a:accent5>
      <a:srgbClr val="762123"/>
    </a:accent5>
    <a:accent6>
      <a:srgbClr val="F47B20"/>
    </a:accent6>
    <a:hlink>
      <a:srgbClr val="7F7F7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T Templ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67B7A"/>
    </a:accent1>
    <a:accent2>
      <a:srgbClr val="BF311A"/>
    </a:accent2>
    <a:accent3>
      <a:srgbClr val="FBB040"/>
    </a:accent3>
    <a:accent4>
      <a:srgbClr val="67BAC1"/>
    </a:accent4>
    <a:accent5>
      <a:srgbClr val="762123"/>
    </a:accent5>
    <a:accent6>
      <a:srgbClr val="F47B20"/>
    </a:accent6>
    <a:hlink>
      <a:srgbClr val="7F7F7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T Templ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67B7A"/>
    </a:accent1>
    <a:accent2>
      <a:srgbClr val="BF311A"/>
    </a:accent2>
    <a:accent3>
      <a:srgbClr val="FBB040"/>
    </a:accent3>
    <a:accent4>
      <a:srgbClr val="67BAC1"/>
    </a:accent4>
    <a:accent5>
      <a:srgbClr val="762123"/>
    </a:accent5>
    <a:accent6>
      <a:srgbClr val="F47B20"/>
    </a:accent6>
    <a:hlink>
      <a:srgbClr val="7F7F7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T Templ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67B7A"/>
    </a:accent1>
    <a:accent2>
      <a:srgbClr val="BF311A"/>
    </a:accent2>
    <a:accent3>
      <a:srgbClr val="FBB040"/>
    </a:accent3>
    <a:accent4>
      <a:srgbClr val="67BAC1"/>
    </a:accent4>
    <a:accent5>
      <a:srgbClr val="762123"/>
    </a:accent5>
    <a:accent6>
      <a:srgbClr val="F47B20"/>
    </a:accent6>
    <a:hlink>
      <a:srgbClr val="7F7F7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T Templ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667B7A"/>
    </a:accent1>
    <a:accent2>
      <a:srgbClr val="BF311A"/>
    </a:accent2>
    <a:accent3>
      <a:srgbClr val="FBB040"/>
    </a:accent3>
    <a:accent4>
      <a:srgbClr val="67BAC1"/>
    </a:accent4>
    <a:accent5>
      <a:srgbClr val="762123"/>
    </a:accent5>
    <a:accent6>
      <a:srgbClr val="F47B20"/>
    </a:accent6>
    <a:hlink>
      <a:srgbClr val="7F7F7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6538</TotalTime>
  <Words>1897</Words>
  <Application>Microsoft Office PowerPoint</Application>
  <PresentationFormat>On-screen Show (4:3)</PresentationFormat>
  <Paragraphs>355</Paragraphs>
  <Slides>53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ChartWizard</vt:lpstr>
      <vt:lpstr>Smart College Selection: Begin With The End In Mind</vt:lpstr>
      <vt:lpstr>Begin With The End In Mind -  On Time Graduation!</vt:lpstr>
      <vt:lpstr>Double The Numbers Coalition</vt:lpstr>
      <vt:lpstr> 2006 research - 9% of DC 9th graders graduate from PSE  </vt:lpstr>
      <vt:lpstr>Begin With The End In Mind -  On Time Graduation!</vt:lpstr>
      <vt:lpstr>Begin With The End In Mind- On Time Graduation!</vt:lpstr>
      <vt:lpstr>Begin With The End In Mind -  On Time Graduation!</vt:lpstr>
      <vt:lpstr>Begin With The End In Mind -  On Time Graduation!</vt:lpstr>
      <vt:lpstr>THE EDUCATION TRUST</vt:lpstr>
      <vt:lpstr>Higher Education at EdTrust</vt:lpstr>
      <vt:lpstr>College-going is on the rise for all students…</vt:lpstr>
      <vt:lpstr>But access isn’t the only issue</vt:lpstr>
      <vt:lpstr>What about success? </vt:lpstr>
      <vt:lpstr>Black and Latino Freshmen Complete College at Lower Rates Than Other Students </vt:lpstr>
      <vt:lpstr>Graduation Rates at Top 10 DC TAG Colleges</vt:lpstr>
      <vt:lpstr>What contributes to  graduation rate gaps?</vt:lpstr>
      <vt:lpstr>Low-income students are more likely to undermatch  into less selective institutions, with lower graduation rates</vt:lpstr>
      <vt:lpstr>1/5 of black and Hispanic students begin college at  for-profit institutions</vt:lpstr>
      <vt:lpstr>4-year for-profits have much lower graduation rates than non-profits</vt:lpstr>
      <vt:lpstr>For-profits represent:</vt:lpstr>
      <vt:lpstr>Another two-fifths begin at public community colleges</vt:lpstr>
      <vt:lpstr>PowerPoint Presentation</vt:lpstr>
      <vt:lpstr>Chance of  attaining a bachelor’s degree  within six years,  among students who  begin at community college?</vt:lpstr>
      <vt:lpstr>PowerPoint Presentation</vt:lpstr>
      <vt:lpstr>Add it all up…</vt:lpstr>
      <vt:lpstr>Some students are far more likely than others  to attain a college degree</vt:lpstr>
      <vt:lpstr>Young adults from high-income families are 10 times more likely to earn bachelor’s degrees by age 24</vt:lpstr>
      <vt:lpstr>What can YOU do  to change these trends?</vt:lpstr>
      <vt:lpstr>Graduation gaps are not inevitable. </vt:lpstr>
      <vt:lpstr>College Results Online www.collegeresults.org</vt:lpstr>
      <vt:lpstr>WHY CRO?</vt:lpstr>
      <vt:lpstr>How to Use CRO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Advanced Search Options</vt:lpstr>
      <vt:lpstr>Florida Public Four-Year Universities</vt:lpstr>
      <vt:lpstr>A Tale of Two Schools</vt:lpstr>
      <vt:lpstr>FSU and USF are peers, with very different grad rates</vt:lpstr>
      <vt:lpstr>Student Characteristics</vt:lpstr>
      <vt:lpstr>Cost and Financial Aid:  Average Grant Size Matters</vt:lpstr>
      <vt:lpstr>Retention and Progression Rates</vt:lpstr>
      <vt:lpstr>Grad Rates by Race or Gender</vt:lpstr>
      <vt:lpstr>Gaps: Some schools do better than others at graduating all students at equal rates</vt:lpstr>
      <vt:lpstr>Similar Students, Different Results</vt:lpstr>
      <vt:lpstr>CRO Counseling Exercise:   How would you use CRO to advise a student?</vt:lpstr>
      <vt:lpstr>Top College Destinations for DC TAG recipients</vt:lpstr>
      <vt:lpstr>CRO Counseling Exercise:   How would you use CRO to advise a student?</vt:lpstr>
      <vt:lpstr>What advice would you  give to Michelle?</vt:lpstr>
      <vt:lpstr>Begin With The End In Mind- On Time Graduation!</vt:lpstr>
      <vt:lpstr>Contact Us</vt:lpstr>
    </vt:vector>
  </TitlesOfParts>
  <Company>The Education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Habash</dc:creator>
  <cp:lastModifiedBy>ServUS</cp:lastModifiedBy>
  <cp:revision>2234</cp:revision>
  <dcterms:created xsi:type="dcterms:W3CDTF">2009-04-27T00:41:01Z</dcterms:created>
  <dcterms:modified xsi:type="dcterms:W3CDTF">2012-02-01T16:41:32Z</dcterms:modified>
</cp:coreProperties>
</file>