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79" r:id="rId4"/>
    <p:sldId id="273" r:id="rId5"/>
    <p:sldId id="274" r:id="rId6"/>
    <p:sldId id="265" r:id="rId7"/>
    <p:sldId id="266" r:id="rId8"/>
    <p:sldId id="267" r:id="rId9"/>
    <p:sldId id="269" r:id="rId10"/>
    <p:sldId id="268" r:id="rId11"/>
    <p:sldId id="270" r:id="rId12"/>
    <p:sldId id="277" r:id="rId13"/>
    <p:sldId id="275" r:id="rId14"/>
    <p:sldId id="276"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0000"/>
    <a:srgbClr val="BF0000"/>
    <a:srgbClr val="7F0000"/>
    <a:srgbClr val="FF6666"/>
    <a:srgbClr val="FFCCCC"/>
    <a:srgbClr val="FF9999"/>
    <a:srgbClr val="FF5050"/>
    <a:srgbClr val="F8E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2" autoAdjust="0"/>
    <p:restoredTop sz="91820" autoAdjust="0"/>
  </p:normalViewPr>
  <p:slideViewPr>
    <p:cSldViewPr>
      <p:cViewPr varScale="1">
        <p:scale>
          <a:sx n="56" d="100"/>
          <a:sy n="56" d="100"/>
        </p:scale>
        <p:origin x="-1090"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3" d="100"/>
          <a:sy n="83" d="100"/>
        </p:scale>
        <p:origin x="-19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C176F-5F70-4A65-87EC-1BB4527A7277}" type="datetimeFigureOut">
              <a:rPr lang="en-US" smtClean="0"/>
              <a:pPr/>
              <a:t>11/9/2011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BD83DC-1049-4303-A897-46F7FD620B32}" type="slidenum">
              <a:rPr lang="en-US" smtClean="0"/>
              <a:pPr/>
              <a:t>‹#›</a:t>
            </a:fld>
            <a:endParaRPr lang="en-US" dirty="0"/>
          </a:p>
        </p:txBody>
      </p:sp>
    </p:spTree>
    <p:extLst>
      <p:ext uri="{BB962C8B-B14F-4D97-AF65-F5344CB8AC3E}">
        <p14:creationId xmlns:p14="http://schemas.microsoft.com/office/powerpoint/2010/main" val="347996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BD83DC-1049-4303-A897-46F7FD620B3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has two purposes:</a:t>
            </a:r>
          </a:p>
          <a:p>
            <a:pPr marL="228600" indent="-228600">
              <a:buNone/>
            </a:pPr>
            <a:endParaRPr lang="en-US" baseline="0" dirty="0" smtClean="0"/>
          </a:p>
          <a:p>
            <a:pPr marL="228600" indent="-228600">
              <a:buAutoNum type="arabicParenR"/>
            </a:pPr>
            <a:r>
              <a:rPr lang="en-US" baseline="0" dirty="0" smtClean="0"/>
              <a:t>Highlight the variety of public school options in the district of Columbia</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21BD83DC-1049-4303-A897-46F7FD620B3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6505D-2765-4FE1-838E-46CCFF2DD1B2}"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1F595-4726-43B0-AAAA-03B0D0882CD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6505D-2765-4FE1-838E-46CCFF2DD1B2}" type="datetimeFigureOut">
              <a:rPr lang="en-US" smtClean="0"/>
              <a:pPr/>
              <a:t>11/9/2011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1F595-4726-43B0-AAAA-03B0D0882CD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restandard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osse.dc.gov/publication/dc-cas2012-resource-gui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Composition Prompt Training</a:t>
            </a:r>
            <a:endParaRPr lang="en-US" dirty="0"/>
          </a:p>
        </p:txBody>
      </p:sp>
      <p:pic>
        <p:nvPicPr>
          <p:cNvPr id="4" name="Picture 3" descr="OSSE_LOGO_2011.jpg"/>
          <p:cNvPicPr>
            <a:picLocks noChangeAspect="1"/>
          </p:cNvPicPr>
          <p:nvPr/>
        </p:nvPicPr>
        <p:blipFill>
          <a:blip r:embed="rId3" cstate="print"/>
          <a:stretch>
            <a:fillRect/>
          </a:stretch>
        </p:blipFill>
        <p:spPr>
          <a:xfrm>
            <a:off x="457200" y="381000"/>
            <a:ext cx="4042611" cy="818147"/>
          </a:xfrm>
          <a:prstGeom prst="rect">
            <a:avLst/>
          </a:prstGeom>
        </p:spPr>
      </p:pic>
      <p:cxnSp>
        <p:nvCxnSpPr>
          <p:cNvPr id="6" name="Straight Connector 5"/>
          <p:cNvCxnSpPr/>
          <p:nvPr/>
        </p:nvCxnSpPr>
        <p:spPr>
          <a:xfrm>
            <a:off x="3048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33528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ubtitle 4"/>
          <p:cNvSpPr>
            <a:spLocks noGrp="1"/>
          </p:cNvSpPr>
          <p:nvPr>
            <p:ph type="subTitle" idx="1"/>
          </p:nvPr>
        </p:nvSpPr>
        <p:spPr>
          <a:xfrm>
            <a:off x="381000" y="3886200"/>
            <a:ext cx="8382000" cy="1752600"/>
          </a:xfrm>
        </p:spPr>
        <p:txBody>
          <a:bodyPr>
            <a:normAutofit fontScale="92500" lnSpcReduction="20000"/>
          </a:bodyPr>
          <a:lstStyle/>
          <a:p>
            <a:r>
              <a:rPr lang="en-US" sz="2800" dirty="0" smtClean="0"/>
              <a:t>Tamara Reavis</a:t>
            </a:r>
          </a:p>
          <a:p>
            <a:r>
              <a:rPr lang="en-US" sz="2800" dirty="0" smtClean="0"/>
              <a:t>Director of Standards, Assessment, and Accountability </a:t>
            </a:r>
          </a:p>
          <a:p>
            <a:r>
              <a:rPr lang="en-US" sz="2800" dirty="0" smtClean="0"/>
              <a:t>November 9, 2011</a:t>
            </a:r>
          </a:p>
          <a:p>
            <a:r>
              <a:rPr lang="en-US" sz="2800" dirty="0" smtClean="0"/>
              <a:t>www.osse.dc.gov</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10 (2009)</a:t>
            </a:r>
            <a:endParaRPr lang="en-US" sz="3200" dirty="0"/>
          </a:p>
        </p:txBody>
      </p:sp>
      <p:sp>
        <p:nvSpPr>
          <p:cNvPr id="48" name="Content Placeholder 2"/>
          <p:cNvSpPr>
            <a:spLocks noGrp="1"/>
          </p:cNvSpPr>
          <p:nvPr>
            <p:ph sz="quarter" idx="1"/>
          </p:nvPr>
        </p:nvSpPr>
        <p:spPr>
          <a:xfrm>
            <a:off x="304800" y="1600200"/>
            <a:ext cx="8458200" cy="4800600"/>
          </a:xfrm>
        </p:spPr>
        <p:txBody>
          <a:bodyPr>
            <a:normAutofit fontScale="70000" lnSpcReduction="20000"/>
          </a:bodyPr>
          <a:lstStyle/>
          <a:p>
            <a:pPr marL="0" indent="0">
              <a:buNone/>
            </a:pPr>
            <a:r>
              <a:rPr lang="en-US" b="1" i="1" dirty="0"/>
              <a:t>Directions:</a:t>
            </a:r>
            <a:r>
              <a:rPr lang="en-US" i="1" dirty="0"/>
              <a:t> </a:t>
            </a:r>
            <a:r>
              <a:rPr lang="en-US" i="1" dirty="0" smtClean="0"/>
              <a:t>Think </a:t>
            </a:r>
            <a:r>
              <a:rPr lang="en-US" i="1" dirty="0"/>
              <a:t>carefully about the ideas presented in the question below and the assignment that follows.</a:t>
            </a:r>
            <a:endParaRPr lang="en-US" dirty="0"/>
          </a:p>
          <a:p>
            <a:pPr marL="0" indent="0">
              <a:buNone/>
            </a:pPr>
            <a:endParaRPr lang="en-US" b="1" dirty="0" smtClean="0"/>
          </a:p>
          <a:p>
            <a:pPr marL="0" indent="0">
              <a:buNone/>
            </a:pPr>
            <a:r>
              <a:rPr lang="en-US" b="1" dirty="0" smtClean="0"/>
              <a:t>“</a:t>
            </a:r>
            <a:r>
              <a:rPr lang="en-US" b="1" dirty="0"/>
              <a:t>If you don’t like something, change it.  If you can’t change it, change your attitude.”</a:t>
            </a:r>
            <a:endParaRPr lang="en-US" dirty="0"/>
          </a:p>
          <a:p>
            <a:pPr marL="0" indent="0">
              <a:buNone/>
            </a:pPr>
            <a:r>
              <a:rPr lang="en-US" dirty="0"/>
              <a:t>-</a:t>
            </a:r>
            <a:r>
              <a:rPr lang="en-US" i="1" dirty="0"/>
              <a:t>Maya Angelou</a:t>
            </a:r>
            <a:endParaRPr lang="en-US" dirty="0"/>
          </a:p>
          <a:p>
            <a:pPr marL="0" indent="0">
              <a:buNone/>
            </a:pPr>
            <a:endParaRPr lang="en-US" b="1" dirty="0" smtClean="0"/>
          </a:p>
          <a:p>
            <a:pPr marL="0" indent="0">
              <a:buNone/>
            </a:pPr>
            <a:r>
              <a:rPr lang="en-US" b="1" dirty="0" smtClean="0"/>
              <a:t>Assignment</a:t>
            </a:r>
            <a:r>
              <a:rPr lang="en-US" b="1" dirty="0"/>
              <a:t>:</a:t>
            </a:r>
            <a:r>
              <a:rPr lang="en-US" dirty="0"/>
              <a:t> Who is likely to accomplish more—the person who adjusts to society as it is, or the person who attempts to change it?  Plan and write an essay in which you develop your ideas on this theme.  Support your position with reasoning and examples taken from your reading, studies, experiences, or observations.</a:t>
            </a:r>
          </a:p>
          <a:p>
            <a:pPr marL="0" indent="0">
              <a:buNone/>
            </a:pPr>
            <a:r>
              <a:rPr lang="en-US" dirty="0"/>
              <a:t>Use your Planning and Draft Pages when planning your essay.  Then write your essay on the lined pages in this Test Booklet.  Only what you write in this Test Booklet will be scored.</a:t>
            </a:r>
          </a:p>
          <a:p>
            <a:endParaRPr lang="en-US" dirty="0" smtClean="0"/>
          </a:p>
          <a:p>
            <a:endParaRPr lang="en-US"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Tree>
    <p:extLst>
      <p:ext uri="{BB962C8B-B14F-4D97-AF65-F5344CB8AC3E}">
        <p14:creationId xmlns:p14="http://schemas.microsoft.com/office/powerpoint/2010/main" val="1533636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10 (2009)</a:t>
            </a:r>
            <a:endParaRPr lang="en-US" sz="3200" dirty="0"/>
          </a:p>
        </p:txBody>
      </p:sp>
      <p:sp>
        <p:nvSpPr>
          <p:cNvPr id="48" name="Content Placeholder 2"/>
          <p:cNvSpPr>
            <a:spLocks noGrp="1"/>
          </p:cNvSpPr>
          <p:nvPr>
            <p:ph sz="quarter" idx="1"/>
          </p:nvPr>
        </p:nvSpPr>
        <p:spPr>
          <a:xfrm>
            <a:off x="381000" y="1524000"/>
            <a:ext cx="8305800" cy="4800600"/>
          </a:xfrm>
        </p:spPr>
        <p:txBody>
          <a:bodyPr>
            <a:normAutofit fontScale="77500" lnSpcReduction="20000"/>
          </a:bodyPr>
          <a:lstStyle/>
          <a:p>
            <a:pPr marL="0" indent="0">
              <a:buNone/>
            </a:pPr>
            <a:r>
              <a:rPr lang="en-US" dirty="0"/>
              <a:t>Standard: </a:t>
            </a:r>
            <a:r>
              <a:rPr lang="en-US" dirty="0" smtClean="0"/>
              <a:t>10.W-E.3</a:t>
            </a:r>
          </a:p>
          <a:p>
            <a:pPr marL="0" indent="0">
              <a:buNone/>
            </a:pPr>
            <a:r>
              <a:rPr lang="en-US" dirty="0" smtClean="0"/>
              <a:t>Write interpretations of literary texts that: </a:t>
            </a:r>
          </a:p>
          <a:p>
            <a:r>
              <a:rPr lang="en-US" dirty="0" smtClean="0"/>
              <a:t>extend beyond summary and literal analysis;</a:t>
            </a:r>
          </a:p>
          <a:p>
            <a:r>
              <a:rPr lang="en-US" dirty="0" smtClean="0"/>
              <a:t>address the author’s techniques; </a:t>
            </a:r>
          </a:p>
          <a:p>
            <a:r>
              <a:rPr lang="en-US" dirty="0" smtClean="0"/>
              <a:t>draw inferences about its effects; </a:t>
            </a:r>
          </a:p>
          <a:p>
            <a:r>
              <a:rPr lang="en-US" dirty="0" smtClean="0"/>
              <a:t>support inferences through references to the text or other works</a:t>
            </a:r>
            <a:r>
              <a:rPr lang="en-US" dirty="0" smtClean="0"/>
              <a:t>.</a:t>
            </a:r>
          </a:p>
          <a:p>
            <a:pPr marL="0" indent="0">
              <a:buNone/>
            </a:pPr>
            <a:endParaRPr lang="en-US" dirty="0"/>
          </a:p>
          <a:p>
            <a:pPr marL="0" indent="0">
              <a:buNone/>
            </a:pPr>
            <a:r>
              <a:rPr lang="en-US" i="1" dirty="0">
                <a:solidFill>
                  <a:schemeClr val="accent5">
                    <a:lumMod val="75000"/>
                  </a:schemeClr>
                </a:solidFill>
              </a:rPr>
              <a:t>What level of knowledge is reflected in this prompt? What skills must a student have to be successful on this prompt?</a:t>
            </a:r>
          </a:p>
          <a:p>
            <a:pPr marL="0" indent="0">
              <a:buNone/>
            </a:pPr>
            <a:r>
              <a:rPr lang="en-US" i="1" dirty="0">
                <a:solidFill>
                  <a:schemeClr val="accent5">
                    <a:lumMod val="75000"/>
                  </a:schemeClr>
                </a:solidFill>
              </a:rPr>
              <a:t>How does the level of knowledge in this prompt compare with the level of knowledge in the Grade 4 </a:t>
            </a:r>
            <a:r>
              <a:rPr lang="en-US" i="1" dirty="0" smtClean="0">
                <a:solidFill>
                  <a:schemeClr val="accent5">
                    <a:lumMod val="75000"/>
                  </a:schemeClr>
                </a:solidFill>
              </a:rPr>
              <a:t> and Grade 7 prompt</a:t>
            </a:r>
            <a:r>
              <a:rPr lang="en-US" i="1" dirty="0">
                <a:solidFill>
                  <a:schemeClr val="accent5">
                    <a:lumMod val="75000"/>
                  </a:schemeClr>
                </a:solidFill>
              </a:rPr>
              <a:t>?</a:t>
            </a:r>
          </a:p>
          <a:p>
            <a:pPr marL="0" indent="0">
              <a:buNone/>
            </a:pPr>
            <a:endParaRPr lang="en-US" dirty="0"/>
          </a:p>
          <a:p>
            <a:endParaRPr lang="en-US" dirty="0" smtClean="0"/>
          </a:p>
          <a:p>
            <a:endParaRPr lang="en-US"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Tree>
    <p:extLst>
      <p:ext uri="{BB962C8B-B14F-4D97-AF65-F5344CB8AC3E}">
        <p14:creationId xmlns:p14="http://schemas.microsoft.com/office/powerpoint/2010/main" val="2968859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Common Core State Standards</a:t>
            </a:r>
            <a:endParaRPr lang="en-US" sz="3200" dirty="0"/>
          </a:p>
        </p:txBody>
      </p:sp>
      <p:sp>
        <p:nvSpPr>
          <p:cNvPr id="48" name="Content Placeholder 2"/>
          <p:cNvSpPr>
            <a:spLocks noGrp="1"/>
          </p:cNvSpPr>
          <p:nvPr>
            <p:ph sz="quarter" idx="1"/>
          </p:nvPr>
        </p:nvSpPr>
        <p:spPr>
          <a:xfrm>
            <a:off x="304800" y="1600200"/>
            <a:ext cx="8458200" cy="4800600"/>
          </a:xfrm>
        </p:spPr>
        <p:txBody>
          <a:bodyPr>
            <a:noAutofit/>
          </a:bodyPr>
          <a:lstStyle/>
          <a:p>
            <a:pPr marL="0" indent="0">
              <a:buNone/>
            </a:pPr>
            <a:r>
              <a:rPr lang="en-US" sz="2400" dirty="0" smtClean="0"/>
              <a:t>New composition prompts are aligned to</a:t>
            </a:r>
          </a:p>
          <a:p>
            <a:pPr marL="0" indent="0">
              <a:buNone/>
            </a:pPr>
            <a:endParaRPr lang="en-US" sz="2400" dirty="0" smtClean="0"/>
          </a:p>
          <a:p>
            <a:r>
              <a:rPr lang="en-US" sz="2400" dirty="0" smtClean="0"/>
              <a:t>Anchor Standard for Writing 9 - Draw </a:t>
            </a:r>
            <a:r>
              <a:rPr lang="en-US" sz="2400" dirty="0"/>
              <a:t>evidence from literary or informational texts to support analysis, reflection, and research.</a:t>
            </a:r>
          </a:p>
          <a:p>
            <a:r>
              <a:rPr lang="en-US" sz="2400" dirty="0" smtClean="0"/>
              <a:t>Prompt </a:t>
            </a:r>
            <a:r>
              <a:rPr lang="en-US" sz="2400" dirty="0"/>
              <a:t>will also be aligned to a reading standard. Responses will demonstrate degrees of mastery of that reading standard. </a:t>
            </a:r>
            <a:endParaRPr lang="en-US" sz="2400" dirty="0" smtClean="0"/>
          </a:p>
          <a:p>
            <a:r>
              <a:rPr lang="en-US" sz="2400" dirty="0" smtClean="0"/>
              <a:t>Grade 4 – CC.4.R.I.1</a:t>
            </a:r>
            <a:r>
              <a:rPr lang="en-US" sz="2400" dirty="0"/>
              <a:t>, CC.4.R.L.2, and </a:t>
            </a:r>
            <a:r>
              <a:rPr lang="en-US" sz="2400" dirty="0" smtClean="0"/>
              <a:t>CC.4.R.L.4;</a:t>
            </a:r>
          </a:p>
          <a:p>
            <a:r>
              <a:rPr lang="en-US" sz="2400" dirty="0" smtClean="0"/>
              <a:t>Grade 7 – CC.7.R.I.1</a:t>
            </a:r>
            <a:r>
              <a:rPr lang="en-US" sz="2400" dirty="0"/>
              <a:t>, CC.7.R.I.8, CC.7.R.L.1, and </a:t>
            </a:r>
            <a:r>
              <a:rPr lang="en-US" sz="2400" dirty="0" smtClean="0"/>
              <a:t>CC.7.R.L.2; </a:t>
            </a:r>
          </a:p>
          <a:p>
            <a:r>
              <a:rPr lang="en-US" sz="2400" dirty="0" smtClean="0"/>
              <a:t>Grade 10 – CC.9-10.R.I.1</a:t>
            </a:r>
            <a:r>
              <a:rPr lang="en-US" sz="2400" dirty="0"/>
              <a:t>, CC.9-10.R.I.2, CC.10.R.I.3, CC.9-10.R.L.2, and </a:t>
            </a:r>
            <a:r>
              <a:rPr lang="en-US" sz="2400" dirty="0" smtClean="0"/>
              <a:t>CC.9-10.R.L.6.</a:t>
            </a:r>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Tree>
    <p:extLst>
      <p:ext uri="{BB962C8B-B14F-4D97-AF65-F5344CB8AC3E}">
        <p14:creationId xmlns:p14="http://schemas.microsoft.com/office/powerpoint/2010/main" val="1617562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Activity - Examining New Composition Prompts Aligned to Common Core </a:t>
            </a:r>
            <a:endParaRPr lang="en-US" sz="3200" dirty="0"/>
          </a:p>
        </p:txBody>
      </p:sp>
      <p:sp>
        <p:nvSpPr>
          <p:cNvPr id="48" name="Content Placeholder 2"/>
          <p:cNvSpPr>
            <a:spLocks noGrp="1"/>
          </p:cNvSpPr>
          <p:nvPr>
            <p:ph sz="quarter" idx="1"/>
          </p:nvPr>
        </p:nvSpPr>
        <p:spPr>
          <a:xfrm>
            <a:off x="304800" y="1600200"/>
            <a:ext cx="8458200" cy="4800600"/>
          </a:xfrm>
        </p:spPr>
        <p:txBody>
          <a:bodyPr>
            <a:normAutofit/>
          </a:bodyPr>
          <a:lstStyle/>
          <a:p>
            <a:r>
              <a:rPr lang="en-US" sz="2800" dirty="0" smtClean="0"/>
              <a:t>Select Grade Level Common Core Aligned Prompt.</a:t>
            </a:r>
          </a:p>
          <a:p>
            <a:r>
              <a:rPr lang="en-US" sz="2800" dirty="0" smtClean="0"/>
              <a:t>Read the prompt and answer the item independently.</a:t>
            </a:r>
          </a:p>
          <a:p>
            <a:r>
              <a:rPr lang="en-US" sz="2800" dirty="0" smtClean="0"/>
              <a:t>When prompted, turn to an elbow partner and share.</a:t>
            </a:r>
          </a:p>
          <a:p>
            <a:r>
              <a:rPr lang="en-US" sz="2800" dirty="0" smtClean="0"/>
              <a:t>Review responses by using the Key Details and Exemplary Response.</a:t>
            </a:r>
          </a:p>
          <a:p>
            <a:r>
              <a:rPr lang="en-US" sz="2800" dirty="0" smtClean="0"/>
              <a:t>Return your partner’s response for review.</a:t>
            </a:r>
          </a:p>
          <a:p>
            <a:r>
              <a:rPr lang="en-US" sz="2800" dirty="0" smtClean="0"/>
              <a:t>Answer the Discussion Questions.</a:t>
            </a:r>
          </a:p>
          <a:p>
            <a:r>
              <a:rPr lang="en-US" sz="2800" dirty="0" smtClean="0"/>
              <a:t>Complete the Action Steps Worksheet.</a:t>
            </a:r>
          </a:p>
          <a:p>
            <a:pPr marL="0" indent="0">
              <a:buNone/>
            </a:pPr>
            <a:endParaRPr lang="en-US" sz="2800" dirty="0" smtClean="0"/>
          </a:p>
          <a:p>
            <a:endParaRPr lang="en-US" sz="2800"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Tree>
    <p:extLst>
      <p:ext uri="{BB962C8B-B14F-4D97-AF65-F5344CB8AC3E}">
        <p14:creationId xmlns:p14="http://schemas.microsoft.com/office/powerpoint/2010/main" val="4135969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124" t="12628" r="15983" b="10189"/>
          <a:stretch/>
        </p:blipFill>
        <p:spPr bwMode="auto">
          <a:xfrm>
            <a:off x="457200" y="457200"/>
            <a:ext cx="8033657" cy="58812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683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Where to find more information</a:t>
            </a:r>
            <a:endParaRPr lang="en-US" sz="3200" dirty="0"/>
          </a:p>
        </p:txBody>
      </p:sp>
      <p:sp>
        <p:nvSpPr>
          <p:cNvPr id="48" name="Content Placeholder 2"/>
          <p:cNvSpPr>
            <a:spLocks noGrp="1"/>
          </p:cNvSpPr>
          <p:nvPr>
            <p:ph sz="quarter" idx="1"/>
          </p:nvPr>
        </p:nvSpPr>
        <p:spPr>
          <a:xfrm>
            <a:off x="304800" y="1600200"/>
            <a:ext cx="8458200" cy="4800600"/>
          </a:xfrm>
        </p:spPr>
        <p:txBody>
          <a:bodyPr>
            <a:normAutofit/>
          </a:bodyPr>
          <a:lstStyle/>
          <a:p>
            <a:pPr marL="0" indent="0">
              <a:buNone/>
            </a:pPr>
            <a:r>
              <a:rPr lang="en-US" sz="2800" dirty="0" smtClean="0"/>
              <a:t>Common Core State Standards website</a:t>
            </a:r>
            <a:endParaRPr lang="en-US" sz="2800" b="1" dirty="0" smtClean="0">
              <a:hlinkClick r:id="rId3"/>
            </a:endParaRPr>
          </a:p>
          <a:p>
            <a:r>
              <a:rPr lang="en-US" sz="2800" dirty="0" smtClean="0">
                <a:hlinkClick r:id="rId3"/>
              </a:rPr>
              <a:t>http</a:t>
            </a:r>
            <a:r>
              <a:rPr lang="en-US" sz="2800" dirty="0">
                <a:hlinkClick r:id="rId3"/>
              </a:rPr>
              <a:t>://www.corestandards.org</a:t>
            </a:r>
            <a:r>
              <a:rPr lang="en-US" sz="2800" dirty="0" smtClean="0">
                <a:hlinkClick r:id="rId3"/>
              </a:rPr>
              <a:t>/</a:t>
            </a:r>
            <a:endParaRPr lang="en-US" sz="2800" dirty="0" smtClean="0"/>
          </a:p>
          <a:p>
            <a:pPr marL="0" indent="0">
              <a:buNone/>
            </a:pPr>
            <a:endParaRPr lang="en-US" sz="2800" dirty="0" smtClean="0"/>
          </a:p>
          <a:p>
            <a:pPr marL="0" indent="0">
              <a:buNone/>
            </a:pPr>
            <a:r>
              <a:rPr lang="en-US" sz="2800" dirty="0" smtClean="0"/>
              <a:t>2012 DC CAS Resource Guide</a:t>
            </a:r>
          </a:p>
          <a:p>
            <a:r>
              <a:rPr lang="en-US" sz="2800" u="sng" dirty="0">
                <a:hlinkClick r:id="rId4"/>
              </a:rPr>
              <a:t>http://</a:t>
            </a:r>
            <a:r>
              <a:rPr lang="en-US" sz="2800" u="sng" dirty="0" smtClean="0">
                <a:hlinkClick r:id="rId4"/>
              </a:rPr>
              <a:t>osse.dc.gov/publication/dc-cas2012-resource-guide</a:t>
            </a:r>
            <a:endParaRPr lang="en-US" sz="2800" u="sng" dirty="0" smtClean="0"/>
          </a:p>
          <a:p>
            <a:pPr marL="0" indent="0">
              <a:buNone/>
            </a:pPr>
            <a:endParaRPr lang="en-US" sz="2800" dirty="0" smtClean="0"/>
          </a:p>
          <a:p>
            <a:pPr marL="0" indent="0">
              <a:buNone/>
            </a:pPr>
            <a:endParaRPr lang="en-US" sz="2800" dirty="0" smtClean="0"/>
          </a:p>
          <a:p>
            <a:endParaRPr lang="en-US" sz="2800"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Tree>
    <p:extLst>
      <p:ext uri="{BB962C8B-B14F-4D97-AF65-F5344CB8AC3E}">
        <p14:creationId xmlns:p14="http://schemas.microsoft.com/office/powerpoint/2010/main" val="2756224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4000" dirty="0" smtClean="0"/>
              <a:t>Agenda</a:t>
            </a:r>
            <a:endParaRPr lang="en-US" sz="4000" dirty="0"/>
          </a:p>
        </p:txBody>
      </p:sp>
      <p:sp>
        <p:nvSpPr>
          <p:cNvPr id="48" name="Content Placeholder 2"/>
          <p:cNvSpPr>
            <a:spLocks noGrp="1"/>
          </p:cNvSpPr>
          <p:nvPr>
            <p:ph sz="quarter" idx="1"/>
          </p:nvPr>
        </p:nvSpPr>
        <p:spPr>
          <a:xfrm>
            <a:off x="612648" y="1600200"/>
            <a:ext cx="8153400" cy="4495800"/>
          </a:xfrm>
        </p:spPr>
        <p:txBody>
          <a:bodyPr>
            <a:normAutofit/>
          </a:bodyPr>
          <a:lstStyle/>
          <a:p>
            <a:pPr marL="285750" indent="-285750">
              <a:buFont typeface="Wingdings" pitchFamily="2" charset="2"/>
              <a:buChar char="§"/>
            </a:pPr>
            <a:r>
              <a:rPr lang="en-US" sz="2800" dirty="0"/>
              <a:t>Welcome and Introductions</a:t>
            </a:r>
          </a:p>
          <a:p>
            <a:pPr marL="285750" indent="-285750">
              <a:buFont typeface="Wingdings" pitchFamily="2" charset="2"/>
              <a:buChar char="§"/>
            </a:pPr>
            <a:r>
              <a:rPr lang="en-US" sz="2800" dirty="0"/>
              <a:t>Overview of Training</a:t>
            </a:r>
          </a:p>
          <a:p>
            <a:pPr marL="285750" indent="-285750">
              <a:buFont typeface="Wingdings" pitchFamily="2" charset="2"/>
              <a:buChar char="§"/>
            </a:pPr>
            <a:r>
              <a:rPr lang="en-US" sz="2800" dirty="0"/>
              <a:t>Learning 1 – Examining Previous Composition Prompts</a:t>
            </a:r>
          </a:p>
          <a:p>
            <a:pPr marL="285750" indent="-285750">
              <a:buFont typeface="Wingdings" pitchFamily="2" charset="2"/>
              <a:buChar char="§"/>
            </a:pPr>
            <a:r>
              <a:rPr lang="en-US" sz="2800" dirty="0"/>
              <a:t>Learning </a:t>
            </a:r>
            <a:r>
              <a:rPr lang="en-US" sz="2800" dirty="0" smtClean="0"/>
              <a:t>2 – Examining New Composition Prompts Aligned to Common Core</a:t>
            </a:r>
            <a:endParaRPr lang="en-US" sz="2800" dirty="0"/>
          </a:p>
          <a:p>
            <a:pPr marL="285750" indent="-285750">
              <a:buFont typeface="Wingdings" pitchFamily="2" charset="2"/>
              <a:buChar char="§"/>
            </a:pPr>
            <a:r>
              <a:rPr lang="en-US" sz="2800" dirty="0"/>
              <a:t>Learning </a:t>
            </a:r>
            <a:r>
              <a:rPr lang="en-US" sz="2800" dirty="0" smtClean="0"/>
              <a:t>3 – Group Sharing</a:t>
            </a:r>
            <a:endParaRPr lang="en-US" sz="2800" dirty="0"/>
          </a:p>
          <a:p>
            <a:pPr marL="285750" indent="-285750">
              <a:buFont typeface="Wingdings" pitchFamily="2" charset="2"/>
              <a:buChar char="§"/>
            </a:pPr>
            <a:r>
              <a:rPr lang="en-US" sz="2800" dirty="0"/>
              <a:t>Closure and Evaluation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4000" dirty="0" smtClean="0"/>
              <a:t>Session Outcome</a:t>
            </a:r>
            <a:endParaRPr lang="en-US" sz="4000" dirty="0"/>
          </a:p>
        </p:txBody>
      </p:sp>
      <p:sp>
        <p:nvSpPr>
          <p:cNvPr id="48" name="Content Placeholder 2"/>
          <p:cNvSpPr>
            <a:spLocks noGrp="1"/>
          </p:cNvSpPr>
          <p:nvPr>
            <p:ph sz="quarter" idx="1"/>
          </p:nvPr>
        </p:nvSpPr>
        <p:spPr>
          <a:xfrm>
            <a:off x="612648" y="1600200"/>
            <a:ext cx="8153400" cy="4495800"/>
          </a:xfrm>
        </p:spPr>
        <p:txBody>
          <a:bodyPr>
            <a:normAutofit/>
          </a:bodyPr>
          <a:lstStyle/>
          <a:p>
            <a:pPr marL="0" indent="0">
              <a:buNone/>
            </a:pPr>
            <a:r>
              <a:rPr lang="en-US" dirty="0" smtClean="0"/>
              <a:t>By the end of the session, participants will:</a:t>
            </a:r>
          </a:p>
          <a:p>
            <a:r>
              <a:rPr lang="en-US" dirty="0" smtClean="0"/>
              <a:t>Review pervious DC CAS composition </a:t>
            </a:r>
            <a:r>
              <a:rPr lang="en-US" dirty="0"/>
              <a:t>p</a:t>
            </a:r>
            <a:r>
              <a:rPr lang="en-US" dirty="0" smtClean="0"/>
              <a:t>rompts;</a:t>
            </a:r>
          </a:p>
          <a:p>
            <a:r>
              <a:rPr lang="en-US" dirty="0" smtClean="0"/>
              <a:t>Examine new composition prompts aligned to Common Core;</a:t>
            </a:r>
          </a:p>
          <a:p>
            <a:r>
              <a:rPr lang="en-US" dirty="0" smtClean="0"/>
              <a:t>Share promising practices to bridge depth of knowledge.</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0099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Depth of Knowledge (Handout) </a:t>
            </a:r>
            <a:endParaRPr lang="en-US" sz="3200" dirty="0"/>
          </a:p>
        </p:txBody>
      </p:sp>
      <p:sp>
        <p:nvSpPr>
          <p:cNvPr id="48" name="Content Placeholder 2"/>
          <p:cNvSpPr>
            <a:spLocks noGrp="1"/>
          </p:cNvSpPr>
          <p:nvPr>
            <p:ph sz="quarter" idx="1"/>
          </p:nvPr>
        </p:nvSpPr>
        <p:spPr>
          <a:xfrm>
            <a:off x="304800" y="1600200"/>
            <a:ext cx="8458200" cy="4800600"/>
          </a:xfrm>
        </p:spPr>
        <p:txBody>
          <a:bodyPr>
            <a:normAutofit/>
          </a:bodyPr>
          <a:lstStyle/>
          <a:p>
            <a:endParaRPr lang="en-US" dirty="0" smtClean="0"/>
          </a:p>
          <a:p>
            <a:endParaRPr lang="en-US"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
        <p:nvSpPr>
          <p:cNvPr id="2" name="TextBox 1"/>
          <p:cNvSpPr txBox="1"/>
          <p:nvPr/>
        </p:nvSpPr>
        <p:spPr>
          <a:xfrm>
            <a:off x="381000" y="1752600"/>
            <a:ext cx="8382000" cy="3108543"/>
          </a:xfrm>
          <a:prstGeom prst="rect">
            <a:avLst/>
          </a:prstGeom>
          <a:noFill/>
        </p:spPr>
        <p:txBody>
          <a:bodyPr wrap="square" rtlCol="0">
            <a:spAutoFit/>
          </a:bodyPr>
          <a:lstStyle/>
          <a:p>
            <a:r>
              <a:rPr lang="en-US" sz="2800" dirty="0" smtClean="0"/>
              <a:t>Level 1: Recall</a:t>
            </a:r>
          </a:p>
          <a:p>
            <a:endParaRPr lang="en-US" sz="2800" dirty="0" smtClean="0"/>
          </a:p>
          <a:p>
            <a:r>
              <a:rPr lang="en-US" sz="2800" dirty="0" smtClean="0"/>
              <a:t>Level 2: Skill / Concept</a:t>
            </a:r>
          </a:p>
          <a:p>
            <a:endParaRPr lang="en-US" sz="2800" dirty="0" smtClean="0"/>
          </a:p>
          <a:p>
            <a:r>
              <a:rPr lang="en-US" sz="2800" dirty="0" smtClean="0"/>
              <a:t>Level 3: Strategic Thinking</a:t>
            </a:r>
          </a:p>
          <a:p>
            <a:endParaRPr lang="en-US" sz="2800" dirty="0" smtClean="0"/>
          </a:p>
          <a:p>
            <a:r>
              <a:rPr lang="en-US" sz="2800" dirty="0" smtClean="0"/>
              <a:t>Level 4: Extended Thinking</a:t>
            </a:r>
            <a:endParaRPr lang="en-US" sz="2800" dirty="0"/>
          </a:p>
        </p:txBody>
      </p:sp>
      <p:sp>
        <p:nvSpPr>
          <p:cNvPr id="3" name="Rectangle 2"/>
          <p:cNvSpPr/>
          <p:nvPr/>
        </p:nvSpPr>
        <p:spPr>
          <a:xfrm>
            <a:off x="457200" y="5587616"/>
            <a:ext cx="8442767" cy="461665"/>
          </a:xfrm>
          <a:prstGeom prst="rect">
            <a:avLst/>
          </a:prstGeom>
        </p:spPr>
        <p:txBody>
          <a:bodyPr wrap="square">
            <a:spAutoFit/>
          </a:bodyPr>
          <a:lstStyle/>
          <a:p>
            <a:r>
              <a:rPr lang="en-US" sz="1200" i="1" dirty="0"/>
              <a:t>Webb, Norman L. and others. “Web Alignment Tool” 24 July 2005. Wisconsin Center of Educational Research. University of Wisconsin-Madison. 2 Feb. 2006. &lt;http://www.wcer.wisc.edu/WAT/index.aspx&gt;.</a:t>
            </a:r>
            <a:endParaRPr lang="en-US" sz="1200" dirty="0"/>
          </a:p>
        </p:txBody>
      </p:sp>
    </p:spTree>
    <p:extLst>
      <p:ext uri="{BB962C8B-B14F-4D97-AF65-F5344CB8AC3E}">
        <p14:creationId xmlns:p14="http://schemas.microsoft.com/office/powerpoint/2010/main" val="328335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Depth of Knowledge (Handout) </a:t>
            </a:r>
            <a:endParaRPr lang="en-US" sz="3200" dirty="0"/>
          </a:p>
        </p:txBody>
      </p:sp>
      <p:sp>
        <p:nvSpPr>
          <p:cNvPr id="48" name="Content Placeholder 2"/>
          <p:cNvSpPr>
            <a:spLocks noGrp="1"/>
          </p:cNvSpPr>
          <p:nvPr>
            <p:ph sz="quarter" idx="1"/>
          </p:nvPr>
        </p:nvSpPr>
        <p:spPr>
          <a:xfrm>
            <a:off x="304800" y="1600200"/>
            <a:ext cx="8458200" cy="4800600"/>
          </a:xfrm>
        </p:spPr>
        <p:txBody>
          <a:bodyPr>
            <a:normAutofit/>
          </a:bodyPr>
          <a:lstStyle/>
          <a:p>
            <a:endParaRPr lang="en-US" dirty="0" smtClean="0"/>
          </a:p>
          <a:p>
            <a:endParaRPr lang="en-US" dirty="0"/>
          </a:p>
        </p:txBody>
      </p:sp>
      <p:sp>
        <p:nvSpPr>
          <p:cNvPr id="9" name="Content Placeholder 11"/>
          <p:cNvSpPr txBox="1">
            <a:spLocks/>
          </p:cNvSpPr>
          <p:nvPr/>
        </p:nvSpPr>
        <p:spPr>
          <a:xfrm>
            <a:off x="457200" y="1600200"/>
            <a:ext cx="5102352"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p:txBody>
      </p:sp>
      <p:sp>
        <p:nvSpPr>
          <p:cNvPr id="3" name="Rectangle 2"/>
          <p:cNvSpPr/>
          <p:nvPr/>
        </p:nvSpPr>
        <p:spPr>
          <a:xfrm>
            <a:off x="457200" y="5587616"/>
            <a:ext cx="8442767" cy="461665"/>
          </a:xfrm>
          <a:prstGeom prst="rect">
            <a:avLst/>
          </a:prstGeom>
        </p:spPr>
        <p:txBody>
          <a:bodyPr wrap="square">
            <a:spAutoFit/>
          </a:bodyPr>
          <a:lstStyle/>
          <a:p>
            <a:r>
              <a:rPr lang="en-US" sz="1200" i="1" dirty="0"/>
              <a:t>Webb, Norman L. and others. “Web Alignment Tool” 24 July 2005. Wisconsin Center of Educational Research. University of Wisconsin-Madison. 2 Feb. 2006. &lt;http://www.wcer.wisc.edu/WAT/index.aspx&gt;.</a:t>
            </a:r>
            <a:endParaRPr lang="en-US" sz="1200" dirty="0"/>
          </a:p>
        </p:txBody>
      </p:sp>
      <p:sp>
        <p:nvSpPr>
          <p:cNvPr id="5" name="TextBox 4"/>
          <p:cNvSpPr txBox="1"/>
          <p:nvPr/>
        </p:nvSpPr>
        <p:spPr>
          <a:xfrm>
            <a:off x="457200" y="1600200"/>
            <a:ext cx="8229600" cy="2677656"/>
          </a:xfrm>
          <a:prstGeom prst="rect">
            <a:avLst/>
          </a:prstGeom>
          <a:noFill/>
        </p:spPr>
        <p:txBody>
          <a:bodyPr wrap="square" rtlCol="0">
            <a:spAutoFit/>
          </a:bodyPr>
          <a:lstStyle/>
          <a:p>
            <a:r>
              <a:rPr lang="en-US" sz="2400" dirty="0" smtClean="0"/>
              <a:t>Examine the verbs at each level.  </a:t>
            </a:r>
          </a:p>
          <a:p>
            <a:endParaRPr lang="en-US" sz="2400" dirty="0" smtClean="0"/>
          </a:p>
          <a:p>
            <a:r>
              <a:rPr lang="en-US" sz="2400" dirty="0" smtClean="0"/>
              <a:t>What is the DOK Level of the majority of your classroom activities?  </a:t>
            </a:r>
          </a:p>
          <a:p>
            <a:endParaRPr lang="en-US" sz="2400" dirty="0"/>
          </a:p>
          <a:p>
            <a:r>
              <a:rPr lang="en-US" sz="2400" dirty="0" smtClean="0"/>
              <a:t>How could this resource be a better tool for your future composition activities?</a:t>
            </a:r>
            <a:endParaRPr lang="en-US" sz="2400" dirty="0"/>
          </a:p>
        </p:txBody>
      </p:sp>
    </p:spTree>
    <p:extLst>
      <p:ext uri="{BB962C8B-B14F-4D97-AF65-F5344CB8AC3E}">
        <p14:creationId xmlns:p14="http://schemas.microsoft.com/office/powerpoint/2010/main" val="373987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4 (2009)</a:t>
            </a:r>
            <a:endParaRPr lang="en-US" sz="3200" dirty="0"/>
          </a:p>
        </p:txBody>
      </p:sp>
      <p:sp>
        <p:nvSpPr>
          <p:cNvPr id="48" name="Content Placeholder 2"/>
          <p:cNvSpPr>
            <a:spLocks noGrp="1"/>
          </p:cNvSpPr>
          <p:nvPr>
            <p:ph sz="quarter" idx="1"/>
          </p:nvPr>
        </p:nvSpPr>
        <p:spPr>
          <a:xfrm>
            <a:off x="304800" y="1600200"/>
            <a:ext cx="8461248" cy="4495800"/>
          </a:xfrm>
        </p:spPr>
        <p:txBody>
          <a:bodyPr>
            <a:normAutofit fontScale="70000" lnSpcReduction="20000"/>
          </a:bodyPr>
          <a:lstStyle/>
          <a:p>
            <a:pPr marL="0" indent="0">
              <a:buNone/>
            </a:pPr>
            <a:r>
              <a:rPr lang="en-US" dirty="0"/>
              <a:t>Think about an activity that you enjoy sharing with someone in your family or with your friends.  It could be eating or preparing a favorite meal, listening or dancing to music, playing or watching a game or sport, visiting a special place, or doing some other activity.</a:t>
            </a:r>
          </a:p>
          <a:p>
            <a:pPr marL="0" indent="0">
              <a:buNone/>
            </a:pPr>
            <a:endParaRPr lang="en-US" dirty="0" smtClean="0"/>
          </a:p>
          <a:p>
            <a:pPr marL="0" indent="0">
              <a:buNone/>
            </a:pPr>
            <a:r>
              <a:rPr lang="en-US" dirty="0" smtClean="0"/>
              <a:t>Write </a:t>
            </a:r>
            <a:r>
              <a:rPr lang="en-US" dirty="0"/>
              <a:t>a personal narrative about your favorite time enjoying this activity.  In your narrative, include details about when and where the experience happened and who shared the experience with you.  Describe what happened during the experience and why you enjoyed the activity.  Be sure your narrative has a beginning, a middle, and an end.</a:t>
            </a:r>
          </a:p>
          <a:p>
            <a:pPr marL="0" indent="0">
              <a:buNone/>
            </a:pPr>
            <a:endParaRPr lang="en-US" dirty="0" smtClean="0"/>
          </a:p>
          <a:p>
            <a:pPr marL="0" indent="0">
              <a:buNone/>
            </a:pPr>
            <a:r>
              <a:rPr lang="en-US" dirty="0" smtClean="0"/>
              <a:t>Use </a:t>
            </a:r>
            <a:r>
              <a:rPr lang="en-US" dirty="0"/>
              <a:t>your Planning and Draft Pages when planning your narrative.  Then write your narrative on the lined pages in this Test Booklet.  Only what you write in this Test Booklet will be scored.</a:t>
            </a:r>
          </a:p>
          <a:p>
            <a:endParaRPr lang="en-US" dirty="0" smtClean="0"/>
          </a:p>
          <a:p>
            <a:endParaRPr lang="en-US" dirty="0" smtClean="0"/>
          </a:p>
          <a:p>
            <a:endParaRPr lang="en-US" dirty="0"/>
          </a:p>
        </p:txBody>
      </p:sp>
    </p:spTree>
    <p:extLst>
      <p:ext uri="{BB962C8B-B14F-4D97-AF65-F5344CB8AC3E}">
        <p14:creationId xmlns:p14="http://schemas.microsoft.com/office/powerpoint/2010/main" val="2357762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4 (2009)</a:t>
            </a:r>
            <a:endParaRPr lang="en-US" sz="3200" dirty="0"/>
          </a:p>
        </p:txBody>
      </p:sp>
      <p:sp>
        <p:nvSpPr>
          <p:cNvPr id="48" name="Content Placeholder 2"/>
          <p:cNvSpPr>
            <a:spLocks noGrp="1"/>
          </p:cNvSpPr>
          <p:nvPr>
            <p:ph sz="quarter" idx="1"/>
          </p:nvPr>
        </p:nvSpPr>
        <p:spPr>
          <a:xfrm>
            <a:off x="304800" y="1600200"/>
            <a:ext cx="8461248" cy="4495800"/>
          </a:xfrm>
        </p:spPr>
        <p:txBody>
          <a:bodyPr>
            <a:normAutofit/>
          </a:bodyPr>
          <a:lstStyle/>
          <a:p>
            <a:endParaRPr lang="en-US" dirty="0" smtClean="0"/>
          </a:p>
          <a:p>
            <a:endParaRPr lang="en-US" dirty="0" smtClean="0"/>
          </a:p>
          <a:p>
            <a:endParaRPr lang="en-US" dirty="0"/>
          </a:p>
        </p:txBody>
      </p:sp>
      <p:sp>
        <p:nvSpPr>
          <p:cNvPr id="9" name="Content Placeholder 11"/>
          <p:cNvSpPr txBox="1">
            <a:spLocks/>
          </p:cNvSpPr>
          <p:nvPr/>
        </p:nvSpPr>
        <p:spPr>
          <a:xfrm>
            <a:off x="1143000" y="1905000"/>
            <a:ext cx="6922363"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Standard: 4.W-I.1</a:t>
            </a:r>
          </a:p>
          <a:p>
            <a:pPr marL="0" indent="0">
              <a:buFont typeface="Arial" pitchFamily="34" charset="0"/>
              <a:buNone/>
            </a:pPr>
            <a:r>
              <a:rPr lang="en-US" sz="2800" dirty="0" smtClean="0"/>
              <a:t>Write stories that organize plot events in an order that leads to a climax.</a:t>
            </a:r>
          </a:p>
          <a:p>
            <a:pPr marL="0" indent="0">
              <a:buFont typeface="Arial" pitchFamily="34" charset="0"/>
              <a:buNone/>
            </a:pPr>
            <a:endParaRPr lang="en-US" sz="2800" dirty="0"/>
          </a:p>
          <a:p>
            <a:pPr marL="0" indent="0">
              <a:buNone/>
            </a:pPr>
            <a:r>
              <a:rPr lang="en-US" sz="2800" i="1" dirty="0">
                <a:solidFill>
                  <a:schemeClr val="accent5">
                    <a:lumMod val="75000"/>
                  </a:schemeClr>
                </a:solidFill>
              </a:rPr>
              <a:t>What level of knowledge is reflected in this prompt</a:t>
            </a:r>
            <a:r>
              <a:rPr lang="en-US" sz="2800" i="1" dirty="0" smtClean="0">
                <a:solidFill>
                  <a:schemeClr val="accent5">
                    <a:lumMod val="75000"/>
                  </a:schemeClr>
                </a:solidFill>
              </a:rPr>
              <a:t>? What skills must a student have to be successful on this prompt?</a:t>
            </a:r>
            <a:endParaRPr lang="en-US" sz="2800" i="1" dirty="0">
              <a:solidFill>
                <a:schemeClr val="accent5">
                  <a:lumMod val="75000"/>
                </a:schemeClr>
              </a:solidFill>
            </a:endParaRPr>
          </a:p>
          <a:p>
            <a:pPr marL="0" indent="0">
              <a:buFont typeface="Arial" pitchFamily="34" charset="0"/>
              <a:buNone/>
            </a:pPr>
            <a:endParaRPr lang="en-US" sz="2800" dirty="0" smtClean="0"/>
          </a:p>
          <a:p>
            <a:pPr marL="0" indent="0">
              <a:buFont typeface="Arial" pitchFamily="34" charset="0"/>
              <a:buNone/>
            </a:pPr>
            <a:endParaRPr lang="en-US" sz="2800" dirty="0"/>
          </a:p>
          <a:p>
            <a:pPr marL="0" indent="0">
              <a:buFont typeface="Arial" pitchFamily="34" charset="0"/>
              <a:buNone/>
            </a:pPr>
            <a:endParaRPr lang="en-US" sz="2800" dirty="0" smtClean="0"/>
          </a:p>
          <a:p>
            <a:pPr marL="0" indent="0">
              <a:buFont typeface="Arial" pitchFamily="34" charset="0"/>
              <a:buNone/>
            </a:pPr>
            <a:endParaRPr lang="en-US" sz="2800" dirty="0"/>
          </a:p>
          <a:p>
            <a:pPr marL="0" indent="0">
              <a:buFont typeface="Arial" pitchFamily="34" charset="0"/>
              <a:buNone/>
            </a:pPr>
            <a:endParaRPr lang="en-US" sz="2800" dirty="0"/>
          </a:p>
        </p:txBody>
      </p:sp>
    </p:spTree>
    <p:extLst>
      <p:ext uri="{BB962C8B-B14F-4D97-AF65-F5344CB8AC3E}">
        <p14:creationId xmlns:p14="http://schemas.microsoft.com/office/powerpoint/2010/main" val="10473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7 (2009)</a:t>
            </a:r>
            <a:endParaRPr lang="en-US" sz="3200" dirty="0"/>
          </a:p>
        </p:txBody>
      </p:sp>
      <p:sp>
        <p:nvSpPr>
          <p:cNvPr id="48" name="Content Placeholder 2"/>
          <p:cNvSpPr>
            <a:spLocks noGrp="1"/>
          </p:cNvSpPr>
          <p:nvPr>
            <p:ph sz="quarter" idx="1"/>
          </p:nvPr>
        </p:nvSpPr>
        <p:spPr>
          <a:xfrm>
            <a:off x="304800" y="1600200"/>
            <a:ext cx="8461248" cy="4495800"/>
          </a:xfrm>
        </p:spPr>
        <p:txBody>
          <a:bodyPr>
            <a:normAutofit/>
          </a:bodyPr>
          <a:lstStyle/>
          <a:p>
            <a:pPr marL="0" indent="0">
              <a:buNone/>
            </a:pPr>
            <a:r>
              <a:rPr lang="en-US" sz="2400" dirty="0"/>
              <a:t>Imagine a perfect vacation.</a:t>
            </a:r>
          </a:p>
          <a:p>
            <a:pPr marL="0" indent="0">
              <a:buNone/>
            </a:pPr>
            <a:endParaRPr lang="en-US" sz="2400" dirty="0" smtClean="0"/>
          </a:p>
          <a:p>
            <a:pPr marL="0" indent="0">
              <a:buNone/>
            </a:pPr>
            <a:r>
              <a:rPr lang="en-US" sz="2400" dirty="0" smtClean="0"/>
              <a:t>In </a:t>
            </a:r>
            <a:r>
              <a:rPr lang="en-US" sz="2400" dirty="0"/>
              <a:t>a well-developed composition, describe what you consider to be a perfect vacation. Be sure to include specific details about the things you would see, hear, and feel while taking this vacation.</a:t>
            </a:r>
          </a:p>
          <a:p>
            <a:pPr marL="0" indent="0">
              <a:buNone/>
            </a:pPr>
            <a:endParaRPr lang="en-US" sz="2400" dirty="0" smtClean="0"/>
          </a:p>
          <a:p>
            <a:pPr marL="0" indent="0">
              <a:buNone/>
            </a:pPr>
            <a:r>
              <a:rPr lang="en-US" sz="2400" dirty="0" smtClean="0"/>
              <a:t>Use </a:t>
            </a:r>
            <a:r>
              <a:rPr lang="en-US" sz="2400" dirty="0"/>
              <a:t>your Planning and Draft Pages when planning your composition.  Then write your composition on the lined pages in this Test Booklet.  Only what you write in this Test Booklet will be scored.</a:t>
            </a:r>
          </a:p>
          <a:p>
            <a:endParaRPr lang="en-US" dirty="0" smtClean="0"/>
          </a:p>
          <a:p>
            <a:endParaRPr lang="en-US" dirty="0"/>
          </a:p>
        </p:txBody>
      </p:sp>
    </p:spTree>
    <p:extLst>
      <p:ext uri="{BB962C8B-B14F-4D97-AF65-F5344CB8AC3E}">
        <p14:creationId xmlns:p14="http://schemas.microsoft.com/office/powerpoint/2010/main" val="1374715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81000" y="65532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553200" y="6492875"/>
            <a:ext cx="2133600" cy="365125"/>
          </a:xfrm>
        </p:spPr>
        <p:txBody>
          <a:bodyPr/>
          <a:lstStyle/>
          <a:p>
            <a:r>
              <a:rPr lang="en-US" dirty="0" smtClean="0"/>
              <a:t>1</a:t>
            </a:r>
            <a:endParaRPr lang="en-US" dirty="0"/>
          </a:p>
        </p:txBody>
      </p:sp>
      <p:cxnSp>
        <p:nvCxnSpPr>
          <p:cNvPr id="8" name="Straight Connector 7"/>
          <p:cNvCxnSpPr/>
          <p:nvPr/>
        </p:nvCxnSpPr>
        <p:spPr>
          <a:xfrm>
            <a:off x="381000" y="1371600"/>
            <a:ext cx="830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57200" y="274638"/>
            <a:ext cx="8229600" cy="1143000"/>
          </a:xfrm>
        </p:spPr>
        <p:txBody>
          <a:bodyPr>
            <a:normAutofit/>
          </a:bodyPr>
          <a:lstStyle/>
          <a:p>
            <a:pPr algn="l"/>
            <a:r>
              <a:rPr lang="en-US" sz="3200" dirty="0" smtClean="0"/>
              <a:t>Previous Composition Prompt – Grade 7 (2009)</a:t>
            </a:r>
            <a:endParaRPr lang="en-US" sz="3200" dirty="0"/>
          </a:p>
        </p:txBody>
      </p:sp>
      <p:sp>
        <p:nvSpPr>
          <p:cNvPr id="48" name="Content Placeholder 2"/>
          <p:cNvSpPr>
            <a:spLocks noGrp="1"/>
          </p:cNvSpPr>
          <p:nvPr>
            <p:ph sz="quarter" idx="1"/>
          </p:nvPr>
        </p:nvSpPr>
        <p:spPr>
          <a:xfrm>
            <a:off x="990600" y="1600200"/>
            <a:ext cx="7162800" cy="4495800"/>
          </a:xfrm>
        </p:spPr>
        <p:txBody>
          <a:bodyPr>
            <a:normAutofit fontScale="85000" lnSpcReduction="20000"/>
          </a:bodyPr>
          <a:lstStyle/>
          <a:p>
            <a:pPr marL="0" indent="0">
              <a:buNone/>
            </a:pPr>
            <a:r>
              <a:rPr lang="en-US" sz="3300" dirty="0" smtClean="0"/>
              <a:t>Standard: 7.W-E.4</a:t>
            </a:r>
          </a:p>
          <a:p>
            <a:pPr marL="0" indent="0">
              <a:buNone/>
            </a:pPr>
            <a:r>
              <a:rPr lang="en-US" sz="3300" dirty="0" smtClean="0"/>
              <a:t>Write persuasive essays that</a:t>
            </a:r>
          </a:p>
          <a:p>
            <a:r>
              <a:rPr lang="en-US" sz="3300" dirty="0" smtClean="0"/>
              <a:t>State a clear position</a:t>
            </a:r>
          </a:p>
          <a:p>
            <a:r>
              <a:rPr lang="en-US" sz="3300" dirty="0" smtClean="0"/>
              <a:t>Provide evidence in support of the position</a:t>
            </a:r>
          </a:p>
          <a:p>
            <a:endParaRPr lang="en-US" dirty="0" smtClean="0"/>
          </a:p>
          <a:p>
            <a:pPr marL="0" indent="0">
              <a:buNone/>
            </a:pPr>
            <a:r>
              <a:rPr lang="en-US" sz="3300" i="1" dirty="0">
                <a:solidFill>
                  <a:schemeClr val="accent5">
                    <a:lumMod val="75000"/>
                  </a:schemeClr>
                </a:solidFill>
              </a:rPr>
              <a:t>What level of knowledge is reflected in this prompt? What skills must a student have to be successful on this prompt?</a:t>
            </a:r>
          </a:p>
          <a:p>
            <a:pPr marL="0" indent="0">
              <a:buNone/>
            </a:pPr>
            <a:r>
              <a:rPr lang="en-US" sz="3300" i="1" dirty="0" smtClean="0">
                <a:solidFill>
                  <a:schemeClr val="accent5">
                    <a:lumMod val="75000"/>
                  </a:schemeClr>
                </a:solidFill>
              </a:rPr>
              <a:t>How </a:t>
            </a:r>
            <a:r>
              <a:rPr lang="en-US" sz="3300" i="1" dirty="0">
                <a:solidFill>
                  <a:schemeClr val="accent5">
                    <a:lumMod val="75000"/>
                  </a:schemeClr>
                </a:solidFill>
              </a:rPr>
              <a:t>does the level of knowledge in this prompt compare with the level of knowledge in the Grade 4 prompt?</a:t>
            </a:r>
          </a:p>
          <a:p>
            <a:endParaRPr lang="en-US" dirty="0"/>
          </a:p>
        </p:txBody>
      </p:sp>
    </p:spTree>
    <p:extLst>
      <p:ext uri="{BB962C8B-B14F-4D97-AF65-F5344CB8AC3E}">
        <p14:creationId xmlns:p14="http://schemas.microsoft.com/office/powerpoint/2010/main" val="227908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1275</Words>
  <Application>Microsoft Office PowerPoint</Application>
  <PresentationFormat>On-screen Show (4:3)</PresentationFormat>
  <Paragraphs>173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Composition Prompt Training</vt:lpstr>
      <vt:lpstr>Agenda</vt:lpstr>
      <vt:lpstr>Session Outcome</vt:lpstr>
      <vt:lpstr>Depth of Knowledge (Handout) </vt:lpstr>
      <vt:lpstr>Depth of Knowledge (Handout) </vt:lpstr>
      <vt:lpstr>Previous Composition Prompt – Grade 4 (2009)</vt:lpstr>
      <vt:lpstr>Previous Composition Prompt – Grade 4 (2009)</vt:lpstr>
      <vt:lpstr>Previous Composition Prompt – Grade 7 (2009)</vt:lpstr>
      <vt:lpstr>Previous Composition Prompt – Grade 7 (2009)</vt:lpstr>
      <vt:lpstr>Previous Composition Prompt – Grade 10 (2009)</vt:lpstr>
      <vt:lpstr>Previous Composition Prompt – Grade 10 (2009)</vt:lpstr>
      <vt:lpstr>Common Core State Standards</vt:lpstr>
      <vt:lpstr>Activity - Examining New Composition Prompts Aligned to Common Core </vt:lpstr>
      <vt:lpstr>PowerPoint Presentation</vt:lpstr>
      <vt:lpstr>Where to find more information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CAS Results Release 2011</dc:title>
  <dc:creator>Steve Cartwright</dc:creator>
  <cp:lastModifiedBy>John Neral</cp:lastModifiedBy>
  <cp:revision>187</cp:revision>
  <dcterms:created xsi:type="dcterms:W3CDTF">2011-07-07T22:58:04Z</dcterms:created>
  <dcterms:modified xsi:type="dcterms:W3CDTF">2011-11-09T16:32:20Z</dcterms:modified>
</cp:coreProperties>
</file>