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6" r:id="rId3"/>
    <p:sldId id="258" r:id="rId4"/>
    <p:sldId id="259" r:id="rId5"/>
    <p:sldId id="260" r:id="rId6"/>
    <p:sldId id="270" r:id="rId7"/>
    <p:sldId id="261" r:id="rId8"/>
    <p:sldId id="262" r:id="rId9"/>
    <p:sldId id="263" r:id="rId10"/>
    <p:sldId id="264" r:id="rId11"/>
    <p:sldId id="265"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5" d="100"/>
          <a:sy n="95" d="100"/>
        </p:scale>
        <p:origin x="48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316767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230610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168279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204133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124866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102400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103913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313110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11246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232399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55502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header.tif"/>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1371600"/>
          </a:xfrm>
          <a:prstGeom prst="rect">
            <a:avLst/>
          </a:prstGeom>
        </p:spPr>
      </p:pic>
      <p:sp>
        <p:nvSpPr>
          <p:cNvPr id="2" name="Title Placeholder 1"/>
          <p:cNvSpPr>
            <a:spLocks noGrp="1"/>
          </p:cNvSpPr>
          <p:nvPr>
            <p:ph type="title"/>
          </p:nvPr>
        </p:nvSpPr>
        <p:spPr>
          <a:xfrm>
            <a:off x="116520" y="104858"/>
            <a:ext cx="6571795" cy="69905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3D622-19EA-C140-9A06-1510311B0913}" type="datetimeFigureOut">
              <a:rPr lang="en-US" smtClean="0">
                <a:solidFill>
                  <a:prstClr val="black">
                    <a:tint val="75000"/>
                  </a:prstClr>
                </a:solidFill>
                <a:latin typeface="Calibri"/>
              </a:rPr>
              <a:pPr/>
              <a:t>9/3/2013</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5F718-A7CB-154E-909C-8FD121E5437A}"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2082572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3200" b="1" i="0" kern="1200">
          <a:solidFill>
            <a:schemeClr val="bg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3052" y="1773639"/>
            <a:ext cx="6074228" cy="4647258"/>
          </a:xfrm>
        </p:spPr>
        <p:txBody>
          <a:bodyPr>
            <a:normAutofit lnSpcReduction="10000"/>
          </a:bodyPr>
          <a:lstStyle/>
          <a:p>
            <a:pPr marL="0" indent="0" algn="ctr">
              <a:buNone/>
            </a:pPr>
            <a:r>
              <a:rPr lang="en-US" b="1" dirty="0" smtClean="0"/>
              <a:t>Join the DC Parent and Family Engagement Summit conversation on </a:t>
            </a:r>
            <a:r>
              <a:rPr lang="en-US" b="1" dirty="0" smtClean="0">
                <a:solidFill>
                  <a:srgbClr val="00B0F0"/>
                </a:solidFill>
              </a:rPr>
              <a:t>Twitter</a:t>
            </a:r>
            <a:r>
              <a:rPr lang="en-US" b="1" dirty="0" smtClean="0"/>
              <a:t>!</a:t>
            </a:r>
          </a:p>
          <a:p>
            <a:pPr marL="0" indent="0" algn="ctr">
              <a:buNone/>
            </a:pPr>
            <a:endParaRPr lang="en-US" sz="2800" dirty="0" smtClean="0"/>
          </a:p>
          <a:p>
            <a:pPr marL="0" indent="0" algn="ctr">
              <a:buNone/>
            </a:pPr>
            <a:r>
              <a:rPr lang="en-US" sz="4300" dirty="0" smtClean="0">
                <a:solidFill>
                  <a:srgbClr val="00B0F0"/>
                </a:solidFill>
              </a:rPr>
              <a:t>#DCParents</a:t>
            </a:r>
          </a:p>
          <a:p>
            <a:pPr marL="0" indent="0" algn="ctr">
              <a:buNone/>
            </a:pPr>
            <a:endParaRPr lang="en-US" sz="2800" dirty="0" smtClean="0"/>
          </a:p>
          <a:p>
            <a:pPr marL="0" indent="0" algn="ctr">
              <a:buNone/>
            </a:pPr>
            <a:endParaRPr lang="en-US" sz="2800" dirty="0"/>
          </a:p>
          <a:p>
            <a:pPr marL="0" indent="0" algn="ctr">
              <a:buNone/>
            </a:pPr>
            <a:endParaRPr lang="en-US" sz="2800" dirty="0" smtClean="0"/>
          </a:p>
          <a:p>
            <a:pPr marL="0" indent="0" algn="ctr">
              <a:buNone/>
            </a:pPr>
            <a:r>
              <a:rPr lang="en-US" sz="2800" dirty="0" smtClean="0"/>
              <a:t>Follow OSSE on Twitter </a:t>
            </a:r>
            <a:r>
              <a:rPr lang="en-US" sz="2800" dirty="0" smtClean="0">
                <a:solidFill>
                  <a:srgbClr val="FF0000"/>
                </a:solidFill>
              </a:rPr>
              <a:t>@OSSEDC</a:t>
            </a:r>
          </a:p>
          <a:p>
            <a:pPr marL="0" indent="0" algn="ctr">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7729" y="5230163"/>
            <a:ext cx="1190733" cy="11907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0847" y="1773639"/>
            <a:ext cx="2371725" cy="1924050"/>
          </a:xfrm>
          <a:prstGeom prst="rect">
            <a:avLst/>
          </a:prstGeom>
        </p:spPr>
      </p:pic>
    </p:spTree>
    <p:extLst>
      <p:ext uri="{BB962C8B-B14F-4D97-AF65-F5344CB8AC3E}">
        <p14:creationId xmlns:p14="http://schemas.microsoft.com/office/powerpoint/2010/main" xmlns="" val="70137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339" y="285685"/>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a:xfrm>
            <a:off x="447153" y="1477108"/>
            <a:ext cx="8229600" cy="4682532"/>
          </a:xfrm>
        </p:spPr>
        <p:txBody>
          <a:bodyPr>
            <a:normAutofit fontScale="77500" lnSpcReduction="20000"/>
          </a:bodyPr>
          <a:lstStyle/>
          <a:p>
            <a:pPr algn="ctr">
              <a:buNone/>
            </a:pPr>
            <a:r>
              <a:rPr lang="en-US" dirty="0" smtClean="0"/>
              <a:t>School Daze</a:t>
            </a:r>
          </a:p>
          <a:p>
            <a:pPr algn="ctr">
              <a:buNone/>
            </a:pPr>
            <a:r>
              <a:rPr lang="en-US" sz="2000" dirty="0" smtClean="0"/>
              <a:t>Senior Year</a:t>
            </a:r>
          </a:p>
          <a:p>
            <a:pPr algn="ctr">
              <a:buNone/>
            </a:pPr>
            <a:r>
              <a:rPr lang="en-US" sz="2000" dirty="0" smtClean="0"/>
              <a:t>(12 Grade)</a:t>
            </a:r>
          </a:p>
          <a:p>
            <a:pPr algn="ctr">
              <a:buNone/>
            </a:pPr>
            <a:endParaRPr lang="en-US" sz="2000" dirty="0" smtClean="0"/>
          </a:p>
          <a:p>
            <a:pPr>
              <a:buNone/>
            </a:pPr>
            <a:r>
              <a:rPr lang="en-US" sz="2800" i="1" dirty="0" smtClean="0"/>
              <a:t>Senior year the </a:t>
            </a:r>
            <a:r>
              <a:rPr lang="en-US" sz="2800" b="1" i="1" dirty="0" smtClean="0"/>
              <a:t>struggle continues</a:t>
            </a:r>
            <a:r>
              <a:rPr lang="en-US" sz="2800" i="1" dirty="0" smtClean="0"/>
              <a:t>…to </a:t>
            </a:r>
            <a:r>
              <a:rPr lang="en-US" sz="2800" i="1" u="sng" dirty="0" smtClean="0">
                <a:solidFill>
                  <a:srgbClr val="C00000"/>
                </a:solidFill>
              </a:rPr>
              <a:t>stay focused </a:t>
            </a:r>
            <a:r>
              <a:rPr lang="en-US" sz="2800" i="1" dirty="0" smtClean="0"/>
              <a:t>and </a:t>
            </a:r>
            <a:r>
              <a:rPr lang="en-US" sz="2800" i="1" u="sng" dirty="0" smtClean="0">
                <a:solidFill>
                  <a:srgbClr val="00B0F0"/>
                </a:solidFill>
              </a:rPr>
              <a:t>look towards a future.</a:t>
            </a:r>
          </a:p>
          <a:p>
            <a:pPr>
              <a:buNone/>
            </a:pPr>
            <a:r>
              <a:rPr lang="en-US" sz="2800" i="1" dirty="0" smtClean="0"/>
              <a:t>Senior year is about the </a:t>
            </a:r>
            <a:r>
              <a:rPr lang="en-US" sz="2800" b="1" i="1" u="sng" dirty="0" smtClean="0">
                <a:solidFill>
                  <a:schemeClr val="accent3">
                    <a:lumMod val="75000"/>
                  </a:schemeClr>
                </a:solidFill>
              </a:rPr>
              <a:t>“now what?”</a:t>
            </a:r>
            <a:r>
              <a:rPr lang="en-US" sz="2800" b="1" i="1" dirty="0" smtClean="0">
                <a:solidFill>
                  <a:schemeClr val="accent3">
                    <a:lumMod val="75000"/>
                  </a:schemeClr>
                </a:solidFill>
              </a:rPr>
              <a:t> </a:t>
            </a:r>
            <a:r>
              <a:rPr lang="en-US" sz="2800" i="1" dirty="0" smtClean="0"/>
              <a:t>question that </a:t>
            </a:r>
            <a:r>
              <a:rPr lang="en-US" sz="2800" i="1" dirty="0" smtClean="0"/>
              <a:t>many parents and students </a:t>
            </a:r>
            <a:r>
              <a:rPr lang="en-US" sz="2800" i="1" dirty="0" smtClean="0"/>
              <a:t>often ask.</a:t>
            </a:r>
            <a:endParaRPr lang="en-US" sz="2800" i="1" dirty="0" smtClean="0"/>
          </a:p>
          <a:p>
            <a:pPr>
              <a:buNone/>
            </a:pPr>
            <a:r>
              <a:rPr lang="en-US" sz="2800" i="1" dirty="0" smtClean="0"/>
              <a:t>Senior year is about the </a:t>
            </a:r>
            <a:r>
              <a:rPr lang="en-US" sz="2800" b="1" i="1" u="sng" dirty="0" smtClean="0">
                <a:solidFill>
                  <a:schemeClr val="accent4">
                    <a:lumMod val="75000"/>
                  </a:schemeClr>
                </a:solidFill>
              </a:rPr>
              <a:t>“big decision” </a:t>
            </a:r>
            <a:r>
              <a:rPr lang="en-US" sz="2800" i="1" dirty="0" smtClean="0"/>
              <a:t>whether that’s college, career/employment or the military. There must be a plan in place!</a:t>
            </a:r>
          </a:p>
          <a:p>
            <a:pPr>
              <a:buNone/>
            </a:pPr>
            <a:r>
              <a:rPr lang="en-US" sz="2800" i="1" dirty="0" smtClean="0"/>
              <a:t>Senior year is about </a:t>
            </a:r>
            <a:r>
              <a:rPr lang="en-US" sz="2800" i="1" u="sng" dirty="0" smtClean="0">
                <a:solidFill>
                  <a:schemeClr val="accent6"/>
                </a:solidFill>
              </a:rPr>
              <a:t>preventing senioritis  </a:t>
            </a:r>
            <a:r>
              <a:rPr lang="en-US" sz="2800" i="1" dirty="0" smtClean="0"/>
              <a:t>-- that dreaded disease that plagues every high school student.  It can be fatal but it is also curable.  And yes, colleges can </a:t>
            </a:r>
            <a:r>
              <a:rPr lang="en-US" sz="2800" b="1" i="1" u="sng" dirty="0" smtClean="0">
                <a:solidFill>
                  <a:schemeClr val="bg2">
                    <a:lumMod val="50000"/>
                  </a:schemeClr>
                </a:solidFill>
              </a:rPr>
              <a:t>rescind</a:t>
            </a:r>
            <a:r>
              <a:rPr lang="en-US" sz="2800" i="1" dirty="0" smtClean="0"/>
              <a:t> the acceptance letter into their school.  </a:t>
            </a:r>
            <a:endParaRPr lang="en-US" sz="28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581" y="255540"/>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lstStyle/>
          <a:p>
            <a:r>
              <a:rPr lang="en-US" dirty="0" smtClean="0"/>
              <a:t>Activity: Table </a:t>
            </a:r>
            <a:r>
              <a:rPr lang="en-US" dirty="0" smtClean="0"/>
              <a:t>talk</a:t>
            </a:r>
          </a:p>
          <a:p>
            <a:pPr lvl="1"/>
            <a:r>
              <a:rPr lang="en-US" dirty="0" smtClean="0"/>
              <a:t>Parents </a:t>
            </a:r>
            <a:r>
              <a:rPr lang="en-US" dirty="0" smtClean="0"/>
              <a:t>will discuss the “walk through high </a:t>
            </a:r>
            <a:r>
              <a:rPr lang="en-US" dirty="0" smtClean="0"/>
              <a:t>school” presentations</a:t>
            </a:r>
            <a:endParaRPr lang="en-US" dirty="0" smtClean="0"/>
          </a:p>
          <a:p>
            <a:pPr lvl="1"/>
            <a:r>
              <a:rPr lang="en-US" dirty="0" smtClean="0"/>
              <a:t>Identify ways to assistance </a:t>
            </a:r>
            <a:r>
              <a:rPr lang="en-US" dirty="0" smtClean="0"/>
              <a:t>their child </a:t>
            </a:r>
            <a:r>
              <a:rPr lang="en-US" dirty="0" smtClean="0"/>
              <a:t>with </a:t>
            </a:r>
            <a:r>
              <a:rPr lang="en-US" dirty="0" smtClean="0"/>
              <a:t>transitions throughout the grades</a:t>
            </a:r>
            <a:endParaRPr lang="en-US" dirty="0" smtClean="0"/>
          </a:p>
          <a:p>
            <a:pPr lvl="1"/>
            <a:r>
              <a:rPr lang="en-US" dirty="0" smtClean="0"/>
              <a:t>List three things they can do as parents to assist their child with success transitions</a:t>
            </a:r>
          </a:p>
          <a:p>
            <a:pPr lvl="1"/>
            <a:r>
              <a:rPr lang="en-US" dirty="0" smtClean="0"/>
              <a:t>Report out to the larger group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065" y="285685"/>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a:xfrm>
            <a:off x="457200" y="1426866"/>
            <a:ext cx="8229600" cy="4525963"/>
          </a:xfrm>
        </p:spPr>
        <p:txBody>
          <a:bodyPr/>
          <a:lstStyle/>
          <a:p>
            <a:r>
              <a:rPr lang="en-US" dirty="0" smtClean="0"/>
              <a:t>Why it all matters</a:t>
            </a:r>
          </a:p>
          <a:p>
            <a:pPr lvl="1"/>
            <a:r>
              <a:rPr lang="en-US" dirty="0" smtClean="0"/>
              <a:t>Course selection</a:t>
            </a:r>
          </a:p>
          <a:p>
            <a:pPr lvl="1"/>
            <a:r>
              <a:rPr lang="en-US" dirty="0" smtClean="0"/>
              <a:t>Assessments: Common Core, PARC, College Admission Exams—PSAT, SAT, ACT, </a:t>
            </a:r>
            <a:r>
              <a:rPr lang="en-US" dirty="0" smtClean="0"/>
              <a:t>Accuplacer</a:t>
            </a:r>
            <a:endParaRPr lang="en-US" dirty="0" smtClean="0"/>
          </a:p>
          <a:p>
            <a:pPr lvl="1"/>
            <a:r>
              <a:rPr lang="en-US" dirty="0" smtClean="0"/>
              <a:t>Graduation Requirements</a:t>
            </a:r>
          </a:p>
          <a:p>
            <a:pPr lvl="1"/>
            <a:r>
              <a:rPr lang="en-US" dirty="0" smtClean="0"/>
              <a:t>Grade Point Average (GPA)</a:t>
            </a:r>
          </a:p>
          <a:p>
            <a:pPr lvl="2"/>
            <a:r>
              <a:rPr lang="en-US" dirty="0" smtClean="0"/>
              <a:t>Weighted/</a:t>
            </a:r>
            <a:r>
              <a:rPr lang="en-US" dirty="0" smtClean="0"/>
              <a:t>Unweighted</a:t>
            </a:r>
            <a:endParaRPr lang="en-US" dirty="0" smtClean="0"/>
          </a:p>
          <a:p>
            <a:pPr lvl="2"/>
            <a:r>
              <a:rPr lang="en-US" dirty="0" smtClean="0"/>
              <a:t>How it impacts college admissions</a:t>
            </a:r>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50" y="265589"/>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Post Secondary Preparation</a:t>
            </a:r>
          </a:p>
          <a:p>
            <a:pPr lvl="1"/>
            <a:r>
              <a:rPr lang="en-US" dirty="0" smtClean="0"/>
              <a:t>Start Early</a:t>
            </a:r>
          </a:p>
          <a:p>
            <a:pPr lvl="1"/>
            <a:r>
              <a:rPr lang="en-US" dirty="0" smtClean="0"/>
              <a:t>Plan academically and financially</a:t>
            </a:r>
          </a:p>
          <a:p>
            <a:pPr lvl="1"/>
            <a:r>
              <a:rPr lang="en-US" dirty="0" smtClean="0"/>
              <a:t>Understand the college admission process</a:t>
            </a:r>
          </a:p>
          <a:p>
            <a:pPr lvl="1"/>
            <a:r>
              <a:rPr lang="en-US" dirty="0" smtClean="0"/>
              <a:t>How can your child’s school assist?</a:t>
            </a:r>
          </a:p>
          <a:p>
            <a:pPr lvl="2"/>
            <a:r>
              <a:rPr lang="en-US" i="1" dirty="0" smtClean="0">
                <a:solidFill>
                  <a:srgbClr val="00B050"/>
                </a:solidFill>
              </a:rPr>
              <a:t>Identify resources in the school</a:t>
            </a:r>
          </a:p>
          <a:p>
            <a:pPr lvl="2"/>
            <a:r>
              <a:rPr lang="en-US" i="1" dirty="0" smtClean="0">
                <a:solidFill>
                  <a:srgbClr val="00B050"/>
                </a:solidFill>
              </a:rPr>
              <a:t>Understand the process for getting assistance</a:t>
            </a:r>
          </a:p>
          <a:p>
            <a:pPr lvl="2"/>
            <a:r>
              <a:rPr lang="en-US" i="1" dirty="0" smtClean="0">
                <a:solidFill>
                  <a:srgbClr val="00B050"/>
                </a:solidFill>
              </a:rPr>
              <a:t>Write down your questions</a:t>
            </a:r>
          </a:p>
          <a:p>
            <a:pPr lvl="2"/>
            <a:r>
              <a:rPr lang="en-US" i="1" dirty="0" smtClean="0">
                <a:solidFill>
                  <a:srgbClr val="00B050"/>
                </a:solidFill>
              </a:rPr>
              <a:t>Schedule appointments with school personnel</a:t>
            </a:r>
          </a:p>
          <a:p>
            <a:pPr lvl="1"/>
            <a:r>
              <a:rPr lang="en-US" dirty="0" smtClean="0"/>
              <a:t>Get to know the school counselor</a:t>
            </a:r>
          </a:p>
          <a:p>
            <a:pPr lvl="1"/>
            <a:r>
              <a:rPr lang="en-US" dirty="0" smtClean="0"/>
              <a:t>Take responsibility for your own success!</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372" y="295734"/>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normAutofit lnSpcReduction="10000"/>
          </a:bodyPr>
          <a:lstStyle/>
          <a:p>
            <a:r>
              <a:rPr lang="en-US" dirty="0" smtClean="0"/>
              <a:t>Bridging the Gap – Key </a:t>
            </a:r>
            <a:r>
              <a:rPr lang="en-US" dirty="0" smtClean="0"/>
              <a:t>Questions</a:t>
            </a:r>
            <a:endParaRPr lang="en-US" dirty="0" smtClean="0"/>
          </a:p>
          <a:p>
            <a:pPr lvl="1"/>
            <a:r>
              <a:rPr lang="en-US" dirty="0" smtClean="0"/>
              <a:t>School Culture</a:t>
            </a:r>
          </a:p>
          <a:p>
            <a:pPr lvl="2"/>
            <a:r>
              <a:rPr lang="en-US" dirty="0" smtClean="0"/>
              <a:t>Who is the principal?</a:t>
            </a:r>
          </a:p>
          <a:p>
            <a:pPr lvl="2"/>
            <a:r>
              <a:rPr lang="en-US" dirty="0" smtClean="0"/>
              <a:t>How is he or she important to your child’s education?</a:t>
            </a:r>
          </a:p>
          <a:p>
            <a:pPr lvl="2"/>
            <a:r>
              <a:rPr lang="en-US" dirty="0" smtClean="0"/>
              <a:t>Do you know who the school counselor is?</a:t>
            </a:r>
          </a:p>
          <a:p>
            <a:pPr lvl="2"/>
            <a:r>
              <a:rPr lang="en-US" dirty="0" smtClean="0"/>
              <a:t>What is the school </a:t>
            </a:r>
            <a:r>
              <a:rPr lang="en-US" dirty="0" smtClean="0"/>
              <a:t>environment </a:t>
            </a:r>
            <a:r>
              <a:rPr lang="en-US" dirty="0" smtClean="0"/>
              <a:t>like?</a:t>
            </a:r>
          </a:p>
          <a:p>
            <a:pPr lvl="2"/>
            <a:r>
              <a:rPr lang="en-US" dirty="0" smtClean="0"/>
              <a:t>PTSA or PTA?  Are you a member?</a:t>
            </a:r>
          </a:p>
          <a:p>
            <a:pPr lvl="2"/>
            <a:r>
              <a:rPr lang="en-US" dirty="0" smtClean="0"/>
              <a:t>Volunteer your time; serve on a school related committee. </a:t>
            </a:r>
          </a:p>
          <a:p>
            <a:pPr lvl="2"/>
            <a:r>
              <a:rPr lang="en-US" dirty="0" smtClean="0"/>
              <a:t>Be Positive!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243" y="305782"/>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lstStyle/>
          <a:p>
            <a:r>
              <a:rPr lang="en-US" dirty="0" smtClean="0"/>
              <a:t>Final word</a:t>
            </a:r>
          </a:p>
          <a:p>
            <a:pPr lvl="2"/>
            <a:r>
              <a:rPr lang="en-US" dirty="0" smtClean="0"/>
              <a:t>High School is a time of enjoyment, opportunity for learning new and exciting things, planning for the future and making the appropriate transitions into young adulthood.  With guidance, structure, working with school staff, your child can achieve tremendous success!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307" y="275637"/>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lstStyle/>
          <a:p>
            <a:r>
              <a:rPr lang="en-US" dirty="0" smtClean="0"/>
              <a:t>Wrap Up</a:t>
            </a:r>
          </a:p>
          <a:p>
            <a:r>
              <a:rPr lang="en-US" dirty="0" smtClean="0"/>
              <a:t>Questions</a:t>
            </a:r>
          </a:p>
          <a:p>
            <a:r>
              <a:rPr lang="en-US" dirty="0" smtClean="0"/>
              <a:t>Evaluation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210" y="325879"/>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lstStyle/>
          <a:p>
            <a:pPr algn="ctr">
              <a:buNone/>
            </a:pPr>
            <a:r>
              <a:rPr lang="en-US" dirty="0" smtClean="0"/>
              <a:t>Presenter</a:t>
            </a:r>
          </a:p>
          <a:p>
            <a:r>
              <a:rPr lang="en-US" dirty="0" smtClean="0"/>
              <a:t>Bernadette White</a:t>
            </a:r>
          </a:p>
          <a:p>
            <a:pPr lvl="1"/>
            <a:r>
              <a:rPr lang="en-US" dirty="0" smtClean="0"/>
              <a:t>Education Consultant</a:t>
            </a:r>
          </a:p>
          <a:p>
            <a:pPr lvl="2"/>
            <a:r>
              <a:rPr lang="en-US" dirty="0" smtClean="0"/>
              <a:t>Professional School Counselor</a:t>
            </a:r>
          </a:p>
          <a:p>
            <a:pPr lvl="2"/>
            <a:r>
              <a:rPr lang="en-US" dirty="0" smtClean="0"/>
              <a:t>Adjunct Professor</a:t>
            </a:r>
          </a:p>
          <a:p>
            <a:pPr lvl="2"/>
            <a:r>
              <a:rPr lang="en-US" dirty="0" smtClean="0"/>
              <a:t>Parent Liaison</a:t>
            </a:r>
          </a:p>
          <a:p>
            <a:pPr lvl="2"/>
            <a:r>
              <a:rPr lang="en-US" dirty="0" smtClean="0"/>
              <a:t>Student Advocate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822"/>
            <a:ext cx="7190732" cy="984739"/>
          </a:xfrm>
        </p:spPr>
        <p:txBody>
          <a:bodyPr>
            <a:normAutofit fontScale="90000"/>
          </a:bodyPr>
          <a:lstStyle/>
          <a:p>
            <a:r>
              <a:rPr lang="en-US" dirty="0" smtClean="0"/>
              <a:t>Parents Partnering with Schools</a:t>
            </a:r>
            <a:br>
              <a:rPr lang="en-US" dirty="0" smtClean="0"/>
            </a:br>
            <a:r>
              <a:rPr lang="en-US" dirty="0" smtClean="0"/>
              <a:t>High School Years</a:t>
            </a:r>
            <a:endParaRPr lang="en-US" dirty="0"/>
          </a:p>
        </p:txBody>
      </p:sp>
      <p:sp>
        <p:nvSpPr>
          <p:cNvPr id="3" name="Content Placeholder 2"/>
          <p:cNvSpPr>
            <a:spLocks noGrp="1"/>
          </p:cNvSpPr>
          <p:nvPr>
            <p:ph idx="1"/>
          </p:nvPr>
        </p:nvSpPr>
        <p:spPr>
          <a:xfrm>
            <a:off x="195943" y="1296237"/>
            <a:ext cx="8229600" cy="4525963"/>
          </a:xfrm>
        </p:spPr>
        <p:txBody>
          <a:bodyPr/>
          <a:lstStyle/>
          <a:p>
            <a:r>
              <a:rPr lang="en-US" dirty="0" smtClean="0"/>
              <a:t>Welcome</a:t>
            </a:r>
          </a:p>
          <a:p>
            <a:pPr lvl="1"/>
            <a:r>
              <a:rPr lang="en-US" dirty="0" smtClean="0"/>
              <a:t>Introductions</a:t>
            </a:r>
          </a:p>
          <a:p>
            <a:pPr lvl="1"/>
            <a:r>
              <a:rPr lang="en-US" dirty="0" smtClean="0"/>
              <a:t>Overview of Agenda</a:t>
            </a:r>
          </a:p>
          <a:p>
            <a:r>
              <a:rPr lang="en-US" dirty="0" smtClean="0"/>
              <a:t>Essential Questions</a:t>
            </a:r>
          </a:p>
          <a:p>
            <a:pPr lvl="1"/>
            <a:r>
              <a:rPr lang="en-US" dirty="0" smtClean="0"/>
              <a:t>Why are we here?</a:t>
            </a:r>
          </a:p>
          <a:p>
            <a:pPr lvl="1"/>
            <a:r>
              <a:rPr lang="en-US" dirty="0" smtClean="0"/>
              <a:t>Is this </a:t>
            </a:r>
            <a:r>
              <a:rPr lang="en-US" dirty="0" smtClean="0"/>
              <a:t>really necessary</a:t>
            </a:r>
            <a:r>
              <a:rPr lang="en-US" dirty="0" smtClean="0"/>
              <a:t>?</a:t>
            </a:r>
          </a:p>
          <a:p>
            <a:pPr lvl="1"/>
            <a:r>
              <a:rPr lang="en-US" dirty="0" smtClean="0"/>
              <a:t>I got this, do you really?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016" y="321547"/>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a:xfrm>
            <a:off x="0" y="1256044"/>
            <a:ext cx="8229600" cy="5114611"/>
          </a:xfrm>
        </p:spPr>
        <p:txBody>
          <a:bodyPr>
            <a:normAutofit fontScale="92500" lnSpcReduction="20000"/>
          </a:bodyPr>
          <a:lstStyle/>
          <a:p>
            <a:r>
              <a:rPr lang="en-US" dirty="0" smtClean="0"/>
              <a:t>Agenda</a:t>
            </a:r>
          </a:p>
          <a:p>
            <a:pPr lvl="1"/>
            <a:r>
              <a:rPr lang="en-US" dirty="0" smtClean="0"/>
              <a:t>Review and discuss the importance of High School</a:t>
            </a:r>
          </a:p>
          <a:p>
            <a:pPr lvl="1"/>
            <a:r>
              <a:rPr lang="en-US" dirty="0" smtClean="0"/>
              <a:t>Establish an understanding of how students progress throughout high school: </a:t>
            </a:r>
          </a:p>
          <a:p>
            <a:pPr lvl="2"/>
            <a:r>
              <a:rPr lang="en-US" dirty="0" smtClean="0"/>
              <a:t>Why 9</a:t>
            </a:r>
            <a:r>
              <a:rPr lang="en-US" baseline="30000" dirty="0" smtClean="0"/>
              <a:t>th</a:t>
            </a:r>
            <a:r>
              <a:rPr lang="en-US" dirty="0" smtClean="0"/>
              <a:t> grade matters</a:t>
            </a:r>
          </a:p>
          <a:p>
            <a:pPr lvl="2"/>
            <a:r>
              <a:rPr lang="en-US" dirty="0" smtClean="0"/>
              <a:t>Transitions through the grades</a:t>
            </a:r>
          </a:p>
          <a:p>
            <a:pPr lvl="2"/>
            <a:r>
              <a:rPr lang="en-US" dirty="0" smtClean="0"/>
              <a:t>Individual Graduation Plans (IGP), course selection, assessments, GPAs, graduation requirements,  community service and civic engagement</a:t>
            </a:r>
          </a:p>
          <a:p>
            <a:pPr lvl="2"/>
            <a:r>
              <a:rPr lang="en-US" dirty="0" smtClean="0"/>
              <a:t>Post secondary preparation</a:t>
            </a:r>
          </a:p>
          <a:p>
            <a:pPr lvl="1"/>
            <a:r>
              <a:rPr lang="en-US" dirty="0" smtClean="0"/>
              <a:t>Bridge the Gap between home and school</a:t>
            </a:r>
          </a:p>
          <a:p>
            <a:pPr lvl="2"/>
            <a:r>
              <a:rPr lang="en-US" dirty="0" smtClean="0"/>
              <a:t>Understanding the school culture</a:t>
            </a:r>
          </a:p>
          <a:p>
            <a:pPr lvl="2"/>
            <a:r>
              <a:rPr lang="en-US" dirty="0" smtClean="0"/>
              <a:t>Getting to know the school staff </a:t>
            </a:r>
          </a:p>
          <a:p>
            <a:pPr lvl="2"/>
            <a:endParaRPr lang="en-US" dirty="0" smtClean="0"/>
          </a:p>
          <a:p>
            <a:pPr lvl="2"/>
            <a:endParaRPr lang="en-US" dirty="0" smtClean="0"/>
          </a:p>
          <a:p>
            <a:pPr lvl="2">
              <a:buNone/>
            </a:pPr>
            <a:endParaRPr lang="en-US" dirty="0" smtClean="0"/>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691" y="291402"/>
            <a:ext cx="6758654" cy="854110"/>
          </a:xfrm>
        </p:spPr>
        <p:txBody>
          <a:bodyPr>
            <a:normAutofit fontScale="90000"/>
          </a:bodyPr>
          <a:lstStyle/>
          <a:p>
            <a:r>
              <a:rPr lang="en-US" dirty="0" smtClean="0"/>
              <a:t>Parents Partnering with Schools Presentation</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t>Activator (10 minutes)</a:t>
            </a:r>
          </a:p>
          <a:p>
            <a:r>
              <a:rPr lang="en-US" dirty="0" smtClean="0"/>
              <a:t>Novice HS parents will identify a veteran HS parent to interview</a:t>
            </a:r>
          </a:p>
          <a:p>
            <a:pPr lvl="1"/>
            <a:r>
              <a:rPr lang="en-US" dirty="0" smtClean="0"/>
              <a:t>In groups of 2’s parents will ask the following question:</a:t>
            </a:r>
          </a:p>
          <a:p>
            <a:pPr lvl="2"/>
            <a:r>
              <a:rPr lang="en-US" dirty="0" smtClean="0">
                <a:solidFill>
                  <a:srgbClr val="FF0000"/>
                </a:solidFill>
              </a:rPr>
              <a:t>What do you know </a:t>
            </a:r>
            <a:r>
              <a:rPr lang="en-US" u="sng" dirty="0" smtClean="0">
                <a:solidFill>
                  <a:srgbClr val="FF0000"/>
                </a:solidFill>
              </a:rPr>
              <a:t>NOW</a:t>
            </a:r>
            <a:r>
              <a:rPr lang="en-US" dirty="0" smtClean="0">
                <a:solidFill>
                  <a:srgbClr val="FF0000"/>
                </a:solidFill>
              </a:rPr>
              <a:t> that you didn’t know </a:t>
            </a:r>
            <a:r>
              <a:rPr lang="en-US" u="sng" dirty="0" smtClean="0">
                <a:solidFill>
                  <a:srgbClr val="FF0000"/>
                </a:solidFill>
              </a:rPr>
              <a:t>THEN</a:t>
            </a:r>
            <a:r>
              <a:rPr lang="en-US" dirty="0" smtClean="0">
                <a:solidFill>
                  <a:srgbClr val="FF0000"/>
                </a:solidFill>
              </a:rPr>
              <a:t> about high school?</a:t>
            </a:r>
          </a:p>
          <a:p>
            <a:pPr lvl="3"/>
            <a:r>
              <a:rPr lang="en-US" dirty="0" smtClean="0"/>
              <a:t>Identify the one thing they said that really stood out to you</a:t>
            </a:r>
          </a:p>
          <a:p>
            <a:pPr lvl="3"/>
            <a:r>
              <a:rPr lang="en-US" dirty="0" smtClean="0"/>
              <a:t>Ask how </a:t>
            </a:r>
            <a:r>
              <a:rPr lang="en-US" dirty="0" smtClean="0"/>
              <a:t>they handled the </a:t>
            </a:r>
            <a:r>
              <a:rPr lang="en-US" dirty="0" smtClean="0"/>
              <a:t>challenge </a:t>
            </a:r>
          </a:p>
          <a:p>
            <a:pPr lvl="3"/>
            <a:r>
              <a:rPr lang="en-US" dirty="0" smtClean="0"/>
              <a:t>Determine </a:t>
            </a:r>
            <a:r>
              <a:rPr lang="en-US" dirty="0" smtClean="0"/>
              <a:t>how you would handle the situation </a:t>
            </a:r>
            <a:endParaRPr lang="en-US" dirty="0" smtClean="0"/>
          </a:p>
          <a:p>
            <a:pPr lvl="3"/>
            <a:r>
              <a:rPr lang="en-US" dirty="0" smtClean="0"/>
              <a:t>Report out to the larger group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858"/>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a:xfrm>
            <a:off x="140677" y="1600200"/>
            <a:ext cx="8546123" cy="4525963"/>
          </a:xfrm>
        </p:spPr>
        <p:txBody>
          <a:bodyPr/>
          <a:lstStyle/>
          <a:p>
            <a:pPr algn="ctr">
              <a:buNone/>
            </a:pPr>
            <a:r>
              <a:rPr lang="en-US" dirty="0" smtClean="0"/>
              <a:t>High School </a:t>
            </a:r>
            <a:r>
              <a:rPr lang="en-US" dirty="0" smtClean="0"/>
              <a:t>101</a:t>
            </a:r>
          </a:p>
          <a:p>
            <a:pPr algn="ctr">
              <a:buNone/>
            </a:pPr>
            <a:endParaRPr lang="en-US" dirty="0" smtClean="0"/>
          </a:p>
          <a:p>
            <a:pPr algn="ctr">
              <a:buNone/>
            </a:pPr>
            <a:r>
              <a:rPr lang="en-US" dirty="0" smtClean="0"/>
              <a:t>Video </a:t>
            </a:r>
            <a:r>
              <a:rPr lang="en-US" dirty="0" smtClean="0"/>
              <a:t>clip:  </a:t>
            </a:r>
            <a:r>
              <a:rPr lang="en-US" dirty="0" smtClean="0"/>
              <a:t>Ferris </a:t>
            </a:r>
            <a:r>
              <a:rPr lang="en-US" dirty="0" smtClean="0"/>
              <a:t>Bueller</a:t>
            </a:r>
            <a:r>
              <a:rPr lang="en-US" dirty="0" smtClean="0"/>
              <a:t> Day Off</a:t>
            </a:r>
            <a:endParaRPr lang="en-US" dirty="0"/>
          </a:p>
        </p:txBody>
      </p:sp>
      <p:sp>
        <p:nvSpPr>
          <p:cNvPr id="4" name="Rectangle 3"/>
          <p:cNvSpPr/>
          <p:nvPr/>
        </p:nvSpPr>
        <p:spPr>
          <a:xfrm>
            <a:off x="261257" y="3989196"/>
            <a:ext cx="7948246" cy="369332"/>
          </a:xfrm>
          <a:prstGeom prst="rect">
            <a:avLst/>
          </a:prstGeom>
        </p:spPr>
        <p:txBody>
          <a:bodyPr wrap="square">
            <a:spAutoFit/>
          </a:bodyPr>
          <a:lstStyle/>
          <a:p>
            <a:r>
              <a:rPr lang="en-US" dirty="0" smtClean="0"/>
              <a:t>http://www.youtube.com/watch?v=uhiCFdWeQfA&amp;feature=player_detailpage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597" y="291402"/>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a:xfrm>
            <a:off x="0" y="1296237"/>
            <a:ext cx="8229600" cy="5004079"/>
          </a:xfrm>
        </p:spPr>
        <p:txBody>
          <a:bodyPr/>
          <a:lstStyle/>
          <a:p>
            <a:pPr algn="ctr">
              <a:buNone/>
            </a:pPr>
            <a:r>
              <a:rPr lang="en-US" dirty="0" smtClean="0"/>
              <a:t>School Daze</a:t>
            </a:r>
          </a:p>
          <a:p>
            <a:pPr algn="ctr">
              <a:buNone/>
            </a:pPr>
            <a:r>
              <a:rPr lang="en-US" sz="2000" dirty="0" smtClean="0"/>
              <a:t>Freshman Year</a:t>
            </a:r>
          </a:p>
          <a:p>
            <a:pPr algn="ctr">
              <a:buNone/>
            </a:pPr>
            <a:r>
              <a:rPr lang="en-US" sz="2000" dirty="0" smtClean="0"/>
              <a:t>(9</a:t>
            </a:r>
            <a:r>
              <a:rPr lang="en-US" sz="2000" baseline="30000" dirty="0" smtClean="0"/>
              <a:t>th</a:t>
            </a:r>
            <a:r>
              <a:rPr lang="en-US" sz="2000" dirty="0" smtClean="0"/>
              <a:t> Grade)</a:t>
            </a:r>
          </a:p>
          <a:p>
            <a:pPr lvl="1"/>
            <a:r>
              <a:rPr lang="en-US" i="1" dirty="0" smtClean="0"/>
              <a:t>Freshman year is about </a:t>
            </a:r>
            <a:r>
              <a:rPr lang="en-US" i="1" u="sng" dirty="0" smtClean="0">
                <a:solidFill>
                  <a:schemeClr val="accent6">
                    <a:lumMod val="50000"/>
                  </a:schemeClr>
                </a:solidFill>
              </a:rPr>
              <a:t>adjusting</a:t>
            </a:r>
            <a:r>
              <a:rPr lang="en-US" i="1" dirty="0" smtClean="0"/>
              <a:t> to high school and choosing an academic path.</a:t>
            </a:r>
          </a:p>
          <a:p>
            <a:pPr lvl="1"/>
            <a:r>
              <a:rPr lang="en-US" i="1" dirty="0" smtClean="0"/>
              <a:t>Freshman year is about </a:t>
            </a:r>
            <a:r>
              <a:rPr lang="en-US" i="1" u="sng" dirty="0" smtClean="0">
                <a:solidFill>
                  <a:srgbClr val="0070C0"/>
                </a:solidFill>
              </a:rPr>
              <a:t>transitioning</a:t>
            </a:r>
            <a:r>
              <a:rPr lang="en-US" i="1" dirty="0" smtClean="0"/>
              <a:t> academically, socially, emotionally and psychologically.</a:t>
            </a:r>
          </a:p>
          <a:p>
            <a:pPr lvl="1"/>
            <a:r>
              <a:rPr lang="en-US" i="1" dirty="0" smtClean="0"/>
              <a:t>Freshman year is about </a:t>
            </a:r>
            <a:r>
              <a:rPr lang="en-US" i="1" u="sng" dirty="0" smtClean="0">
                <a:solidFill>
                  <a:srgbClr val="C00000"/>
                </a:solidFill>
              </a:rPr>
              <a:t>learning</a:t>
            </a:r>
            <a:r>
              <a:rPr lang="en-US" i="1" dirty="0" smtClean="0"/>
              <a:t> new skills and realizing high school brings about </a:t>
            </a:r>
            <a:r>
              <a:rPr lang="en-US" i="1" u="sng" dirty="0" smtClean="0">
                <a:solidFill>
                  <a:schemeClr val="bg2">
                    <a:lumMod val="25000"/>
                  </a:schemeClr>
                </a:solidFill>
              </a:rPr>
              <a:t>choices. </a:t>
            </a:r>
          </a:p>
          <a:p>
            <a:pPr lvl="1">
              <a:buNone/>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50" y="305782"/>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School Daze</a:t>
            </a:r>
          </a:p>
          <a:p>
            <a:pPr algn="ctr">
              <a:buNone/>
            </a:pPr>
            <a:r>
              <a:rPr lang="en-US" sz="2000" dirty="0" smtClean="0"/>
              <a:t>Sophomore Year</a:t>
            </a:r>
          </a:p>
          <a:p>
            <a:pPr algn="ctr">
              <a:buNone/>
            </a:pPr>
            <a:r>
              <a:rPr lang="en-US" sz="2000" dirty="0" smtClean="0"/>
              <a:t>(10</a:t>
            </a:r>
            <a:r>
              <a:rPr lang="en-US" sz="2000" baseline="30000" dirty="0" smtClean="0"/>
              <a:t>th</a:t>
            </a:r>
            <a:r>
              <a:rPr lang="en-US" sz="2000" dirty="0" smtClean="0"/>
              <a:t> Grade)</a:t>
            </a:r>
          </a:p>
          <a:p>
            <a:pPr lvl="1"/>
            <a:r>
              <a:rPr lang="en-US" sz="3000" i="1" dirty="0" smtClean="0"/>
              <a:t>Sophomore year is about more </a:t>
            </a:r>
            <a:r>
              <a:rPr lang="en-US" sz="3000" i="1" u="sng" dirty="0" smtClean="0">
                <a:solidFill>
                  <a:schemeClr val="bg2">
                    <a:lumMod val="25000"/>
                  </a:schemeClr>
                </a:solidFill>
              </a:rPr>
              <a:t>choices</a:t>
            </a:r>
            <a:r>
              <a:rPr lang="en-US" sz="3000" i="1" dirty="0" smtClean="0"/>
              <a:t> and less </a:t>
            </a:r>
            <a:r>
              <a:rPr lang="en-US" sz="3000" i="1" u="sng" dirty="0" smtClean="0">
                <a:solidFill>
                  <a:schemeClr val="accent6">
                    <a:lumMod val="75000"/>
                  </a:schemeClr>
                </a:solidFill>
              </a:rPr>
              <a:t>structure.</a:t>
            </a:r>
            <a:endParaRPr lang="en-US" sz="3000" i="1" dirty="0" smtClean="0"/>
          </a:p>
          <a:p>
            <a:pPr lvl="1"/>
            <a:r>
              <a:rPr lang="en-US" sz="3000" i="1" dirty="0" smtClean="0"/>
              <a:t>Sophomore year is about </a:t>
            </a:r>
            <a:r>
              <a:rPr lang="en-US" sz="3000" i="1" u="sng" dirty="0" smtClean="0">
                <a:solidFill>
                  <a:schemeClr val="accent4">
                    <a:lumMod val="75000"/>
                  </a:schemeClr>
                </a:solidFill>
              </a:rPr>
              <a:t>growing pain</a:t>
            </a:r>
            <a:r>
              <a:rPr lang="en-US" sz="3000" i="1" dirty="0" smtClean="0"/>
              <a:t>s for both the student and parent.</a:t>
            </a:r>
          </a:p>
          <a:p>
            <a:pPr lvl="1"/>
            <a:r>
              <a:rPr lang="en-US" sz="3000" i="1" dirty="0" smtClean="0"/>
              <a:t>Sophomore year is about </a:t>
            </a:r>
            <a:r>
              <a:rPr lang="en-US" sz="3000" i="1" u="sng" dirty="0" smtClean="0">
                <a:solidFill>
                  <a:srgbClr val="C00000"/>
                </a:solidFill>
              </a:rPr>
              <a:t>staying the course</a:t>
            </a:r>
            <a:r>
              <a:rPr lang="en-US" sz="3000" i="1" dirty="0" smtClean="0"/>
              <a:t>, remaining </a:t>
            </a:r>
            <a:r>
              <a:rPr lang="en-US" sz="3000" i="1" dirty="0" smtClean="0"/>
              <a:t>focused on academics </a:t>
            </a:r>
            <a:endParaRPr lang="en-US" sz="3000" i="1" dirty="0" smtClean="0"/>
          </a:p>
          <a:p>
            <a:pPr lvl="1"/>
            <a:r>
              <a:rPr lang="en-US" sz="3000" i="1" dirty="0" smtClean="0"/>
              <a:t>Sophomore year is about </a:t>
            </a:r>
            <a:r>
              <a:rPr lang="en-US" sz="3000" u="sng" dirty="0" smtClean="0">
                <a:solidFill>
                  <a:srgbClr val="00B0F0"/>
                </a:solidFill>
              </a:rPr>
              <a:t>juggling</a:t>
            </a:r>
            <a:r>
              <a:rPr lang="en-US" sz="3000" dirty="0" smtClean="0">
                <a:solidFill>
                  <a:srgbClr val="00B0F0"/>
                </a:solidFill>
              </a:rPr>
              <a:t> </a:t>
            </a:r>
            <a:r>
              <a:rPr lang="en-US" sz="3000" i="1" dirty="0" smtClean="0"/>
              <a:t>classes,</a:t>
            </a:r>
            <a:r>
              <a:rPr lang="en-US" sz="3000" i="1" dirty="0" smtClean="0">
                <a:solidFill>
                  <a:srgbClr val="00B0F0"/>
                </a:solidFill>
              </a:rPr>
              <a:t> </a:t>
            </a:r>
            <a:r>
              <a:rPr lang="en-US" sz="3000" i="1" dirty="0" smtClean="0"/>
              <a:t>a social life, student activities and service learning commitments.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355" y="454384"/>
            <a:ext cx="6571795" cy="699053"/>
          </a:xfrm>
        </p:spPr>
        <p:txBody>
          <a:bodyPr/>
          <a:lstStyle/>
          <a:p>
            <a:r>
              <a:rPr lang="en-US" dirty="0" smtClean="0"/>
              <a:t>Parents Partnering with Schools</a:t>
            </a:r>
            <a:endParaRPr lang="en-US" dirty="0"/>
          </a:p>
        </p:txBody>
      </p:sp>
      <p:sp>
        <p:nvSpPr>
          <p:cNvPr id="3" name="Content Placeholder 2"/>
          <p:cNvSpPr>
            <a:spLocks noGrp="1"/>
          </p:cNvSpPr>
          <p:nvPr>
            <p:ph idx="1"/>
          </p:nvPr>
        </p:nvSpPr>
        <p:spPr>
          <a:xfrm>
            <a:off x="180870" y="1396721"/>
            <a:ext cx="8229600" cy="4742822"/>
          </a:xfrm>
        </p:spPr>
        <p:txBody>
          <a:bodyPr>
            <a:normAutofit fontScale="92500" lnSpcReduction="10000"/>
          </a:bodyPr>
          <a:lstStyle/>
          <a:p>
            <a:pPr algn="ctr">
              <a:buNone/>
            </a:pPr>
            <a:r>
              <a:rPr lang="en-US" dirty="0" smtClean="0"/>
              <a:t>School Daze</a:t>
            </a:r>
          </a:p>
          <a:p>
            <a:pPr algn="ctr">
              <a:buNone/>
            </a:pPr>
            <a:r>
              <a:rPr lang="en-US" sz="2000" dirty="0" smtClean="0"/>
              <a:t>Junior Year </a:t>
            </a:r>
          </a:p>
          <a:p>
            <a:pPr algn="ctr">
              <a:buNone/>
            </a:pPr>
            <a:r>
              <a:rPr lang="en-US" sz="2000" dirty="0" smtClean="0"/>
              <a:t>(11</a:t>
            </a:r>
            <a:r>
              <a:rPr lang="en-US" sz="2000" baseline="30000" dirty="0" smtClean="0"/>
              <a:t>th</a:t>
            </a:r>
            <a:r>
              <a:rPr lang="en-US" sz="2000" dirty="0" smtClean="0"/>
              <a:t> Grade)</a:t>
            </a:r>
          </a:p>
          <a:p>
            <a:pPr algn="ctr">
              <a:buNone/>
            </a:pPr>
            <a:endParaRPr lang="en-US" sz="2000" dirty="0" smtClean="0"/>
          </a:p>
          <a:p>
            <a:pPr lvl="1"/>
            <a:r>
              <a:rPr lang="en-US" i="1" dirty="0" smtClean="0"/>
              <a:t>Junior year is about </a:t>
            </a:r>
            <a:r>
              <a:rPr lang="en-US" i="1" u="sng" dirty="0" smtClean="0">
                <a:solidFill>
                  <a:srgbClr val="00B050"/>
                </a:solidFill>
              </a:rPr>
              <a:t>preparing for college </a:t>
            </a:r>
            <a:r>
              <a:rPr lang="en-US" i="1" dirty="0" smtClean="0"/>
              <a:t>and learning to </a:t>
            </a:r>
            <a:r>
              <a:rPr lang="en-US" b="1" i="1" u="sng" dirty="0" smtClean="0">
                <a:solidFill>
                  <a:srgbClr val="FFC000"/>
                </a:solidFill>
              </a:rPr>
              <a:t>DRIVE!</a:t>
            </a:r>
            <a:r>
              <a:rPr lang="en-US" i="1" dirty="0" smtClean="0"/>
              <a:t> (hopefully in the right direction)</a:t>
            </a:r>
          </a:p>
          <a:p>
            <a:pPr lvl="1"/>
            <a:r>
              <a:rPr lang="en-US" i="1" dirty="0" smtClean="0"/>
              <a:t>Junior year is about </a:t>
            </a:r>
            <a:r>
              <a:rPr lang="en-US" b="1" i="1" u="sng" dirty="0" smtClean="0">
                <a:solidFill>
                  <a:schemeClr val="accent5"/>
                </a:solidFill>
              </a:rPr>
              <a:t>getting serious </a:t>
            </a:r>
            <a:r>
              <a:rPr lang="en-US" i="1" dirty="0" smtClean="0"/>
              <a:t>yet </a:t>
            </a:r>
            <a:r>
              <a:rPr lang="en-US" b="1" i="1" u="sng" dirty="0" smtClean="0">
                <a:solidFill>
                  <a:schemeClr val="accent2">
                    <a:lumMod val="75000"/>
                  </a:schemeClr>
                </a:solidFill>
              </a:rPr>
              <a:t>avoiding burnout!</a:t>
            </a:r>
            <a:endParaRPr lang="en-US" b="1" i="1" dirty="0" smtClean="0"/>
          </a:p>
          <a:p>
            <a:pPr lvl="1"/>
            <a:r>
              <a:rPr lang="en-US" i="1" dirty="0" smtClean="0"/>
              <a:t>Junior year is about achieving milestones, taking the </a:t>
            </a:r>
            <a:r>
              <a:rPr lang="en-US" i="1" dirty="0" smtClean="0">
                <a:solidFill>
                  <a:srgbClr val="C00000"/>
                </a:solidFill>
              </a:rPr>
              <a:t>SAT </a:t>
            </a:r>
            <a:r>
              <a:rPr lang="en-US" i="1" dirty="0" smtClean="0"/>
              <a:t>or the </a:t>
            </a:r>
            <a:r>
              <a:rPr lang="en-US" i="1" dirty="0" smtClean="0">
                <a:solidFill>
                  <a:srgbClr val="C00000"/>
                </a:solidFill>
              </a:rPr>
              <a:t>ACT</a:t>
            </a:r>
            <a:r>
              <a:rPr lang="en-US" i="1" dirty="0" smtClean="0"/>
              <a:t> for the first time.</a:t>
            </a:r>
          </a:p>
          <a:p>
            <a:pPr lvl="1"/>
            <a:r>
              <a:rPr lang="en-US" i="1" dirty="0" smtClean="0"/>
              <a:t>Junior year is about </a:t>
            </a:r>
            <a:r>
              <a:rPr lang="en-US" b="1" i="1" u="sng" dirty="0" smtClean="0">
                <a:solidFill>
                  <a:schemeClr val="accent4">
                    <a:lumMod val="75000"/>
                  </a:schemeClr>
                </a:solidFill>
              </a:rPr>
              <a:t>perfecting the GPA.</a:t>
            </a:r>
          </a:p>
          <a:p>
            <a:pPr>
              <a:buNone/>
            </a:pPr>
            <a:endParaRPr lang="en-US" sz="2000"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602</TotalTime>
  <Words>805</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Slide 1</vt:lpstr>
      <vt:lpstr>Parents Partnering with Schools</vt:lpstr>
      <vt:lpstr>Parents Partnering with Schools High School Years</vt:lpstr>
      <vt:lpstr>Parents Partnering with Schools</vt:lpstr>
      <vt:lpstr>Parents Partnering with Schools Presentation</vt:lpstr>
      <vt:lpstr>Parents Partnering with Schools</vt:lpstr>
      <vt:lpstr>Parents Partnering with Schools</vt:lpstr>
      <vt:lpstr>Parents Partnering with Schools</vt:lpstr>
      <vt:lpstr>Parents Partnering with Schools</vt:lpstr>
      <vt:lpstr>Parents Partnering with Schools</vt:lpstr>
      <vt:lpstr>Parents Partnering with Schools</vt:lpstr>
      <vt:lpstr>Parents Partnering with Schools</vt:lpstr>
      <vt:lpstr>Parents Partnering with Schools</vt:lpstr>
      <vt:lpstr>Parents Partnering with Schools</vt:lpstr>
      <vt:lpstr>Parents Partnering with Schools</vt:lpstr>
      <vt:lpstr>Parents Partnering with Schools</vt:lpstr>
    </vt:vector>
  </TitlesOfParts>
  <Company>Collaborative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OSSE 2nd Annual Parent &amp; Family Engagement Summit</dc:title>
  <dc:creator>Erin Leonard</dc:creator>
  <cp:lastModifiedBy>Montgomery College</cp:lastModifiedBy>
  <cp:revision>36</cp:revision>
  <dcterms:created xsi:type="dcterms:W3CDTF">2013-08-27T16:19:53Z</dcterms:created>
  <dcterms:modified xsi:type="dcterms:W3CDTF">2013-09-03T20:45:56Z</dcterms:modified>
</cp:coreProperties>
</file>