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1E_13D6956D.xml" ContentType="application/vnd.ms-powerpoint.comments+xml"/>
  <Override PartName="/ppt/comments/modernComment_11F_FEF498F7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5" r:id="rId5"/>
    <p:sldId id="283" r:id="rId6"/>
    <p:sldId id="285" r:id="rId7"/>
    <p:sldId id="286" r:id="rId8"/>
    <p:sldId id="287" r:id="rId9"/>
    <p:sldId id="288" r:id="rId10"/>
    <p:sldId id="289" r:id="rId11"/>
    <p:sldId id="290" r:id="rId12"/>
  </p:sldIdLst>
  <p:sldSz cx="9144000" cy="6858000" type="screen4x3"/>
  <p:notesSz cx="6858000" cy="9144000"/>
  <p:defaultTextStyle>
    <a:defPPr>
      <a:defRPr lang="en-US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314D1B-962E-9ABD-EEAC-827CCBA23945}" name="Sun, Linda (OSSE)" initials="S(" userId="S::linda.sun1@dc.gov::1539b8ff-68fa-4e08-9a16-965a29f251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A52"/>
    <a:srgbClr val="F6CAD3"/>
    <a:srgbClr val="B8E1FA"/>
    <a:srgbClr val="095586"/>
    <a:srgbClr val="D1E0FF"/>
    <a:srgbClr val="9BBCFF"/>
    <a:srgbClr val="CC1F36"/>
    <a:srgbClr val="1B305C"/>
    <a:srgbClr val="7E8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4EC296-E648-7974-BE2B-AFC17A08C2DD}" v="24" dt="2022-05-02T18:48:36.806"/>
    <p1510:client id="{282CF03B-DD87-D2DF-B03D-CF68612D8111}" v="3" dt="2022-05-02T14:37:28.746"/>
    <p1510:client id="{3AFFD02A-E7D1-444F-A5C8-87285921E7FA}" v="128" dt="2022-04-21T02:30:05.454"/>
    <p1510:client id="{AAA5F5F8-0472-648E-AEF7-81E85B5D3C50}" v="2" dt="2022-05-10T12:52:25.456"/>
    <p1510:client id="{D9280608-5C84-9D04-4367-3325EDD6512F}" v="7" dt="2022-05-02T18:03:34.800"/>
    <p1510:client id="{E5CD2B81-E866-BB92-4B96-60D0DE841FA2}" v="123" dt="2022-05-06T16:20:11.038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2880"/>
        <p:guide orient="horz" pos="216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, Linda (OSSE)" userId="S::linda.sun1@dc.gov::1539b8ff-68fa-4e08-9a16-965a29f251f6" providerId="AD" clId="Web-{282CF03B-DD87-D2DF-B03D-CF68612D8111}"/>
    <pc:docChg chg="mod">
      <pc:chgData name="Sun, Linda (OSSE)" userId="S::linda.sun1@dc.gov::1539b8ff-68fa-4e08-9a16-965a29f251f6" providerId="AD" clId="Web-{282CF03B-DD87-D2DF-B03D-CF68612D8111}" dt="2022-05-02T14:37:28.746" v="2"/>
      <pc:docMkLst>
        <pc:docMk/>
      </pc:docMkLst>
      <pc:sldChg chg="addCm">
        <pc:chgData name="Sun, Linda (OSSE)" userId="S::linda.sun1@dc.gov::1539b8ff-68fa-4e08-9a16-965a29f251f6" providerId="AD" clId="Web-{282CF03B-DD87-D2DF-B03D-CF68612D8111}" dt="2022-05-02T14:37:03.324" v="1"/>
        <pc:sldMkLst>
          <pc:docMk/>
          <pc:sldMk cId="332830061" sldId="286"/>
        </pc:sldMkLst>
      </pc:sldChg>
      <pc:sldChg chg="addCm">
        <pc:chgData name="Sun, Linda (OSSE)" userId="S::linda.sun1@dc.gov::1539b8ff-68fa-4e08-9a16-965a29f251f6" providerId="AD" clId="Web-{282CF03B-DD87-D2DF-B03D-CF68612D8111}" dt="2022-05-02T14:37:28.746" v="2"/>
        <pc:sldMkLst>
          <pc:docMk/>
          <pc:sldMk cId="4277442807" sldId="287"/>
        </pc:sldMkLst>
      </pc:sldChg>
    </pc:docChg>
  </pc:docChgLst>
  <pc:docChgLst>
    <pc:chgData name="Sun, Linda (OSSE)" userId="S::linda.sun1@dc.gov::1539b8ff-68fa-4e08-9a16-965a29f251f6" providerId="AD" clId="Web-{E5CD2B81-E866-BB92-4B96-60D0DE841FA2}"/>
    <pc:docChg chg="modSld">
      <pc:chgData name="Sun, Linda (OSSE)" userId="S::linda.sun1@dc.gov::1539b8ff-68fa-4e08-9a16-965a29f251f6" providerId="AD" clId="Web-{E5CD2B81-E866-BB92-4B96-60D0DE841FA2}" dt="2022-05-06T16:20:09.351" v="98"/>
      <pc:docMkLst>
        <pc:docMk/>
      </pc:docMkLst>
      <pc:sldChg chg="delSp modSp">
        <pc:chgData name="Sun, Linda (OSSE)" userId="S::linda.sun1@dc.gov::1539b8ff-68fa-4e08-9a16-965a29f251f6" providerId="AD" clId="Web-{E5CD2B81-E866-BB92-4B96-60D0DE841FA2}" dt="2022-05-06T16:19:36.038" v="75" actId="14100"/>
        <pc:sldMkLst>
          <pc:docMk/>
          <pc:sldMk cId="3715654385" sldId="285"/>
        </pc:sldMkLst>
        <pc:spChg chg="del">
          <ac:chgData name="Sun, Linda (OSSE)" userId="S::linda.sun1@dc.gov::1539b8ff-68fa-4e08-9a16-965a29f251f6" providerId="AD" clId="Web-{E5CD2B81-E866-BB92-4B96-60D0DE841FA2}" dt="2022-05-06T16:18:56.287" v="26"/>
          <ac:spMkLst>
            <pc:docMk/>
            <pc:sldMk cId="3715654385" sldId="285"/>
            <ac:spMk id="4" creationId="{8BA933CB-9BBA-4C0C-A202-738666B76391}"/>
          </ac:spMkLst>
        </pc:spChg>
        <pc:spChg chg="mod">
          <ac:chgData name="Sun, Linda (OSSE)" userId="S::linda.sun1@dc.gov::1539b8ff-68fa-4e08-9a16-965a29f251f6" providerId="AD" clId="Web-{E5CD2B81-E866-BB92-4B96-60D0DE841FA2}" dt="2022-05-06T16:19:11.600" v="55" actId="1076"/>
          <ac:spMkLst>
            <pc:docMk/>
            <pc:sldMk cId="3715654385" sldId="285"/>
            <ac:spMk id="6" creationId="{3B3216BE-1635-4014-8692-299F552E72EB}"/>
          </ac:spMkLst>
        </pc:spChg>
        <pc:spChg chg="mod">
          <ac:chgData name="Sun, Linda (OSSE)" userId="S::linda.sun1@dc.gov::1539b8ff-68fa-4e08-9a16-965a29f251f6" providerId="AD" clId="Web-{E5CD2B81-E866-BB92-4B96-60D0DE841FA2}" dt="2022-05-06T16:19:11.616" v="56" actId="1076"/>
          <ac:spMkLst>
            <pc:docMk/>
            <pc:sldMk cId="3715654385" sldId="285"/>
            <ac:spMk id="7" creationId="{A82677F6-D6AF-436D-9466-D1B73A9A784D}"/>
          </ac:spMkLst>
        </pc:spChg>
        <pc:spChg chg="mod">
          <ac:chgData name="Sun, Linda (OSSE)" userId="S::linda.sun1@dc.gov::1539b8ff-68fa-4e08-9a16-965a29f251f6" providerId="AD" clId="Web-{E5CD2B81-E866-BB92-4B96-60D0DE841FA2}" dt="2022-05-06T16:19:11.631" v="57" actId="1076"/>
          <ac:spMkLst>
            <pc:docMk/>
            <pc:sldMk cId="3715654385" sldId="285"/>
            <ac:spMk id="8" creationId="{7C44979D-F906-4A94-8708-0DCD0BF155BB}"/>
          </ac:spMkLst>
        </pc:spChg>
        <pc:spChg chg="mod">
          <ac:chgData name="Sun, Linda (OSSE)" userId="S::linda.sun1@dc.gov::1539b8ff-68fa-4e08-9a16-965a29f251f6" providerId="AD" clId="Web-{E5CD2B81-E866-BB92-4B96-60D0DE841FA2}" dt="2022-05-06T16:19:11.647" v="58" actId="1076"/>
          <ac:spMkLst>
            <pc:docMk/>
            <pc:sldMk cId="3715654385" sldId="285"/>
            <ac:spMk id="9" creationId="{DF7BC193-6601-4074-9618-C900ED59ABE1}"/>
          </ac:spMkLst>
        </pc:spChg>
        <pc:spChg chg="mod">
          <ac:chgData name="Sun, Linda (OSSE)" userId="S::linda.sun1@dc.gov::1539b8ff-68fa-4e08-9a16-965a29f251f6" providerId="AD" clId="Web-{E5CD2B81-E866-BB92-4B96-60D0DE841FA2}" dt="2022-05-06T16:19:11.663" v="59" actId="1076"/>
          <ac:spMkLst>
            <pc:docMk/>
            <pc:sldMk cId="3715654385" sldId="285"/>
            <ac:spMk id="10" creationId="{B4A3C5A0-D44E-4933-8E81-584110DA61B6}"/>
          </ac:spMkLst>
        </pc:spChg>
        <pc:spChg chg="mod">
          <ac:chgData name="Sun, Linda (OSSE)" userId="S::linda.sun1@dc.gov::1539b8ff-68fa-4e08-9a16-965a29f251f6" providerId="AD" clId="Web-{E5CD2B81-E866-BB92-4B96-60D0DE841FA2}" dt="2022-05-06T16:18:24.553" v="1" actId="20577"/>
          <ac:spMkLst>
            <pc:docMk/>
            <pc:sldMk cId="3715654385" sldId="285"/>
            <ac:spMk id="19" creationId="{FE042F52-ECA1-4387-AA40-8CF8C102B36C}"/>
          </ac:spMkLst>
        </pc:spChg>
        <pc:spChg chg="mod">
          <ac:chgData name="Sun, Linda (OSSE)" userId="S::linda.sun1@dc.gov::1539b8ff-68fa-4e08-9a16-965a29f251f6" providerId="AD" clId="Web-{E5CD2B81-E866-BB92-4B96-60D0DE841FA2}" dt="2022-05-06T16:19:11.678" v="60" actId="1076"/>
          <ac:spMkLst>
            <pc:docMk/>
            <pc:sldMk cId="3715654385" sldId="285"/>
            <ac:spMk id="20" creationId="{3109A82F-7874-4775-B636-D89443593CCE}"/>
          </ac:spMkLst>
        </pc:spChg>
        <pc:spChg chg="mod">
          <ac:chgData name="Sun, Linda (OSSE)" userId="S::linda.sun1@dc.gov::1539b8ff-68fa-4e08-9a16-965a29f251f6" providerId="AD" clId="Web-{E5CD2B81-E866-BB92-4B96-60D0DE841FA2}" dt="2022-05-06T16:19:00.506" v="42" actId="1076"/>
          <ac:spMkLst>
            <pc:docMk/>
            <pc:sldMk cId="3715654385" sldId="285"/>
            <ac:spMk id="21" creationId="{842F95A9-9534-41A4-875F-9F87CE73A700}"/>
          </ac:spMkLst>
        </pc:spChg>
        <pc:spChg chg="mod">
          <ac:chgData name="Sun, Linda (OSSE)" userId="S::linda.sun1@dc.gov::1539b8ff-68fa-4e08-9a16-965a29f251f6" providerId="AD" clId="Web-{E5CD2B81-E866-BB92-4B96-60D0DE841FA2}" dt="2022-05-06T16:19:36.038" v="75" actId="14100"/>
          <ac:spMkLst>
            <pc:docMk/>
            <pc:sldMk cId="3715654385" sldId="285"/>
            <ac:spMk id="24" creationId="{3779816E-C62A-46FE-9A79-8A504B01F104}"/>
          </ac:spMkLst>
        </pc:spChg>
        <pc:spChg chg="mod">
          <ac:chgData name="Sun, Linda (OSSE)" userId="S::linda.sun1@dc.gov::1539b8ff-68fa-4e08-9a16-965a29f251f6" providerId="AD" clId="Web-{E5CD2B81-E866-BB92-4B96-60D0DE841FA2}" dt="2022-05-06T16:19:25.975" v="72" actId="20577"/>
          <ac:spMkLst>
            <pc:docMk/>
            <pc:sldMk cId="3715654385" sldId="285"/>
            <ac:spMk id="25" creationId="{25234DD9-656C-406A-8959-973E583B03B0}"/>
          </ac:spMkLst>
        </pc:spChg>
        <pc:spChg chg="mod">
          <ac:chgData name="Sun, Linda (OSSE)" userId="S::linda.sun1@dc.gov::1539b8ff-68fa-4e08-9a16-965a29f251f6" providerId="AD" clId="Web-{E5CD2B81-E866-BB92-4B96-60D0DE841FA2}" dt="2022-05-06T16:19:23.663" v="70" actId="20577"/>
          <ac:spMkLst>
            <pc:docMk/>
            <pc:sldMk cId="3715654385" sldId="285"/>
            <ac:spMk id="26" creationId="{237C433A-F2DE-42CD-AC6A-9BC559EF362E}"/>
          </ac:spMkLst>
        </pc:spChg>
        <pc:spChg chg="mod">
          <ac:chgData name="Sun, Linda (OSSE)" userId="S::linda.sun1@dc.gov::1539b8ff-68fa-4e08-9a16-965a29f251f6" providerId="AD" clId="Web-{E5CD2B81-E866-BB92-4B96-60D0DE841FA2}" dt="2022-05-06T16:19:00.522" v="43" actId="1076"/>
          <ac:spMkLst>
            <pc:docMk/>
            <pc:sldMk cId="3715654385" sldId="285"/>
            <ac:spMk id="31" creationId="{2080B6F0-EA85-4D78-A4C3-408124FA6A3F}"/>
          </ac:spMkLst>
        </pc:spChg>
        <pc:spChg chg="mod">
          <ac:chgData name="Sun, Linda (OSSE)" userId="S::linda.sun1@dc.gov::1539b8ff-68fa-4e08-9a16-965a29f251f6" providerId="AD" clId="Web-{E5CD2B81-E866-BB92-4B96-60D0DE841FA2}" dt="2022-05-06T16:19:00.537" v="44" actId="1076"/>
          <ac:spMkLst>
            <pc:docMk/>
            <pc:sldMk cId="3715654385" sldId="285"/>
            <ac:spMk id="32" creationId="{858C1D20-0B3A-40B8-B36B-E8DD8D4E5672}"/>
          </ac:spMkLst>
        </pc:spChg>
        <pc:spChg chg="mod">
          <ac:chgData name="Sun, Linda (OSSE)" userId="S::linda.sun1@dc.gov::1539b8ff-68fa-4e08-9a16-965a29f251f6" providerId="AD" clId="Web-{E5CD2B81-E866-BB92-4B96-60D0DE841FA2}" dt="2022-05-06T16:19:00.553" v="45" actId="1076"/>
          <ac:spMkLst>
            <pc:docMk/>
            <pc:sldMk cId="3715654385" sldId="285"/>
            <ac:spMk id="33" creationId="{CF99E71D-1B7B-47FC-BEE9-2B1D5955C8A3}"/>
          </ac:spMkLst>
        </pc:spChg>
        <pc:spChg chg="mod">
          <ac:chgData name="Sun, Linda (OSSE)" userId="S::linda.sun1@dc.gov::1539b8ff-68fa-4e08-9a16-965a29f251f6" providerId="AD" clId="Web-{E5CD2B81-E866-BB92-4B96-60D0DE841FA2}" dt="2022-05-06T16:19:00.569" v="46" actId="1076"/>
          <ac:spMkLst>
            <pc:docMk/>
            <pc:sldMk cId="3715654385" sldId="285"/>
            <ac:spMk id="34" creationId="{430ED804-5834-48C7-B19A-EFEE4A2C507A}"/>
          </ac:spMkLst>
        </pc:spChg>
        <pc:spChg chg="mod">
          <ac:chgData name="Sun, Linda (OSSE)" userId="S::linda.sun1@dc.gov::1539b8ff-68fa-4e08-9a16-965a29f251f6" providerId="AD" clId="Web-{E5CD2B81-E866-BB92-4B96-60D0DE841FA2}" dt="2022-05-06T16:19:00.334" v="28" actId="1076"/>
          <ac:spMkLst>
            <pc:docMk/>
            <pc:sldMk cId="3715654385" sldId="285"/>
            <ac:spMk id="36" creationId="{D04D8677-C696-4ED9-8C0F-D92708AEC0A3}"/>
          </ac:spMkLst>
        </pc:spChg>
        <pc:spChg chg="mod">
          <ac:chgData name="Sun, Linda (OSSE)" userId="S::linda.sun1@dc.gov::1539b8ff-68fa-4e08-9a16-965a29f251f6" providerId="AD" clId="Web-{E5CD2B81-E866-BB92-4B96-60D0DE841FA2}" dt="2022-05-06T16:19:00.319" v="27" actId="1076"/>
          <ac:spMkLst>
            <pc:docMk/>
            <pc:sldMk cId="3715654385" sldId="285"/>
            <ac:spMk id="37" creationId="{4FCBEA8C-37F1-43DD-AE84-236C6D268C31}"/>
          </ac:spMkLst>
        </pc:spChg>
        <pc:spChg chg="mod">
          <ac:chgData name="Sun, Linda (OSSE)" userId="S::linda.sun1@dc.gov::1539b8ff-68fa-4e08-9a16-965a29f251f6" providerId="AD" clId="Web-{E5CD2B81-E866-BB92-4B96-60D0DE841FA2}" dt="2022-05-06T16:19:11.678" v="61" actId="1076"/>
          <ac:spMkLst>
            <pc:docMk/>
            <pc:sldMk cId="3715654385" sldId="285"/>
            <ac:spMk id="41" creationId="{7533D45D-3BE2-4A62-AE13-D363CD8DAF63}"/>
          </ac:spMkLst>
        </pc:spChg>
        <pc:spChg chg="mod">
          <ac:chgData name="Sun, Linda (OSSE)" userId="S::linda.sun1@dc.gov::1539b8ff-68fa-4e08-9a16-965a29f251f6" providerId="AD" clId="Web-{E5CD2B81-E866-BB92-4B96-60D0DE841FA2}" dt="2022-05-06T16:19:00.600" v="48" actId="1076"/>
          <ac:spMkLst>
            <pc:docMk/>
            <pc:sldMk cId="3715654385" sldId="285"/>
            <ac:spMk id="42" creationId="{0BB9F7A7-AAA3-4857-A1B3-F1029260AB91}"/>
          </ac:spMkLst>
        </pc:spChg>
        <pc:spChg chg="mod">
          <ac:chgData name="Sun, Linda (OSSE)" userId="S::linda.sun1@dc.gov::1539b8ff-68fa-4e08-9a16-965a29f251f6" providerId="AD" clId="Web-{E5CD2B81-E866-BB92-4B96-60D0DE841FA2}" dt="2022-05-06T16:19:11.725" v="64" actId="1076"/>
          <ac:spMkLst>
            <pc:docMk/>
            <pc:sldMk cId="3715654385" sldId="285"/>
            <ac:spMk id="45" creationId="{28A12AC9-A6C1-4A08-8D09-14159E946EF4}"/>
          </ac:spMkLst>
        </pc:spChg>
        <pc:cxnChg chg="mod">
          <ac:chgData name="Sun, Linda (OSSE)" userId="S::linda.sun1@dc.gov::1539b8ff-68fa-4e08-9a16-965a29f251f6" providerId="AD" clId="Web-{E5CD2B81-E866-BB92-4B96-60D0DE841FA2}" dt="2022-05-06T16:19:00.428" v="35" actId="1076"/>
          <ac:cxnSpMkLst>
            <pc:docMk/>
            <pc:sldMk cId="3715654385" sldId="285"/>
            <ac:cxnSpMk id="12" creationId="{78A56C9B-AFBF-465C-A973-CC001769F64B}"/>
          </ac:cxnSpMkLst>
        </pc:cxnChg>
        <pc:cxnChg chg="mod">
          <ac:chgData name="Sun, Linda (OSSE)" userId="S::linda.sun1@dc.gov::1539b8ff-68fa-4e08-9a16-965a29f251f6" providerId="AD" clId="Web-{E5CD2B81-E866-BB92-4B96-60D0DE841FA2}" dt="2022-05-06T16:19:00.444" v="36" actId="1076"/>
          <ac:cxnSpMkLst>
            <pc:docMk/>
            <pc:sldMk cId="3715654385" sldId="285"/>
            <ac:cxnSpMk id="13" creationId="{6F46D8DC-578D-47C9-925A-6D34CCD6B3CA}"/>
          </ac:cxnSpMkLst>
        </pc:cxnChg>
        <pc:cxnChg chg="mod">
          <ac:chgData name="Sun, Linda (OSSE)" userId="S::linda.sun1@dc.gov::1539b8ff-68fa-4e08-9a16-965a29f251f6" providerId="AD" clId="Web-{E5CD2B81-E866-BB92-4B96-60D0DE841FA2}" dt="2022-05-06T16:19:00.444" v="37" actId="1076"/>
          <ac:cxnSpMkLst>
            <pc:docMk/>
            <pc:sldMk cId="3715654385" sldId="285"/>
            <ac:cxnSpMk id="14" creationId="{E9B9475A-9D7B-4DF3-9944-5F3F5458523A}"/>
          </ac:cxnSpMkLst>
        </pc:cxnChg>
        <pc:cxnChg chg="mod">
          <ac:chgData name="Sun, Linda (OSSE)" userId="S::linda.sun1@dc.gov::1539b8ff-68fa-4e08-9a16-965a29f251f6" providerId="AD" clId="Web-{E5CD2B81-E866-BB92-4B96-60D0DE841FA2}" dt="2022-05-06T16:19:00.459" v="38" actId="1076"/>
          <ac:cxnSpMkLst>
            <pc:docMk/>
            <pc:sldMk cId="3715654385" sldId="285"/>
            <ac:cxnSpMk id="15" creationId="{38E97174-D7DA-4051-996C-DEAFC43A58A1}"/>
          </ac:cxnSpMkLst>
        </pc:cxnChg>
        <pc:cxnChg chg="mod">
          <ac:chgData name="Sun, Linda (OSSE)" userId="S::linda.sun1@dc.gov::1539b8ff-68fa-4e08-9a16-965a29f251f6" providerId="AD" clId="Web-{E5CD2B81-E866-BB92-4B96-60D0DE841FA2}" dt="2022-05-06T16:19:00.475" v="39" actId="1076"/>
          <ac:cxnSpMkLst>
            <pc:docMk/>
            <pc:sldMk cId="3715654385" sldId="285"/>
            <ac:cxnSpMk id="16" creationId="{D38AE7BB-D297-4480-8A11-480E83350427}"/>
          </ac:cxnSpMkLst>
        </pc:cxnChg>
        <pc:cxnChg chg="mod">
          <ac:chgData name="Sun, Linda (OSSE)" userId="S::linda.sun1@dc.gov::1539b8ff-68fa-4e08-9a16-965a29f251f6" providerId="AD" clId="Web-{E5CD2B81-E866-BB92-4B96-60D0DE841FA2}" dt="2022-05-06T16:19:00.491" v="40" actId="1076"/>
          <ac:cxnSpMkLst>
            <pc:docMk/>
            <pc:sldMk cId="3715654385" sldId="285"/>
            <ac:cxnSpMk id="17" creationId="{AC295759-F9E9-400C-925D-B608E4B8D9D2}"/>
          </ac:cxnSpMkLst>
        </pc:cxnChg>
        <pc:cxnChg chg="del">
          <ac:chgData name="Sun, Linda (OSSE)" userId="S::linda.sun1@dc.gov::1539b8ff-68fa-4e08-9a16-965a29f251f6" providerId="AD" clId="Web-{E5CD2B81-E866-BB92-4B96-60D0DE841FA2}" dt="2022-05-06T16:18:56.287" v="25"/>
          <ac:cxnSpMkLst>
            <pc:docMk/>
            <pc:sldMk cId="3715654385" sldId="285"/>
            <ac:cxnSpMk id="18" creationId="{BD7519D0-E66F-4392-9C9B-E8ED1698AD2F}"/>
          </ac:cxnSpMkLst>
        </pc:cxnChg>
        <pc:cxnChg chg="mod">
          <ac:chgData name="Sun, Linda (OSSE)" userId="S::linda.sun1@dc.gov::1539b8ff-68fa-4e08-9a16-965a29f251f6" providerId="AD" clId="Web-{E5CD2B81-E866-BB92-4B96-60D0DE841FA2}" dt="2022-05-06T16:19:00.616" v="49" actId="1076"/>
          <ac:cxnSpMkLst>
            <pc:docMk/>
            <pc:sldMk cId="3715654385" sldId="285"/>
            <ac:cxnSpMk id="44" creationId="{290974AC-6AB4-4C66-90C2-DD48D13A4AB1}"/>
          </ac:cxnSpMkLst>
        </pc:cxnChg>
      </pc:sldChg>
      <pc:sldChg chg="modSp">
        <pc:chgData name="Sun, Linda (OSSE)" userId="S::linda.sun1@dc.gov::1539b8ff-68fa-4e08-9a16-965a29f251f6" providerId="AD" clId="Web-{E5CD2B81-E866-BB92-4B96-60D0DE841FA2}" dt="2022-05-06T16:20:09.351" v="98"/>
        <pc:sldMkLst>
          <pc:docMk/>
          <pc:sldMk cId="332830061" sldId="286"/>
        </pc:sldMkLst>
        <pc:graphicFrameChg chg="mod modGraphic">
          <ac:chgData name="Sun, Linda (OSSE)" userId="S::linda.sun1@dc.gov::1539b8ff-68fa-4e08-9a16-965a29f251f6" providerId="AD" clId="Web-{E5CD2B81-E866-BB92-4B96-60D0DE841FA2}" dt="2022-05-06T16:20:09.351" v="98"/>
          <ac:graphicFrameMkLst>
            <pc:docMk/>
            <pc:sldMk cId="332830061" sldId="286"/>
            <ac:graphicFrameMk id="6" creationId="{FDF51CCC-978A-438A-A1DB-920365F765E8}"/>
          </ac:graphicFrameMkLst>
        </pc:graphicFrameChg>
      </pc:sldChg>
    </pc:docChg>
  </pc:docChgLst>
  <pc:docChgLst>
    <pc:chgData name="Lewis, Fred (OSSE)" userId="S::fred.lewis@dc.gov::6a312513-195e-474c-9ff6-476ae7f3b99c" providerId="AD" clId="Web-{D9280608-5C84-9D04-4367-3325EDD6512F}"/>
    <pc:docChg chg="modSld">
      <pc:chgData name="Lewis, Fred (OSSE)" userId="S::fred.lewis@dc.gov::6a312513-195e-474c-9ff6-476ae7f3b99c" providerId="AD" clId="Web-{D9280608-5C84-9D04-4367-3325EDD6512F}" dt="2022-05-02T18:03:34.582" v="2" actId="20577"/>
      <pc:docMkLst>
        <pc:docMk/>
      </pc:docMkLst>
      <pc:sldChg chg="modSp">
        <pc:chgData name="Lewis, Fred (OSSE)" userId="S::fred.lewis@dc.gov::6a312513-195e-474c-9ff6-476ae7f3b99c" providerId="AD" clId="Web-{D9280608-5C84-9D04-4367-3325EDD6512F}" dt="2022-05-02T18:03:34.582" v="2" actId="20577"/>
        <pc:sldMkLst>
          <pc:docMk/>
          <pc:sldMk cId="3501735408" sldId="288"/>
        </pc:sldMkLst>
        <pc:spChg chg="mod">
          <ac:chgData name="Lewis, Fred (OSSE)" userId="S::fred.lewis@dc.gov::6a312513-195e-474c-9ff6-476ae7f3b99c" providerId="AD" clId="Web-{D9280608-5C84-9D04-4367-3325EDD6512F}" dt="2022-05-02T18:03:34.582" v="2" actId="20577"/>
          <ac:spMkLst>
            <pc:docMk/>
            <pc:sldMk cId="3501735408" sldId="288"/>
            <ac:spMk id="4" creationId="{6DF311FA-F4CE-423A-843E-E0994233B4A8}"/>
          </ac:spMkLst>
        </pc:spChg>
      </pc:sldChg>
    </pc:docChg>
  </pc:docChgLst>
  <pc:docChgLst>
    <pc:chgData name="Sun, Linda (OSSE)" userId="S::linda.sun1@dc.gov::1539b8ff-68fa-4e08-9a16-965a29f251f6" providerId="AD" clId="Web-{AAA5F5F8-0472-648E-AEF7-81E85B5D3C50}"/>
    <pc:docChg chg="modSld">
      <pc:chgData name="Sun, Linda (OSSE)" userId="S::linda.sun1@dc.gov::1539b8ff-68fa-4e08-9a16-965a29f251f6" providerId="AD" clId="Web-{AAA5F5F8-0472-648E-AEF7-81E85B5D3C50}" dt="2022-05-10T12:52:25.097" v="0" actId="20577"/>
      <pc:docMkLst>
        <pc:docMk/>
      </pc:docMkLst>
      <pc:sldChg chg="modSp">
        <pc:chgData name="Sun, Linda (OSSE)" userId="S::linda.sun1@dc.gov::1539b8ff-68fa-4e08-9a16-965a29f251f6" providerId="AD" clId="Web-{AAA5F5F8-0472-648E-AEF7-81E85B5D3C50}" dt="2022-05-10T12:52:25.097" v="0" actId="20577"/>
        <pc:sldMkLst>
          <pc:docMk/>
          <pc:sldMk cId="2362296366" sldId="265"/>
        </pc:sldMkLst>
        <pc:spChg chg="mod">
          <ac:chgData name="Sun, Linda (OSSE)" userId="S::linda.sun1@dc.gov::1539b8ff-68fa-4e08-9a16-965a29f251f6" providerId="AD" clId="Web-{AAA5F5F8-0472-648E-AEF7-81E85B5D3C50}" dt="2022-05-10T12:52:25.097" v="0" actId="20577"/>
          <ac:spMkLst>
            <pc:docMk/>
            <pc:sldMk cId="2362296366" sldId="265"/>
            <ac:spMk id="6" creationId="{AD316262-0C4F-0749-92F4-CF8AF77D17B0}"/>
          </ac:spMkLst>
        </pc:spChg>
      </pc:sldChg>
    </pc:docChg>
  </pc:docChgLst>
  <pc:docChgLst>
    <pc:chgData name="Allen, Brittany (OSSE)" userId="S::brittany.allen@dc.gov::f6ad14bc-7fe3-4200-b6f4-acd0363cdb4a" providerId="AD" clId="Web-{204EC296-E648-7974-BE2B-AFC17A08C2DD}"/>
    <pc:docChg chg="modSld">
      <pc:chgData name="Allen, Brittany (OSSE)" userId="S::brittany.allen@dc.gov::f6ad14bc-7fe3-4200-b6f4-acd0363cdb4a" providerId="AD" clId="Web-{204EC296-E648-7974-BE2B-AFC17A08C2DD}" dt="2022-05-02T18:48:36.369" v="10" actId="20577"/>
      <pc:docMkLst>
        <pc:docMk/>
      </pc:docMkLst>
      <pc:sldChg chg="modSp">
        <pc:chgData name="Allen, Brittany (OSSE)" userId="S::brittany.allen@dc.gov::f6ad14bc-7fe3-4200-b6f4-acd0363cdb4a" providerId="AD" clId="Web-{204EC296-E648-7974-BE2B-AFC17A08C2DD}" dt="2022-05-02T18:47:03.398" v="1" actId="20577"/>
        <pc:sldMkLst>
          <pc:docMk/>
          <pc:sldMk cId="4277442807" sldId="287"/>
        </pc:sldMkLst>
        <pc:spChg chg="mod">
          <ac:chgData name="Allen, Brittany (OSSE)" userId="S::brittany.allen@dc.gov::f6ad14bc-7fe3-4200-b6f4-acd0363cdb4a" providerId="AD" clId="Web-{204EC296-E648-7974-BE2B-AFC17A08C2DD}" dt="2022-05-02T18:47:03.398" v="1" actId="20577"/>
          <ac:spMkLst>
            <pc:docMk/>
            <pc:sldMk cId="4277442807" sldId="287"/>
            <ac:spMk id="7" creationId="{AB7F7335-BC53-411B-BD26-C6A562AEF8B6}"/>
          </ac:spMkLst>
        </pc:spChg>
      </pc:sldChg>
      <pc:sldChg chg="modSp">
        <pc:chgData name="Allen, Brittany (OSSE)" userId="S::brittany.allen@dc.gov::f6ad14bc-7fe3-4200-b6f4-acd0363cdb4a" providerId="AD" clId="Web-{204EC296-E648-7974-BE2B-AFC17A08C2DD}" dt="2022-05-02T18:48:36.369" v="10" actId="20577"/>
        <pc:sldMkLst>
          <pc:docMk/>
          <pc:sldMk cId="3501735408" sldId="288"/>
        </pc:sldMkLst>
        <pc:spChg chg="mod">
          <ac:chgData name="Allen, Brittany (OSSE)" userId="S::brittany.allen@dc.gov::f6ad14bc-7fe3-4200-b6f4-acd0363cdb4a" providerId="AD" clId="Web-{204EC296-E648-7974-BE2B-AFC17A08C2DD}" dt="2022-05-02T18:48:36.369" v="10" actId="20577"/>
          <ac:spMkLst>
            <pc:docMk/>
            <pc:sldMk cId="3501735408" sldId="288"/>
            <ac:spMk id="4" creationId="{6DF311FA-F4CE-423A-843E-E0994233B4A8}"/>
          </ac:spMkLst>
        </pc:spChg>
      </pc:sldChg>
    </pc:docChg>
  </pc:docChgLst>
</pc:chgInfo>
</file>

<file path=ppt/comments/modernComment_11E_13D6956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62E846E-D69F-4F18-AFDA-24DE057B5291}" authorId="{86314D1B-962E-9ABD-EEAC-827CCBA23945}" created="2022-05-02T14:37:03.324">
    <pc:sldMkLst xmlns:pc="http://schemas.microsoft.com/office/powerpoint/2013/main/command">
      <pc:docMk/>
      <pc:sldMk cId="332830061" sldId="286"/>
    </pc:sldMkLst>
    <p188:txBody>
      <a:bodyPr/>
      <a:lstStyle/>
      <a:p>
        <a:r>
          <a:rPr lang="en-US"/>
          <a:t>while reviewing the timeline, will open and review:
(1) indicator and evidence list
(2) expenditure sample file</a:t>
        </a:r>
      </a:p>
    </p188:txBody>
  </p188:cm>
</p188:cmLst>
</file>

<file path=ppt/comments/modernComment_11F_FEF498F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D693215-E32D-46DA-B602-E49C5D9A14D4}" authorId="{86314D1B-962E-9ABD-EEAC-827CCBA23945}" created="2022-05-02T14:37:28.746">
    <pc:sldMkLst xmlns:pc="http://schemas.microsoft.com/office/powerpoint/2013/main/command">
      <pc:docMk/>
      <pc:sldMk cId="4277442807" sldId="287"/>
    </pc:sldMkLst>
    <p188:txBody>
      <a:bodyPr/>
      <a:lstStyle/>
      <a:p>
        <a:r>
          <a:rPr lang="en-US"/>
          <a:t>Will open Box app to demo during this slide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1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4A46288-4CBC-B047-9B07-D6D9439144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00025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AB5A9DC-55D3-094A-8A5A-9BC40C84277A}"/>
              </a:ext>
            </a:extLst>
          </p:cNvPr>
          <p:cNvSpPr/>
          <p:nvPr userDrawn="1"/>
        </p:nvSpPr>
        <p:spPr>
          <a:xfrm>
            <a:off x="3059276" y="2819909"/>
            <a:ext cx="34289" cy="141845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CABB8BE-0867-7D4E-AF6F-7232EDC366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074" y="2686064"/>
            <a:ext cx="3849290" cy="645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EB0C21C2-F1B7-5140-AD82-1BC1B8349F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2074" y="3316208"/>
            <a:ext cx="3849290" cy="476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 i="1" baseline="0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Subtitle (or delete)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A7736243-CD47-A04C-A09C-10F5217E02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42074" y="3890581"/>
            <a:ext cx="3849290" cy="476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Date | Name of Presenter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D74E87D-A066-F848-94C2-84CC401CC6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61" y="2721787"/>
            <a:ext cx="1508919" cy="16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Header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CEB8EA-7072-E242-9485-27051324E76C}"/>
              </a:ext>
            </a:extLst>
          </p:cNvPr>
          <p:cNvSpPr/>
          <p:nvPr userDrawn="1"/>
        </p:nvSpPr>
        <p:spPr>
          <a:xfrm>
            <a:off x="3028796" y="4526789"/>
            <a:ext cx="34289" cy="141845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D7C2664A-826B-3F4D-9581-AEAC11D1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1594" y="4392944"/>
            <a:ext cx="3849290" cy="645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490F765A-8EFC-B640-A648-4C52361776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1594" y="5023088"/>
            <a:ext cx="3849290" cy="476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 i="1" baseline="0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Subtitle (or delete)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324E5FEC-4A3E-F646-A1CA-6D3C8ACF58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11594" y="5597461"/>
            <a:ext cx="3849290" cy="476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Date | Name of Presenter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2F1CF3-3CF8-024B-8437-7FBE0051CA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81" y="4428667"/>
            <a:ext cx="1508919" cy="16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36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ection Header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09037F-2376-5A46-B5E9-8AB63DE1C8B9}"/>
              </a:ext>
            </a:extLst>
          </p:cNvPr>
          <p:cNvSpPr/>
          <p:nvPr userDrawn="1"/>
        </p:nvSpPr>
        <p:spPr>
          <a:xfrm>
            <a:off x="3028796" y="4526789"/>
            <a:ext cx="34289" cy="141845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F1420CD5-5BCF-9845-BB7F-B2A48B9EA3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1594" y="4392944"/>
            <a:ext cx="3849290" cy="645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18E35B47-72F0-4540-AC0D-DE77FD1414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1594" y="5023088"/>
            <a:ext cx="3849290" cy="476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 i="1" baseline="0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Subtitle (or delete)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E7CEAF0F-5023-F749-826B-A34DACF873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11594" y="5597461"/>
            <a:ext cx="3849290" cy="476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Date | Name of Presenter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C5435E-400C-7B47-A0A7-49D460C34C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81" y="4428667"/>
            <a:ext cx="1508919" cy="16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51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90E16D7-250B-A940-A2D7-69D6F6236CDB}"/>
              </a:ext>
            </a:extLst>
          </p:cNvPr>
          <p:cNvSpPr/>
          <p:nvPr userDrawn="1"/>
        </p:nvSpPr>
        <p:spPr>
          <a:xfrm>
            <a:off x="3028796" y="4526789"/>
            <a:ext cx="34289" cy="141845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8F4BE2AD-8ABB-D941-A009-FD6AFC597E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1594" y="4392944"/>
            <a:ext cx="3849290" cy="645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D01EEFCC-350E-1D4D-8901-02C2D825D3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1594" y="5023088"/>
            <a:ext cx="3849290" cy="476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 i="1" baseline="0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Subtitle (or delete)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05E74F61-055B-2D44-A2FF-780FA803E4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11594" y="5597461"/>
            <a:ext cx="3849290" cy="476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Date | Name of Presenter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72F7B3-2BE0-914E-8620-4790453C32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81" y="4428667"/>
            <a:ext cx="1508919" cy="16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37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ection Header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693E46-3253-F04D-BCC2-B4CFCF4D2200}"/>
              </a:ext>
            </a:extLst>
          </p:cNvPr>
          <p:cNvSpPr/>
          <p:nvPr userDrawn="1"/>
        </p:nvSpPr>
        <p:spPr>
          <a:xfrm>
            <a:off x="3028796" y="4526789"/>
            <a:ext cx="34289" cy="141845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BE514415-EC69-0F45-9294-78734BA413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1594" y="4392944"/>
            <a:ext cx="3849290" cy="645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13023B4C-C738-9742-95A7-49D7EC7C52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1594" y="5023088"/>
            <a:ext cx="3849290" cy="476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 i="1" baseline="0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Subtitle (or delete)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B183ADCB-4C1C-5E4D-929F-E72329E58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11594" y="5597461"/>
            <a:ext cx="3849290" cy="476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Date | Name of Presenter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408D0C-3CC1-BE48-984C-89B3DB6BEE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81" y="4428667"/>
            <a:ext cx="1508919" cy="16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68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Header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C1A853C-001E-214E-B4EB-66BF4FDFAEBA}"/>
              </a:ext>
            </a:extLst>
          </p:cNvPr>
          <p:cNvSpPr/>
          <p:nvPr userDrawn="1"/>
        </p:nvSpPr>
        <p:spPr>
          <a:xfrm>
            <a:off x="3028796" y="4526789"/>
            <a:ext cx="34289" cy="141845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9C565572-F15E-6041-AA3B-91E97AA05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1594" y="4392944"/>
            <a:ext cx="3849290" cy="645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CA1537AD-BFDC-9840-9C45-4783B1D18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1594" y="5023088"/>
            <a:ext cx="3849290" cy="476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 i="1" baseline="0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Subtitle (or delete)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4AA9684B-7A80-8647-AE84-98A8BD134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11594" y="5597461"/>
            <a:ext cx="3849290" cy="476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Date | Name of Presenter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7C4CC2-DB58-C049-85CD-C743EBC5A0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81" y="4428667"/>
            <a:ext cx="1508919" cy="16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5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Header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9EA101-CB8B-7F49-8B2A-C9100FD0ADE1}"/>
              </a:ext>
            </a:extLst>
          </p:cNvPr>
          <p:cNvSpPr/>
          <p:nvPr userDrawn="1"/>
        </p:nvSpPr>
        <p:spPr>
          <a:xfrm>
            <a:off x="3028796" y="4526789"/>
            <a:ext cx="34289" cy="141845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9850B334-FCC5-C54A-8EC2-A076D9D587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1594" y="4392944"/>
            <a:ext cx="3849290" cy="645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3BD9F11B-FD84-3540-84F8-1BDAA7E28D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1594" y="5023088"/>
            <a:ext cx="3849290" cy="476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 i="1" baseline="0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Subtitle (or delete)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21A273C3-1B4D-3248-A985-DA50577B6F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11594" y="5597461"/>
            <a:ext cx="3849290" cy="476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Date | Name of Presenter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DBC9AC-E3A7-094A-BEB5-CA3C37FE34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81" y="4428667"/>
            <a:ext cx="1508919" cy="16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69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345887"/>
            <a:ext cx="7200900" cy="939991"/>
          </a:xfrm>
        </p:spPr>
        <p:txBody>
          <a:bodyPr/>
          <a:lstStyle>
            <a:lvl1pPr>
              <a:defRPr>
                <a:solidFill>
                  <a:srgbClr val="1B3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643063"/>
            <a:ext cx="3429000" cy="414813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643063"/>
            <a:ext cx="3429000" cy="414813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BFC0-FD72-AF48-A84A-2405496B952A}" type="datetime1">
              <a:rPr lang="en-US" smtClean="0"/>
              <a:t>5/10/2022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D387FE8-EB66-D640-90C1-C09AC6CA0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00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03F520-EF5D-624D-A858-B4F805EC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950C-8C55-F34D-B934-3747CCC843E0}" type="datetime1">
              <a:rPr lang="en-US" smtClean="0"/>
              <a:t>5/10/2022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4DB86-EB6C-1749-9E27-3C9E7C3A69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759DE29-F1BD-8D49-9B7A-9E32C05DD8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00025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4F64F7-BE8F-FF47-A348-383CEEDA5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345887"/>
            <a:ext cx="7200900" cy="939991"/>
          </a:xfrm>
        </p:spPr>
        <p:txBody>
          <a:bodyPr/>
          <a:lstStyle>
            <a:lvl1pPr>
              <a:defRPr>
                <a:solidFill>
                  <a:srgbClr val="1B3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526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546859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rgbClr val="095586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232250"/>
            <a:ext cx="3429000" cy="32874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546859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rgbClr val="095586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232250"/>
            <a:ext cx="3429000" cy="32874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A378E-58E7-2640-BB8A-93C0BED13689}" type="datetime1">
              <a:rPr lang="en-US" smtClean="0"/>
              <a:t>5/10/2022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FD8BBD7-6387-E642-B7F8-BAA692443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00025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84D080C-BDBF-DB48-BE54-4E1693533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345887"/>
            <a:ext cx="7200900" cy="939991"/>
          </a:xfrm>
        </p:spPr>
        <p:txBody>
          <a:bodyPr/>
          <a:lstStyle>
            <a:lvl1pPr>
              <a:defRPr>
                <a:solidFill>
                  <a:srgbClr val="1B3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DFCB1-CA6F-EA40-A701-AE317D180D86}" type="datetime1">
              <a:rPr lang="en-US" smtClean="0"/>
              <a:t>5/10/2022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9F0000-3C19-AC44-96E3-73AF1836FA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1550" y="1471613"/>
            <a:ext cx="7200900" cy="44100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5550B70-93A5-1F4C-B8AB-D549554B8E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00025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C3B376F-2A9D-E14E-A536-C00C95C85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345887"/>
            <a:ext cx="7200900" cy="939991"/>
          </a:xfrm>
        </p:spPr>
        <p:txBody>
          <a:bodyPr/>
          <a:lstStyle>
            <a:lvl1pPr>
              <a:defRPr>
                <a:solidFill>
                  <a:srgbClr val="1B3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ection Header">
    <p:bg>
      <p:bgPr>
        <a:solidFill>
          <a:srgbClr val="1B3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009881-4482-2F4F-B865-4FC0D64922BB}"/>
              </a:ext>
            </a:extLst>
          </p:cNvPr>
          <p:cNvSpPr/>
          <p:nvPr userDrawn="1"/>
        </p:nvSpPr>
        <p:spPr>
          <a:xfrm>
            <a:off x="3059276" y="2819909"/>
            <a:ext cx="34289" cy="141845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FF4FAD5C-6FB2-E545-8581-EF8F06CE60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074" y="2686064"/>
            <a:ext cx="3849290" cy="645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8C9FE059-1EFC-274D-B3AF-0AF1E265F8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2074" y="3316208"/>
            <a:ext cx="3849290" cy="476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 i="1" baseline="0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Subtitle (or delete)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AE14D1B5-F954-CB47-8716-330D8E1252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42074" y="3890581"/>
            <a:ext cx="3849290" cy="476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Date | Name of Presenter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0AFBA3-21B1-2848-9EDC-690E652300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61" y="2721787"/>
            <a:ext cx="1508919" cy="16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3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E6B0-C456-EC4E-9334-73B1E050F293}" type="datetime1">
              <a:rPr lang="en-US" smtClean="0"/>
              <a:t>5/10/2022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688756-8B3C-E440-BA7A-4E358314E9EB}"/>
              </a:ext>
            </a:extLst>
          </p:cNvPr>
          <p:cNvCxnSpPr>
            <a:cxnSpLocks/>
          </p:cNvCxnSpPr>
          <p:nvPr userDrawn="1"/>
        </p:nvCxnSpPr>
        <p:spPr>
          <a:xfrm>
            <a:off x="875848" y="6172200"/>
            <a:ext cx="7810952" cy="0"/>
          </a:xfrm>
          <a:prstGeom prst="line">
            <a:avLst/>
          </a:prstGeom>
          <a:ln w="12700">
            <a:solidFill>
              <a:srgbClr val="095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A992806-F426-634B-857E-EA8728DE5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00025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60AFA4-122E-FB49-9E06-42B96EC9B0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7" y="6060102"/>
            <a:ext cx="434041" cy="4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FB31-3C9B-AA4B-9A34-D3D170C02DBF}" type="datetime1">
              <a:rPr lang="en-US" smtClean="0"/>
              <a:t>5/10/2022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929D4AD0-3551-214A-8CD1-FC78E927D94F}"/>
              </a:ext>
            </a:extLst>
          </p:cNvPr>
          <p:cNvSpPr txBox="1">
            <a:spLocks/>
          </p:cNvSpPr>
          <p:nvPr userDrawn="1"/>
        </p:nvSpPr>
        <p:spPr>
          <a:xfrm>
            <a:off x="535489" y="1516882"/>
            <a:ext cx="2697421" cy="13641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500" b="1" u="sng" kern="3000" spc="23">
                <a:solidFill>
                  <a:schemeClr val="tx2"/>
                </a:solidFill>
                <a:latin typeface="Calibri Regular" charset="0"/>
              </a:rPr>
              <a:t>FIND US</a:t>
            </a:r>
          </a:p>
          <a:p>
            <a:pPr algn="just"/>
            <a:endParaRPr lang="en-US" sz="1050" kern="3000" spc="23">
              <a:solidFill>
                <a:schemeClr val="tx1">
                  <a:lumMod val="75000"/>
                  <a:lumOff val="25000"/>
                </a:schemeClr>
              </a:solidFill>
              <a:latin typeface="Calibri Regular" charset="0"/>
            </a:endParaRPr>
          </a:p>
          <a:p>
            <a:pPr algn="just"/>
            <a:r>
              <a:rPr lang="en-US" sz="1200" b="1" kern="3000" spc="23">
                <a:solidFill>
                  <a:schemeClr val="tx1">
                    <a:lumMod val="75000"/>
                    <a:lumOff val="25000"/>
                  </a:schemeClr>
                </a:solidFill>
                <a:latin typeface="Calibri Regular" charset="0"/>
              </a:rPr>
              <a:t>ADDRESS:</a:t>
            </a:r>
          </a:p>
          <a:p>
            <a:pPr algn="just"/>
            <a:r>
              <a:rPr lang="en-US" sz="1200" kern="3000" spc="23">
                <a:solidFill>
                  <a:schemeClr val="tx1">
                    <a:lumMod val="75000"/>
                    <a:lumOff val="25000"/>
                  </a:schemeClr>
                </a:solidFill>
                <a:latin typeface="Calibri Regular" charset="0"/>
              </a:rPr>
              <a:t>1050 First St. NE, </a:t>
            </a:r>
          </a:p>
          <a:p>
            <a:pPr algn="just"/>
            <a:r>
              <a:rPr lang="en-US" sz="1200" kern="3000" spc="23">
                <a:solidFill>
                  <a:schemeClr val="tx1">
                    <a:lumMod val="75000"/>
                    <a:lumOff val="25000"/>
                  </a:schemeClr>
                </a:solidFill>
                <a:latin typeface="Calibri Regular" charset="0"/>
              </a:rPr>
              <a:t>Washington, DC 20002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A3541923-9EC1-3544-81C0-1CA074A449D4}"/>
              </a:ext>
            </a:extLst>
          </p:cNvPr>
          <p:cNvSpPr txBox="1">
            <a:spLocks/>
          </p:cNvSpPr>
          <p:nvPr userDrawn="1"/>
        </p:nvSpPr>
        <p:spPr>
          <a:xfrm>
            <a:off x="5106395" y="1516881"/>
            <a:ext cx="1487663" cy="39909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1500" b="1" u="sng" kern="3000" spc="23">
                <a:solidFill>
                  <a:schemeClr val="tx2"/>
                </a:solidFill>
                <a:latin typeface="Calibri Regular" charset="0"/>
              </a:rPr>
              <a:t>GET SOCIAL</a:t>
            </a:r>
          </a:p>
          <a:p>
            <a:pPr marL="0" indent="0">
              <a:buFont typeface="Arial" pitchFamily="34" charset="0"/>
              <a:buNone/>
            </a:pPr>
            <a:endParaRPr lang="en-US" sz="1500" kern="3000" spc="23">
              <a:solidFill>
                <a:srgbClr val="CB3F20"/>
              </a:solidFill>
              <a:latin typeface="Calibri Regular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500" kern="3000" spc="23">
              <a:solidFill>
                <a:srgbClr val="CB3F20"/>
              </a:solidFill>
              <a:latin typeface="Calibri Regular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476D62-5258-A545-B4EE-2B60C1C140E5}"/>
              </a:ext>
            </a:extLst>
          </p:cNvPr>
          <p:cNvSpPr/>
          <p:nvPr userDrawn="1"/>
        </p:nvSpPr>
        <p:spPr>
          <a:xfrm>
            <a:off x="5470073" y="2106835"/>
            <a:ext cx="1781193" cy="3000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US" sz="1350" kern="3000" spc="23" err="1">
                <a:solidFill>
                  <a:prstClr val="black">
                    <a:lumMod val="75000"/>
                    <a:lumOff val="25000"/>
                  </a:prstClr>
                </a:solidFill>
                <a:latin typeface="Calibri Regular" charset="0"/>
              </a:rPr>
              <a:t>facebook.com</a:t>
            </a:r>
            <a:r>
              <a:rPr lang="en-US" sz="1350" kern="3000" spc="23">
                <a:solidFill>
                  <a:prstClr val="black">
                    <a:lumMod val="75000"/>
                    <a:lumOff val="25000"/>
                  </a:prstClr>
                </a:solidFill>
                <a:latin typeface="Calibri Regular" charset="0"/>
              </a:rPr>
              <a:t>/</a:t>
            </a:r>
            <a:r>
              <a:rPr lang="en-US" sz="1350" kern="3000" spc="23" err="1">
                <a:solidFill>
                  <a:prstClr val="black">
                    <a:lumMod val="75000"/>
                    <a:lumOff val="25000"/>
                  </a:prstClr>
                </a:solidFill>
                <a:latin typeface="Calibri Regular" charset="0"/>
              </a:rPr>
              <a:t>ossedc</a:t>
            </a:r>
            <a:endParaRPr lang="en-US" sz="1350" kern="3000" spc="23">
              <a:solidFill>
                <a:prstClr val="black">
                  <a:lumMod val="75000"/>
                  <a:lumOff val="25000"/>
                </a:prstClr>
              </a:solidFill>
              <a:latin typeface="Calibri Regular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7B19A9-6F8A-BF48-9A63-EE327B25BE73}"/>
              </a:ext>
            </a:extLst>
          </p:cNvPr>
          <p:cNvSpPr/>
          <p:nvPr userDrawn="1"/>
        </p:nvSpPr>
        <p:spPr>
          <a:xfrm>
            <a:off x="5499110" y="2829527"/>
            <a:ext cx="1613134" cy="3000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US" sz="1350" kern="3000" spc="23" err="1">
                <a:solidFill>
                  <a:prstClr val="black">
                    <a:lumMod val="75000"/>
                    <a:lumOff val="25000"/>
                  </a:prstClr>
                </a:solidFill>
                <a:latin typeface="Calibri Regular" charset="0"/>
              </a:rPr>
              <a:t>twitter.com</a:t>
            </a:r>
            <a:r>
              <a:rPr lang="en-US" sz="1350" kern="3000" spc="23">
                <a:solidFill>
                  <a:prstClr val="black">
                    <a:lumMod val="75000"/>
                    <a:lumOff val="25000"/>
                  </a:prstClr>
                </a:solidFill>
                <a:latin typeface="Calibri Regular" charset="0"/>
              </a:rPr>
              <a:t>/</a:t>
            </a:r>
            <a:r>
              <a:rPr lang="en-US" sz="1350" kern="3000" spc="23" err="1">
                <a:solidFill>
                  <a:prstClr val="black">
                    <a:lumMod val="75000"/>
                    <a:lumOff val="25000"/>
                  </a:prstClr>
                </a:solidFill>
                <a:latin typeface="Calibri Regular" charset="0"/>
              </a:rPr>
              <a:t>ossedc</a:t>
            </a:r>
            <a:endParaRPr lang="en-US" sz="1350" kern="3000" spc="23">
              <a:solidFill>
                <a:prstClr val="black">
                  <a:lumMod val="75000"/>
                  <a:lumOff val="25000"/>
                </a:prstClr>
              </a:solidFill>
              <a:latin typeface="Calibri Regular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1E319C-8014-6748-BE40-6AA7A3B46E1F}"/>
              </a:ext>
            </a:extLst>
          </p:cNvPr>
          <p:cNvSpPr/>
          <p:nvPr userDrawn="1"/>
        </p:nvSpPr>
        <p:spPr>
          <a:xfrm>
            <a:off x="5492191" y="3608236"/>
            <a:ext cx="2158476" cy="3000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US" sz="1350" kern="3000" spc="23" err="1">
                <a:solidFill>
                  <a:prstClr val="black">
                    <a:lumMod val="75000"/>
                    <a:lumOff val="25000"/>
                  </a:prstClr>
                </a:solidFill>
                <a:latin typeface="Calibri Regular" charset="0"/>
              </a:rPr>
              <a:t>youtube.com</a:t>
            </a:r>
            <a:r>
              <a:rPr lang="en-US" sz="1350" kern="3000" spc="23">
                <a:solidFill>
                  <a:prstClr val="black">
                    <a:lumMod val="75000"/>
                    <a:lumOff val="25000"/>
                  </a:prstClr>
                </a:solidFill>
                <a:latin typeface="Calibri Regular" charset="0"/>
              </a:rPr>
              <a:t>/</a:t>
            </a:r>
            <a:r>
              <a:rPr lang="en-US" sz="1350" kern="3000" spc="23" err="1">
                <a:solidFill>
                  <a:prstClr val="black">
                    <a:lumMod val="75000"/>
                    <a:lumOff val="25000"/>
                  </a:prstClr>
                </a:solidFill>
                <a:latin typeface="Calibri Regular" charset="0"/>
              </a:rPr>
              <a:t>DCEducation</a:t>
            </a:r>
            <a:endParaRPr lang="en-US" sz="1350" kern="3000" spc="23">
              <a:solidFill>
                <a:prstClr val="black">
                  <a:lumMod val="75000"/>
                  <a:lumOff val="25000"/>
                </a:prstClr>
              </a:solidFill>
              <a:latin typeface="Calibri Regular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B7D629-0B96-D64E-801C-38CB2DF581BB}"/>
              </a:ext>
            </a:extLst>
          </p:cNvPr>
          <p:cNvSpPr/>
          <p:nvPr userDrawn="1"/>
        </p:nvSpPr>
        <p:spPr>
          <a:xfrm>
            <a:off x="5528508" y="4374546"/>
            <a:ext cx="1458413" cy="3000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350" kern="3000" spc="23" err="1">
                <a:solidFill>
                  <a:schemeClr val="tx1">
                    <a:lumMod val="75000"/>
                    <a:lumOff val="25000"/>
                  </a:schemeClr>
                </a:solidFill>
                <a:latin typeface="Calibri Regular" charset="0"/>
              </a:rPr>
              <a:t>www.osse.dc.gov</a:t>
            </a:r>
            <a:endParaRPr lang="en-US" sz="1350" kern="3000" spc="23">
              <a:solidFill>
                <a:schemeClr val="tx1">
                  <a:lumMod val="75000"/>
                  <a:lumOff val="25000"/>
                </a:schemeClr>
              </a:solidFill>
              <a:latin typeface="Calibri Regular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B145F04-DF7C-7242-9268-41C6F7669F19}"/>
              </a:ext>
            </a:extLst>
          </p:cNvPr>
          <p:cNvCxnSpPr>
            <a:cxnSpLocks/>
          </p:cNvCxnSpPr>
          <p:nvPr userDrawn="1"/>
        </p:nvCxnSpPr>
        <p:spPr>
          <a:xfrm>
            <a:off x="875848" y="6172200"/>
            <a:ext cx="7810952" cy="0"/>
          </a:xfrm>
          <a:prstGeom prst="line">
            <a:avLst/>
          </a:prstGeom>
          <a:ln w="12700">
            <a:solidFill>
              <a:srgbClr val="095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C06D589E-042D-4448-A940-C4BC564504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20002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D720DE-1C2D-204B-A147-24819FFE4891}"/>
              </a:ext>
            </a:extLst>
          </p:cNvPr>
          <p:cNvSpPr txBox="1"/>
          <p:nvPr userDrawn="1"/>
        </p:nvSpPr>
        <p:spPr>
          <a:xfrm>
            <a:off x="535489" y="3006247"/>
            <a:ext cx="12024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b="1" kern="3000" spc="23">
                <a:solidFill>
                  <a:schemeClr val="tx1">
                    <a:lumMod val="75000"/>
                    <a:lumOff val="25000"/>
                  </a:schemeClr>
                </a:solidFill>
                <a:latin typeface="Calibri Regular" charset="0"/>
              </a:rPr>
              <a:t>PHONE: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159BE-0024-7B47-9041-5098497099ED}"/>
              </a:ext>
            </a:extLst>
          </p:cNvPr>
          <p:cNvSpPr txBox="1"/>
          <p:nvPr userDrawn="1"/>
        </p:nvSpPr>
        <p:spPr>
          <a:xfrm>
            <a:off x="535490" y="3883071"/>
            <a:ext cx="8455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b="1" kern="3000" spc="23">
                <a:solidFill>
                  <a:schemeClr val="tx1">
                    <a:lumMod val="75000"/>
                    <a:lumOff val="25000"/>
                  </a:schemeClr>
                </a:solidFill>
                <a:latin typeface="Calibri Regular" charset="0"/>
              </a:rPr>
              <a:t>FAX: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B834D5-6A74-8C44-9F12-5D20B23E96E5}"/>
              </a:ext>
            </a:extLst>
          </p:cNvPr>
          <p:cNvSpPr txBox="1"/>
          <p:nvPr userDrawn="1"/>
        </p:nvSpPr>
        <p:spPr>
          <a:xfrm>
            <a:off x="535488" y="4809996"/>
            <a:ext cx="8462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b="1" kern="3000" spc="23">
                <a:solidFill>
                  <a:schemeClr val="tx1">
                    <a:lumMod val="75000"/>
                    <a:lumOff val="25000"/>
                  </a:schemeClr>
                </a:solidFill>
                <a:latin typeface="Calibri Regular" charset="0"/>
              </a:rPr>
              <a:t>EMAIL: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8DEAFCB-F224-CD43-B406-FBD96E0CAF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5489" y="3332273"/>
            <a:ext cx="3382028" cy="350381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05D938A5-AE35-EE41-BD50-DEE92169BD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489" y="4211184"/>
            <a:ext cx="3382028" cy="350381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07CB5B48-F843-684D-9E38-0788242C53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489" y="5150636"/>
            <a:ext cx="3382028" cy="350381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Picture 23" descr="http://osse.dc.gov/sites/default/files/dc/shared_assets/social_icons/facebook.png">
            <a:extLst>
              <a:ext uri="{FF2B5EF4-FFF2-40B4-BE49-F238E27FC236}">
                <a16:creationId xmlns:a16="http://schemas.microsoft.com/office/drawing/2014/main" id="{D122C822-DCE2-8042-BF2D-A3BBD66677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09" y="21101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http://osse.dc.gov/sites/default/files/dc/shared_assets/social_icons/twitter.png">
            <a:extLst>
              <a:ext uri="{FF2B5EF4-FFF2-40B4-BE49-F238E27FC236}">
                <a16:creationId xmlns:a16="http://schemas.microsoft.com/office/drawing/2014/main" id="{9EF51AD8-9DBD-C941-91B1-C397E75818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58" y="283039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http://osse.dc.gov/sites/default/files/dc/shared_assets/social_icons/youtube.png">
            <a:extLst>
              <a:ext uri="{FF2B5EF4-FFF2-40B4-BE49-F238E27FC236}">
                <a16:creationId xmlns:a16="http://schemas.microsoft.com/office/drawing/2014/main" id="{7DFDA345-8430-784D-96C2-05F18DE800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58" y="36079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http://cdn.mysitemyway.com/etc-mysitemyway/icons/legacy-previews/icons/matte-blue-and-white-square-icons-business/116968-matte-blue-and-white-square-icon-business-globe.png">
            <a:extLst>
              <a:ext uri="{FF2B5EF4-FFF2-40B4-BE49-F238E27FC236}">
                <a16:creationId xmlns:a16="http://schemas.microsoft.com/office/drawing/2014/main" id="{A9485A02-93AA-4B48-9EA4-BAB84DC83E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057" y="4259519"/>
            <a:ext cx="498114" cy="4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280E38E-3572-9D4C-8127-26FA2C113FF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7" y="6060102"/>
            <a:ext cx="434041" cy="4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0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rgbClr val="DC2A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864" y="571501"/>
            <a:ext cx="2743200" cy="219710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98" y="571502"/>
            <a:ext cx="4663440" cy="535499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864" y="2995013"/>
            <a:ext cx="2743200" cy="228595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5942318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CCEE5A-D3CE-BE48-9D23-9849E6A7CA38}" type="datetime1">
              <a:rPr lang="en-US" smtClean="0"/>
              <a:t>5/10/2022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A28271-4AC9-4F47-BFB8-5CD5B7C52FED}"/>
              </a:ext>
            </a:extLst>
          </p:cNvPr>
          <p:cNvCxnSpPr>
            <a:cxnSpLocks/>
          </p:cNvCxnSpPr>
          <p:nvPr userDrawn="1"/>
        </p:nvCxnSpPr>
        <p:spPr>
          <a:xfrm>
            <a:off x="875850" y="6172200"/>
            <a:ext cx="4194989" cy="0"/>
          </a:xfrm>
          <a:prstGeom prst="line">
            <a:avLst/>
          </a:prstGeom>
          <a:ln w="12700">
            <a:solidFill>
              <a:srgbClr val="095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58076DB-D192-154C-A3D1-347FFD5B6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7" y="6060102"/>
            <a:ext cx="434041" cy="4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rgbClr val="0955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cxnSp>
        <p:nvCxnSpPr>
          <p:cNvPr id="59" name="Straight Connector 58"/>
          <p:cNvCxnSpPr/>
          <p:nvPr/>
        </p:nvCxnSpPr>
        <p:spPr>
          <a:xfrm>
            <a:off x="5942318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170" y="576072"/>
            <a:ext cx="2743200" cy="219456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8630" y="745578"/>
            <a:ext cx="4602208" cy="4507308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170" y="2999232"/>
            <a:ext cx="2743200" cy="22860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212">
            <a:extLst>
              <a:ext uri="{FF2B5EF4-FFF2-40B4-BE49-F238E27FC236}">
                <a16:creationId xmlns:a16="http://schemas.microsoft.com/office/drawing/2014/main" id="{EBACA767-9B48-D946-A734-5CCEAC611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738" y="6281028"/>
            <a:ext cx="3812947" cy="222436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C3DFBB-D3EB-F040-9B46-3E2EC0F242A2}"/>
              </a:ext>
            </a:extLst>
          </p:cNvPr>
          <p:cNvCxnSpPr>
            <a:cxnSpLocks/>
          </p:cNvCxnSpPr>
          <p:nvPr userDrawn="1"/>
        </p:nvCxnSpPr>
        <p:spPr>
          <a:xfrm>
            <a:off x="875850" y="6172200"/>
            <a:ext cx="4194989" cy="0"/>
          </a:xfrm>
          <a:prstGeom prst="line">
            <a:avLst/>
          </a:prstGeom>
          <a:ln w="12700">
            <a:solidFill>
              <a:srgbClr val="095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3BE275DC-CCB0-4D4E-93CB-CCE7D7D9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0531" y="6289679"/>
            <a:ext cx="724460" cy="2224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C87288-CE57-B046-BAAE-2145E37C9250}" type="datetime1">
              <a:rPr lang="en-US" smtClean="0"/>
              <a:t>5/10/2022</a:t>
            </a:fld>
            <a:endParaRPr lang="en-US"/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A423A8A0-071D-3446-845E-58F2A2AB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8984" y="6289679"/>
            <a:ext cx="689162" cy="2224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1A482C-129B-9548-AB5A-78ED8AC56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7" y="6060102"/>
            <a:ext cx="434041" cy="4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rgbClr val="1B3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cxnSp>
        <p:nvCxnSpPr>
          <p:cNvPr id="59" name="Straight Connector 58"/>
          <p:cNvCxnSpPr/>
          <p:nvPr/>
        </p:nvCxnSpPr>
        <p:spPr>
          <a:xfrm>
            <a:off x="5942318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170" y="576072"/>
            <a:ext cx="2743200" cy="219456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8630" y="745578"/>
            <a:ext cx="4602208" cy="4507308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170" y="2999232"/>
            <a:ext cx="2743200" cy="22860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212">
            <a:extLst>
              <a:ext uri="{FF2B5EF4-FFF2-40B4-BE49-F238E27FC236}">
                <a16:creationId xmlns:a16="http://schemas.microsoft.com/office/drawing/2014/main" id="{EBACA767-9B48-D946-A734-5CCEAC611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7738" y="6281028"/>
            <a:ext cx="3812947" cy="222436"/>
          </a:xfrm>
          <a:prstGeom prst="rect">
            <a:avLst/>
          </a:prstGeom>
        </p:spPr>
        <p:txBody>
          <a:bodyPr/>
          <a:lstStyle>
            <a:lvl1pPr>
              <a:defRPr sz="825"/>
            </a:lvl1pPr>
          </a:lstStyle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C3DFBB-D3EB-F040-9B46-3E2EC0F242A2}"/>
              </a:ext>
            </a:extLst>
          </p:cNvPr>
          <p:cNvCxnSpPr>
            <a:cxnSpLocks/>
          </p:cNvCxnSpPr>
          <p:nvPr userDrawn="1"/>
        </p:nvCxnSpPr>
        <p:spPr>
          <a:xfrm>
            <a:off x="875850" y="6172200"/>
            <a:ext cx="4194989" cy="0"/>
          </a:xfrm>
          <a:prstGeom prst="line">
            <a:avLst/>
          </a:prstGeom>
          <a:ln w="12700">
            <a:solidFill>
              <a:srgbClr val="095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3BE275DC-CCB0-4D4E-93CB-CCE7D7D9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0531" y="6289679"/>
            <a:ext cx="724460" cy="2224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C87288-CE57-B046-BAAE-2145E37C9250}" type="datetime1">
              <a:rPr lang="en-US" smtClean="0"/>
              <a:t>5/10/2022</a:t>
            </a:fld>
            <a:endParaRPr lang="en-US"/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A423A8A0-071D-3446-845E-58F2A2AB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8984" y="6289679"/>
            <a:ext cx="689162" cy="2224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1FA0B2-3D1E-C941-9BF4-4656A8840B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7" y="6060102"/>
            <a:ext cx="434041" cy="4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2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rgbClr val="0955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A26FFAB8-F579-7849-A043-EA409D378AF0}"/>
              </a:ext>
            </a:extLst>
          </p:cNvPr>
          <p:cNvSpPr/>
          <p:nvPr userDrawn="1"/>
        </p:nvSpPr>
        <p:spPr>
          <a:xfrm>
            <a:off x="3059276" y="2819909"/>
            <a:ext cx="34289" cy="141845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Text Placeholder 22">
            <a:extLst>
              <a:ext uri="{FF2B5EF4-FFF2-40B4-BE49-F238E27FC236}">
                <a16:creationId xmlns:a16="http://schemas.microsoft.com/office/drawing/2014/main" id="{ADEC6E6F-E04E-AB49-8F2A-B1B9939019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074" y="2686064"/>
            <a:ext cx="3849290" cy="645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71" name="Text Placeholder 22">
            <a:extLst>
              <a:ext uri="{FF2B5EF4-FFF2-40B4-BE49-F238E27FC236}">
                <a16:creationId xmlns:a16="http://schemas.microsoft.com/office/drawing/2014/main" id="{FACB93A9-3BFD-CA45-942E-29C0B3E1D3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2074" y="3316208"/>
            <a:ext cx="3849290" cy="476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 i="1" baseline="0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Subtitle (or delete)</a:t>
            </a:r>
          </a:p>
        </p:txBody>
      </p:sp>
      <p:sp>
        <p:nvSpPr>
          <p:cNvPr id="72" name="Text Placeholder 22">
            <a:extLst>
              <a:ext uri="{FF2B5EF4-FFF2-40B4-BE49-F238E27FC236}">
                <a16:creationId xmlns:a16="http://schemas.microsoft.com/office/drawing/2014/main" id="{8D7E68F1-A076-034E-9A90-09C6E63949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42074" y="3890581"/>
            <a:ext cx="3849290" cy="476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Date | Name of Presenter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77471C-0FE5-8447-B8A7-33D6EBAB96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61" y="2721787"/>
            <a:ext cx="1508919" cy="16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rgbClr val="DC2A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D24E827-6132-1F4E-A416-8B0B14EA6C61}"/>
              </a:ext>
            </a:extLst>
          </p:cNvPr>
          <p:cNvSpPr/>
          <p:nvPr userDrawn="1"/>
        </p:nvSpPr>
        <p:spPr>
          <a:xfrm>
            <a:off x="3059276" y="2819909"/>
            <a:ext cx="34289" cy="141845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73E7EDAA-FD3B-1B46-A742-B0DE7E7869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074" y="2686064"/>
            <a:ext cx="3849290" cy="645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FE37C755-E07C-0C4D-9415-74A368DF58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42074" y="3316208"/>
            <a:ext cx="3849290" cy="476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 i="1" baseline="0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Subtitle (or delete)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AF0DAA71-4109-FC49-91BE-5FD889123D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42074" y="3890581"/>
            <a:ext cx="3849290" cy="476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Date | Name of Presenter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463158-EA95-674D-9F9D-7F2FD4073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61" y="2721787"/>
            <a:ext cx="1508919" cy="16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99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B3E3DB3-4600-704C-B224-FFC97C8E0018}"/>
              </a:ext>
            </a:extLst>
          </p:cNvPr>
          <p:cNvSpPr/>
          <p:nvPr userDrawn="1"/>
        </p:nvSpPr>
        <p:spPr>
          <a:xfrm>
            <a:off x="3049116" y="4211829"/>
            <a:ext cx="34289" cy="141845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EA5B5D61-ED92-B54F-A140-42909FFDB9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1914" y="4077984"/>
            <a:ext cx="3849290" cy="645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BEF1F173-354C-0B47-A8EE-05CE550C62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1914" y="4708128"/>
            <a:ext cx="3849290" cy="476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 i="1" baseline="0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Subtitle (or delete)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31D6EB6F-29DD-4D4F-A6C6-A379328DA3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1914" y="5282501"/>
            <a:ext cx="3849290" cy="476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Date | Name of Presenter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C535D5-EEE0-AC4C-8295-97BDF266D0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01" y="4113707"/>
            <a:ext cx="1508919" cy="16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08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CAF6B7-B627-4E4C-97F8-0F02DC83BE65}"/>
              </a:ext>
            </a:extLst>
          </p:cNvPr>
          <p:cNvSpPr/>
          <p:nvPr userDrawn="1"/>
        </p:nvSpPr>
        <p:spPr>
          <a:xfrm>
            <a:off x="3038956" y="4557269"/>
            <a:ext cx="34289" cy="141845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1035D888-EBDF-864A-832E-3F8A20B346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21754" y="4423424"/>
            <a:ext cx="3849290" cy="645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48B33DC4-E38C-9742-A5D7-ADF0A743B9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1754" y="5053568"/>
            <a:ext cx="3849290" cy="476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 i="1" baseline="0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Subtitle (or delete)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D33A2794-C806-7E43-A7C7-3E5B74516B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1754" y="5627941"/>
            <a:ext cx="3849290" cy="476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Date | Name of Presenter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788905-18E9-F040-93AB-270B2FC225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241" y="4459147"/>
            <a:ext cx="1508919" cy="16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81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ection Header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A69B0-858C-9D41-9409-D5267B5F7A64}"/>
              </a:ext>
            </a:extLst>
          </p:cNvPr>
          <p:cNvSpPr/>
          <p:nvPr userDrawn="1"/>
        </p:nvSpPr>
        <p:spPr>
          <a:xfrm>
            <a:off x="3028796" y="4425189"/>
            <a:ext cx="34289" cy="141845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EBE2365D-6426-0A41-ABA0-F21B96B2C5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1594" y="4291344"/>
            <a:ext cx="3849290" cy="645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744F5E81-32D1-2E47-8B82-F01FCB2CB9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1594" y="4921488"/>
            <a:ext cx="3849290" cy="476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 i="1" baseline="0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Subtitle (or delete)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9CF826A9-3160-C340-A14F-9A9165D647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11594" y="5495861"/>
            <a:ext cx="3849290" cy="476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Date | Name of Presenter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8CF67E-2BC3-5B4D-8502-24CE00195D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81" y="4327067"/>
            <a:ext cx="1508919" cy="16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20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Header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344F2F-F7E9-E24B-988F-48B740CE421A}"/>
              </a:ext>
            </a:extLst>
          </p:cNvPr>
          <p:cNvSpPr/>
          <p:nvPr userDrawn="1"/>
        </p:nvSpPr>
        <p:spPr>
          <a:xfrm>
            <a:off x="3028796" y="4526789"/>
            <a:ext cx="34289" cy="141845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9B224793-8A0E-A44B-BC6E-EA37786224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1594" y="4392944"/>
            <a:ext cx="3849290" cy="645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9C7BA61B-F6A7-7340-B379-40950BC8D4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1594" y="5023088"/>
            <a:ext cx="3849290" cy="476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 i="1" baseline="0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Subtitle (or delete)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FFA07E8E-9F71-5440-9EFE-0FD2575133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11594" y="5597461"/>
            <a:ext cx="3849290" cy="476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Date | Name of Presenter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B3E771-21E7-E949-A726-B41D761588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81" y="4428667"/>
            <a:ext cx="1508919" cy="16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82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945C531-60CC-6E40-A26E-47D5A36CCFB5}"/>
              </a:ext>
            </a:extLst>
          </p:cNvPr>
          <p:cNvSpPr/>
          <p:nvPr userDrawn="1"/>
        </p:nvSpPr>
        <p:spPr>
          <a:xfrm>
            <a:off x="3028796" y="4526789"/>
            <a:ext cx="34289" cy="141845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B9D18CE6-FF1A-5840-B5B7-C450CB12D7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1594" y="4392944"/>
            <a:ext cx="3849290" cy="645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3F955853-C996-1947-9B44-33A31F9747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1594" y="5023088"/>
            <a:ext cx="3849290" cy="476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 i="1" baseline="0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Subtitle (or delete)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36E831BB-4FEB-8543-A954-3F524E9C05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11594" y="5597461"/>
            <a:ext cx="3849290" cy="476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 baseline="0"/>
            </a:lvl1pPr>
            <a:lvl2pPr marL="342878" indent="0">
              <a:buNone/>
              <a:defRPr/>
            </a:lvl2pPr>
            <a:lvl3pPr marL="685756" indent="0">
              <a:buNone/>
              <a:defRPr/>
            </a:lvl3pPr>
            <a:lvl4pPr marL="1028633" indent="0">
              <a:buNone/>
              <a:defRPr/>
            </a:lvl4pPr>
            <a:lvl5pPr marL="1371511" indent="0">
              <a:buNone/>
              <a:defRPr/>
            </a:lvl5pPr>
          </a:lstStyle>
          <a:p>
            <a:pPr lvl="0"/>
            <a:r>
              <a:rPr lang="en-US"/>
              <a:t>Date | Name of Presenter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496474-1953-F74D-B2BD-CEB1E49415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81" y="4428667"/>
            <a:ext cx="1508919" cy="16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38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503853"/>
            <a:ext cx="7200900" cy="11423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81202"/>
            <a:ext cx="72009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70531" y="6289679"/>
            <a:ext cx="72446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510A809A-49C1-1444-AD57-C78E0AADFFD2}" type="datetime1">
              <a:rPr lang="en-US" smtClean="0"/>
              <a:t>5/10/2022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8984" y="6289679"/>
            <a:ext cx="68916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A89ECE-809B-5246-95CF-2E9DD74B1357}"/>
              </a:ext>
            </a:extLst>
          </p:cNvPr>
          <p:cNvCxnSpPr>
            <a:cxnSpLocks/>
          </p:cNvCxnSpPr>
          <p:nvPr userDrawn="1"/>
        </p:nvCxnSpPr>
        <p:spPr>
          <a:xfrm>
            <a:off x="875848" y="6172200"/>
            <a:ext cx="7810952" cy="0"/>
          </a:xfrm>
          <a:prstGeom prst="line">
            <a:avLst/>
          </a:prstGeom>
          <a:ln w="12700">
            <a:solidFill>
              <a:srgbClr val="095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296C2AC-48A1-814F-B100-CA0EE7185196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7" y="6060102"/>
            <a:ext cx="434041" cy="4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51" r:id="rId3"/>
    <p:sldLayoutId id="2147483671" r:id="rId4"/>
    <p:sldLayoutId id="2147483673" r:id="rId5"/>
    <p:sldLayoutId id="2147483674" r:id="rId6"/>
    <p:sldLayoutId id="2147483680" r:id="rId7"/>
    <p:sldLayoutId id="2147483679" r:id="rId8"/>
    <p:sldLayoutId id="2147483672" r:id="rId9"/>
    <p:sldLayoutId id="2147483678" r:id="rId10"/>
    <p:sldLayoutId id="2147483681" r:id="rId11"/>
    <p:sldLayoutId id="2147483675" r:id="rId12"/>
    <p:sldLayoutId id="2147483682" r:id="rId13"/>
    <p:sldLayoutId id="2147483676" r:id="rId14"/>
    <p:sldLayoutId id="2147483677" r:id="rId15"/>
    <p:sldLayoutId id="2147483652" r:id="rId16"/>
    <p:sldLayoutId id="2147483683" r:id="rId17"/>
    <p:sldLayoutId id="2147483653" r:id="rId18"/>
    <p:sldLayoutId id="2147483654" r:id="rId19"/>
    <p:sldLayoutId id="2147483655" r:id="rId20"/>
    <p:sldLayoutId id="2147483670" r:id="rId21"/>
    <p:sldLayoutId id="2147483656" r:id="rId22"/>
    <p:sldLayoutId id="2147483669" r:id="rId23"/>
    <p:sldLayoutId id="2147483685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1B305C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lnSpc>
          <a:spcPct val="90000"/>
        </a:lnSpc>
        <a:spcBef>
          <a:spcPts val="1350"/>
        </a:spcBef>
        <a:buClr>
          <a:srgbClr val="DC2A52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indent="-137156" algn="l" defTabSz="685783" rtl="0" eaLnBrk="1" latinLnBrk="0" hangingPunct="1">
        <a:lnSpc>
          <a:spcPct val="90000"/>
        </a:lnSpc>
        <a:spcBef>
          <a:spcPts val="900"/>
        </a:spcBef>
        <a:buClr>
          <a:srgbClr val="DC2A52"/>
        </a:buClr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indent="-134538" algn="l" defTabSz="685783" rtl="0" eaLnBrk="1" latinLnBrk="0" hangingPunct="1">
        <a:lnSpc>
          <a:spcPct val="90000"/>
        </a:lnSpc>
        <a:spcBef>
          <a:spcPts val="600"/>
        </a:spcBef>
        <a:buClr>
          <a:srgbClr val="DC2A52"/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83" indent="-137156" algn="l" defTabSz="685783" rtl="0" eaLnBrk="1" latinLnBrk="0" hangingPunct="1">
        <a:lnSpc>
          <a:spcPct val="90000"/>
        </a:lnSpc>
        <a:spcBef>
          <a:spcPts val="600"/>
        </a:spcBef>
        <a:buClr>
          <a:srgbClr val="DC2A52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28" indent="-134538" algn="l" defTabSz="685783" rtl="0" eaLnBrk="1" latinLnBrk="0" hangingPunct="1">
        <a:lnSpc>
          <a:spcPct val="90000"/>
        </a:lnSpc>
        <a:spcBef>
          <a:spcPts val="450"/>
        </a:spcBef>
        <a:buClr>
          <a:srgbClr val="DC2A52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675" indent="-137156" algn="l" defTabSz="685783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20" indent="-134538" algn="l" defTabSz="685783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566" indent="-137156" algn="l" defTabSz="685783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408474" indent="0" algn="l" defTabSz="685783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cgov.account.box.com/login?redirect_url=%2Ffolder%2F0" TargetMode="External"/><Relationship Id="rId2" Type="http://schemas.microsoft.com/office/2018/10/relationships/comments" Target="../comments/modernComment_11E_13D6956D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cgov.account.box.com/login?redirect_url=%2Ffolder%2F0" TargetMode="External"/><Relationship Id="rId2" Type="http://schemas.microsoft.com/office/2018/10/relationships/comments" Target="../comments/modernComment_11F_FEF498F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hyperlink" Target="https://octo.quickbase.com/db/main?a=SignIn&amp;nexturl=https%3A%2F%2Focto.quickbase.com%2Fdb%2Fbh9ehz85s%3Ffrom%3Dmyqb&amp;rc=psi&amp;_c=vg5ka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sse.dc.gov/publication/risk-based-monitoring-tools-and-resources" TargetMode="External"/><Relationship Id="rId2" Type="http://schemas.openxmlformats.org/officeDocument/2006/relationships/hyperlink" Target="mailto:OSSE.monitoring@dc.gov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4FCCC-D753-EE4A-A144-80076965E3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2074" y="2792744"/>
            <a:ext cx="5170406" cy="645808"/>
          </a:xfrm>
        </p:spPr>
        <p:txBody>
          <a:bodyPr>
            <a:normAutofit/>
          </a:bodyPr>
          <a:lstStyle/>
          <a:p>
            <a:r>
              <a:rPr lang="en-US"/>
              <a:t>Monitoring of FY21 Grants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1C9955-76A4-A94A-AE01-BE49D845C7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42074" y="3300968"/>
            <a:ext cx="3849290" cy="476524"/>
          </a:xfrm>
        </p:spPr>
        <p:txBody>
          <a:bodyPr/>
          <a:lstStyle/>
          <a:p>
            <a:r>
              <a:rPr lang="en-US"/>
              <a:t>Expectations and Timelines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316262-0C4F-0749-92F4-CF8AF77D17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42074" y="3806761"/>
            <a:ext cx="5132306" cy="4765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May 10, 2022 | Linda Sun, Director of Federal Programs and Strategic Funding</a:t>
            </a:r>
          </a:p>
        </p:txBody>
      </p:sp>
    </p:spTree>
    <p:extLst>
      <p:ext uri="{BB962C8B-B14F-4D97-AF65-F5344CB8AC3E}">
        <p14:creationId xmlns:p14="http://schemas.microsoft.com/office/powerpoint/2010/main" val="23622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04D25-4249-D549-83BC-9D90E54421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70531" y="5574509"/>
            <a:ext cx="724460" cy="16682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fld id="{33280720-49EA-7E49-BC54-CE94DBADB48F}" type="datetime1">
              <a:rPr lang="en-US" sz="675"/>
              <a:pPr>
                <a:lnSpc>
                  <a:spcPct val="90000"/>
                </a:lnSpc>
                <a:spcAft>
                  <a:spcPts val="450"/>
                </a:spcAft>
              </a:pPr>
              <a:t>5/10/2022</a:t>
            </a:fld>
            <a:endParaRPr lang="en-US" sz="675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F07D8-A9FA-A14D-AB36-840FC291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8984" y="5574509"/>
            <a:ext cx="689162" cy="16682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fld id="{E31375A4-56A4-47D6-9801-1991572033F7}" type="slidenum">
              <a:rPr lang="en-US" sz="675"/>
              <a:pPr>
                <a:lnSpc>
                  <a:spcPct val="90000"/>
                </a:lnSpc>
                <a:spcAft>
                  <a:spcPts val="450"/>
                </a:spcAft>
              </a:pPr>
              <a:t>2</a:t>
            </a:fld>
            <a:endParaRPr lang="en-US" sz="675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71550" y="1960960"/>
            <a:ext cx="7200900" cy="33075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Overview of Monitoring Timeline</a:t>
            </a:r>
          </a:p>
          <a:p>
            <a:r>
              <a:rPr lang="en-US"/>
              <a:t>Important Dates and Deadlines</a:t>
            </a:r>
          </a:p>
          <a:p>
            <a:r>
              <a:rPr lang="en-US"/>
              <a:t>Preparing for Successful Monitoring</a:t>
            </a:r>
          </a:p>
          <a:p>
            <a:r>
              <a:rPr lang="en-US"/>
              <a:t>Q&amp;A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116665"/>
            <a:ext cx="7200900" cy="70499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9522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FCBEA8C-37F1-43DD-AE84-236C6D268C31}"/>
              </a:ext>
            </a:extLst>
          </p:cNvPr>
          <p:cNvSpPr/>
          <p:nvPr/>
        </p:nvSpPr>
        <p:spPr>
          <a:xfrm>
            <a:off x="5818327" y="2528751"/>
            <a:ext cx="2378355" cy="1693818"/>
          </a:xfrm>
          <a:prstGeom prst="rect">
            <a:avLst/>
          </a:prstGeom>
          <a:solidFill>
            <a:srgbClr val="F6C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04D8677-C696-4ED9-8C0F-D92708AEC0A3}"/>
              </a:ext>
            </a:extLst>
          </p:cNvPr>
          <p:cNvSpPr/>
          <p:nvPr/>
        </p:nvSpPr>
        <p:spPr>
          <a:xfrm>
            <a:off x="3380387" y="2528751"/>
            <a:ext cx="2429696" cy="1693818"/>
          </a:xfrm>
          <a:prstGeom prst="rect">
            <a:avLst/>
          </a:prstGeom>
          <a:solidFill>
            <a:srgbClr val="B8E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79816E-C62A-46FE-9A79-8A504B01F104}"/>
              </a:ext>
            </a:extLst>
          </p:cNvPr>
          <p:cNvSpPr/>
          <p:nvPr/>
        </p:nvSpPr>
        <p:spPr>
          <a:xfrm>
            <a:off x="953758" y="2504814"/>
            <a:ext cx="2439302" cy="1693818"/>
          </a:xfrm>
          <a:prstGeom prst="rect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C2D9D-0986-6B4E-8AD5-58C48B98F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3B53-DB46-F647-9AF7-3103A5677FB0}" type="datetime1">
              <a:rPr lang="en-US" smtClean="0"/>
              <a:t>5/10/2022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9A37EB-7987-744A-8F72-C056368952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345887"/>
            <a:ext cx="7200900" cy="939991"/>
          </a:xfrm>
        </p:spPr>
        <p:txBody>
          <a:bodyPr/>
          <a:lstStyle/>
          <a:p>
            <a:r>
              <a:rPr lang="en-US"/>
              <a:t>Overview of Monitoring Timeline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3216BE-1635-4014-8692-299F552E72EB}"/>
              </a:ext>
            </a:extLst>
          </p:cNvPr>
          <p:cNvSpPr/>
          <p:nvPr/>
        </p:nvSpPr>
        <p:spPr>
          <a:xfrm>
            <a:off x="995222" y="1883404"/>
            <a:ext cx="1228335" cy="270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>
                <a:solidFill>
                  <a:schemeClr val="tx2"/>
                </a:solidFill>
              </a:rPr>
              <a:t>May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2677F6-D6AF-436D-9466-D1B73A9A784D}"/>
              </a:ext>
            </a:extLst>
          </p:cNvPr>
          <p:cNvSpPr/>
          <p:nvPr/>
        </p:nvSpPr>
        <p:spPr>
          <a:xfrm>
            <a:off x="2250998" y="1883404"/>
            <a:ext cx="1228335" cy="270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>
                <a:solidFill>
                  <a:schemeClr val="tx2"/>
                </a:solidFill>
              </a:rPr>
              <a:t>June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44979D-F906-4A94-8708-0DCD0BF155BB}"/>
              </a:ext>
            </a:extLst>
          </p:cNvPr>
          <p:cNvSpPr/>
          <p:nvPr/>
        </p:nvSpPr>
        <p:spPr>
          <a:xfrm>
            <a:off x="3506774" y="1883404"/>
            <a:ext cx="1228335" cy="270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>
                <a:solidFill>
                  <a:schemeClr val="tx2"/>
                </a:solidFill>
              </a:rPr>
              <a:t>July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7BC193-6601-4074-9618-C900ED59ABE1}"/>
              </a:ext>
            </a:extLst>
          </p:cNvPr>
          <p:cNvSpPr/>
          <p:nvPr/>
        </p:nvSpPr>
        <p:spPr>
          <a:xfrm>
            <a:off x="4762550" y="1883404"/>
            <a:ext cx="1228335" cy="270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>
                <a:solidFill>
                  <a:schemeClr val="tx2"/>
                </a:solidFill>
              </a:rPr>
              <a:t>August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A3C5A0-D44E-4933-8E81-584110DA61B6}"/>
              </a:ext>
            </a:extLst>
          </p:cNvPr>
          <p:cNvSpPr/>
          <p:nvPr/>
        </p:nvSpPr>
        <p:spPr>
          <a:xfrm>
            <a:off x="6018326" y="1883404"/>
            <a:ext cx="1228335" cy="270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>
                <a:solidFill>
                  <a:schemeClr val="tx2"/>
                </a:solidFill>
              </a:rPr>
              <a:t>September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A56C9B-AFBF-465C-A973-CC001769F64B}"/>
              </a:ext>
            </a:extLst>
          </p:cNvPr>
          <p:cNvCxnSpPr/>
          <p:nvPr/>
        </p:nvCxnSpPr>
        <p:spPr>
          <a:xfrm>
            <a:off x="931847" y="1985357"/>
            <a:ext cx="0" cy="2216727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46D8DC-578D-47C9-925A-6D34CCD6B3CA}"/>
              </a:ext>
            </a:extLst>
          </p:cNvPr>
          <p:cNvCxnSpPr/>
          <p:nvPr/>
        </p:nvCxnSpPr>
        <p:spPr>
          <a:xfrm>
            <a:off x="2152447" y="1985357"/>
            <a:ext cx="0" cy="2216727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B9475A-9D7B-4DF3-9944-5F3F5458523A}"/>
              </a:ext>
            </a:extLst>
          </p:cNvPr>
          <p:cNvCxnSpPr/>
          <p:nvPr/>
        </p:nvCxnSpPr>
        <p:spPr>
          <a:xfrm>
            <a:off x="3373047" y="1985357"/>
            <a:ext cx="0" cy="2216727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E97174-D7DA-4051-996C-DEAFC43A58A1}"/>
              </a:ext>
            </a:extLst>
          </p:cNvPr>
          <p:cNvCxnSpPr/>
          <p:nvPr/>
        </p:nvCxnSpPr>
        <p:spPr>
          <a:xfrm>
            <a:off x="4593647" y="1985357"/>
            <a:ext cx="0" cy="2216727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8AE7BB-D297-4480-8A11-480E83350427}"/>
              </a:ext>
            </a:extLst>
          </p:cNvPr>
          <p:cNvCxnSpPr/>
          <p:nvPr/>
        </p:nvCxnSpPr>
        <p:spPr>
          <a:xfrm>
            <a:off x="5814247" y="1985357"/>
            <a:ext cx="0" cy="2216727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C295759-F9E9-400C-925D-B608E4B8D9D2}"/>
              </a:ext>
            </a:extLst>
          </p:cNvPr>
          <p:cNvCxnSpPr/>
          <p:nvPr/>
        </p:nvCxnSpPr>
        <p:spPr>
          <a:xfrm>
            <a:off x="7034847" y="1985357"/>
            <a:ext cx="0" cy="2216727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E042F52-ECA1-4387-AA40-8CF8C102B36C}"/>
              </a:ext>
            </a:extLst>
          </p:cNvPr>
          <p:cNvSpPr txBox="1"/>
          <p:nvPr/>
        </p:nvSpPr>
        <p:spPr>
          <a:xfrm>
            <a:off x="499650" y="2560320"/>
            <a:ext cx="184731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 sz="1200" dirty="0"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09A82F-7874-4775-B636-D89443593CCE}"/>
              </a:ext>
            </a:extLst>
          </p:cNvPr>
          <p:cNvSpPr txBox="1"/>
          <p:nvPr/>
        </p:nvSpPr>
        <p:spPr>
          <a:xfrm>
            <a:off x="949045" y="1726375"/>
            <a:ext cx="1208042" cy="153888"/>
          </a:xfrm>
          <a:prstGeom prst="rect">
            <a:avLst/>
          </a:prstGeom>
          <a:solidFill>
            <a:srgbClr val="FFC000"/>
          </a:solidFill>
        </p:spPr>
        <p:txBody>
          <a:bodyPr wrap="none" tIns="0" bIns="0" rtlCol="0">
            <a:spAutoFit/>
          </a:bodyPr>
          <a:lstStyle/>
          <a:p>
            <a:pPr algn="ctr"/>
            <a:r>
              <a:rPr lang="en-US" sz="1000" b="1"/>
              <a:t>We are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2F95A9-9534-41A4-875F-9F87CE73A700}"/>
              </a:ext>
            </a:extLst>
          </p:cNvPr>
          <p:cNvSpPr txBox="1"/>
          <p:nvPr/>
        </p:nvSpPr>
        <p:spPr>
          <a:xfrm>
            <a:off x="939680" y="2560320"/>
            <a:ext cx="1088760" cy="120032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200" dirty="0">
                <a:ea typeface="+mn-lt"/>
                <a:cs typeface="+mn-lt"/>
              </a:rPr>
              <a:t>LEAs receive</a:t>
            </a:r>
            <a:br>
              <a:rPr lang="en-US" sz="1200" dirty="0">
                <a:ea typeface="+mn-lt"/>
                <a:cs typeface="+mn-lt"/>
              </a:rPr>
            </a:br>
            <a:r>
              <a:rPr lang="en-US" sz="1200" dirty="0">
                <a:ea typeface="+mn-lt"/>
                <a:cs typeface="+mn-lt"/>
              </a:rPr>
              <a:t>monitoring</a:t>
            </a:r>
          </a:p>
          <a:p>
            <a:r>
              <a:rPr lang="en-US" sz="1200" dirty="0">
                <a:ea typeface="+mn-lt"/>
                <a:cs typeface="+mn-lt"/>
              </a:rPr>
              <a:t>notifications </a:t>
            </a:r>
            <a:br>
              <a:rPr lang="en-US" sz="1200" dirty="0">
                <a:ea typeface="+mn-lt"/>
                <a:cs typeface="+mn-lt"/>
              </a:rPr>
            </a:br>
            <a:r>
              <a:rPr lang="en-US" sz="1200" dirty="0">
                <a:ea typeface="+mn-lt"/>
                <a:cs typeface="+mn-lt"/>
              </a:rPr>
              <a:t>and </a:t>
            </a:r>
            <a:br>
              <a:rPr lang="en-US" sz="1200" dirty="0">
                <a:ea typeface="+mn-lt"/>
                <a:cs typeface="+mn-lt"/>
              </a:rPr>
            </a:br>
            <a:r>
              <a:rPr lang="en-US" sz="1200" dirty="0">
                <a:ea typeface="+mn-lt"/>
                <a:cs typeface="+mn-lt"/>
              </a:rPr>
              <a:t>expenditure </a:t>
            </a:r>
            <a:br>
              <a:rPr lang="en-US" sz="1200" dirty="0">
                <a:ea typeface="+mn-lt"/>
                <a:cs typeface="+mn-lt"/>
              </a:rPr>
            </a:br>
            <a:r>
              <a:rPr lang="en-US" sz="1200" dirty="0">
                <a:ea typeface="+mn-lt"/>
                <a:cs typeface="+mn-lt"/>
              </a:rPr>
              <a:t>samples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80B6F0-EA85-4D78-A4C3-408124FA6A3F}"/>
              </a:ext>
            </a:extLst>
          </p:cNvPr>
          <p:cNvSpPr txBox="1"/>
          <p:nvPr/>
        </p:nvSpPr>
        <p:spPr>
          <a:xfrm>
            <a:off x="2169637" y="2560320"/>
            <a:ext cx="1002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Deadline to </a:t>
            </a:r>
            <a:br>
              <a:rPr lang="en-US" sz="1200"/>
            </a:br>
            <a:r>
              <a:rPr lang="en-US" sz="1200"/>
              <a:t>upload </a:t>
            </a:r>
            <a:br>
              <a:rPr lang="en-US" sz="1200"/>
            </a:br>
            <a:r>
              <a:rPr lang="en-US" sz="1200"/>
              <a:t>mandatory </a:t>
            </a:r>
            <a:br>
              <a:rPr lang="en-US" sz="1200"/>
            </a:br>
            <a:r>
              <a:rPr lang="en-US" sz="1200"/>
              <a:t>evidence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8C1D20-0B3A-40B8-B36B-E8DD8D4E5672}"/>
              </a:ext>
            </a:extLst>
          </p:cNvPr>
          <p:cNvSpPr txBox="1"/>
          <p:nvPr/>
        </p:nvSpPr>
        <p:spPr>
          <a:xfrm>
            <a:off x="3398375" y="2560320"/>
            <a:ext cx="1173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Interviews and</a:t>
            </a:r>
            <a:br>
              <a:rPr lang="en-US" sz="1200"/>
            </a:br>
            <a:r>
              <a:rPr lang="en-US" sz="1200"/>
              <a:t>additional </a:t>
            </a:r>
            <a:br>
              <a:rPr lang="en-US" sz="1200"/>
            </a:br>
            <a:r>
              <a:rPr lang="en-US" sz="1200"/>
              <a:t>evidence</a:t>
            </a:r>
            <a:br>
              <a:rPr lang="en-US" sz="1200"/>
            </a:br>
            <a:r>
              <a:rPr lang="en-US" sz="1200"/>
              <a:t>requests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99E71D-1B7B-47FC-BEE9-2B1D5955C8A3}"/>
              </a:ext>
            </a:extLst>
          </p:cNvPr>
          <p:cNvSpPr txBox="1"/>
          <p:nvPr/>
        </p:nvSpPr>
        <p:spPr>
          <a:xfrm>
            <a:off x="4627947" y="2560320"/>
            <a:ext cx="1002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Deadline to </a:t>
            </a:r>
            <a:br>
              <a:rPr lang="en-US" sz="1200"/>
            </a:br>
            <a:r>
              <a:rPr lang="en-US" sz="1200"/>
              <a:t>upload</a:t>
            </a:r>
            <a:br>
              <a:rPr lang="en-US" sz="1200"/>
            </a:br>
            <a:r>
              <a:rPr lang="en-US" sz="1200"/>
              <a:t>additional </a:t>
            </a:r>
            <a:br>
              <a:rPr lang="en-US" sz="1200"/>
            </a:br>
            <a:r>
              <a:rPr lang="en-US" sz="1200"/>
              <a:t>evidence</a:t>
            </a:r>
            <a:br>
              <a:rPr lang="en-US" sz="1200"/>
            </a:br>
            <a:r>
              <a:rPr lang="en-US" sz="1200"/>
              <a:t>requests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0ED804-5834-48C7-B19A-EFEE4A2C507A}"/>
              </a:ext>
            </a:extLst>
          </p:cNvPr>
          <p:cNvSpPr txBox="1"/>
          <p:nvPr/>
        </p:nvSpPr>
        <p:spPr>
          <a:xfrm>
            <a:off x="5850589" y="2560320"/>
            <a:ext cx="11144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LEAs receive</a:t>
            </a:r>
            <a:br>
              <a:rPr lang="en-US" sz="1200"/>
            </a:br>
            <a:r>
              <a:rPr lang="en-US" sz="1200"/>
              <a:t>preliminary </a:t>
            </a:r>
            <a:br>
              <a:rPr lang="en-US" sz="1200"/>
            </a:br>
            <a:r>
              <a:rPr lang="en-US" sz="1200"/>
              <a:t>monitoring</a:t>
            </a:r>
            <a:br>
              <a:rPr lang="en-US" sz="1200"/>
            </a:br>
            <a:r>
              <a:rPr lang="en-US" sz="1200"/>
              <a:t>report with </a:t>
            </a:r>
            <a:br>
              <a:rPr lang="en-US" sz="1200"/>
            </a:br>
            <a:r>
              <a:rPr lang="en-US" sz="1200"/>
              <a:t>opportunity to</a:t>
            </a:r>
          </a:p>
          <a:p>
            <a:r>
              <a:rPr lang="en-US" sz="1200"/>
              <a:t>respond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533D45D-3BE2-4A62-AE13-D363CD8DAF63}"/>
              </a:ext>
            </a:extLst>
          </p:cNvPr>
          <p:cNvSpPr/>
          <p:nvPr/>
        </p:nvSpPr>
        <p:spPr>
          <a:xfrm>
            <a:off x="7272360" y="1883404"/>
            <a:ext cx="1228335" cy="270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>
                <a:solidFill>
                  <a:schemeClr val="tx2"/>
                </a:solidFill>
              </a:rPr>
              <a:t>October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BB9F7A7-AAA3-4857-A1B3-F1029260AB91}"/>
              </a:ext>
            </a:extLst>
          </p:cNvPr>
          <p:cNvSpPr txBox="1"/>
          <p:nvPr/>
        </p:nvSpPr>
        <p:spPr>
          <a:xfrm>
            <a:off x="7026948" y="2560320"/>
            <a:ext cx="1088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LEAs receive</a:t>
            </a:r>
            <a:br>
              <a:rPr lang="en-US" sz="1200"/>
            </a:br>
            <a:r>
              <a:rPr lang="en-US" sz="1200"/>
              <a:t>final</a:t>
            </a:r>
            <a:br>
              <a:rPr lang="en-US" sz="1200"/>
            </a:br>
            <a:r>
              <a:rPr lang="en-US" sz="1200"/>
              <a:t>monitoring</a:t>
            </a:r>
            <a:br>
              <a:rPr lang="en-US" sz="1200"/>
            </a:br>
            <a:r>
              <a:rPr lang="en-US" sz="1200"/>
              <a:t>report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90974AC-6AB4-4C66-90C2-DD48D13A4AB1}"/>
              </a:ext>
            </a:extLst>
          </p:cNvPr>
          <p:cNvCxnSpPr/>
          <p:nvPr/>
        </p:nvCxnSpPr>
        <p:spPr>
          <a:xfrm>
            <a:off x="8194481" y="1985357"/>
            <a:ext cx="0" cy="2216727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37C433A-F2DE-42CD-AC6A-9BC559EF362E}"/>
              </a:ext>
            </a:extLst>
          </p:cNvPr>
          <p:cNvSpPr/>
          <p:nvPr/>
        </p:nvSpPr>
        <p:spPr>
          <a:xfrm>
            <a:off x="3314385" y="2153376"/>
            <a:ext cx="2534823" cy="378510"/>
          </a:xfrm>
          <a:prstGeom prst="rect">
            <a:avLst/>
          </a:prstGeom>
          <a:solidFill>
            <a:srgbClr val="095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/>
              <a:t>Interviews and </a:t>
            </a:r>
            <a:br>
              <a:rPr lang="en-US" sz="1200" b="1" dirty="0"/>
            </a:br>
            <a:r>
              <a:rPr lang="en-US" sz="1200" b="1" dirty="0"/>
              <a:t>Additional Evidence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8A12AC9-A6C1-4A08-8D09-14159E946EF4}"/>
              </a:ext>
            </a:extLst>
          </p:cNvPr>
          <p:cNvSpPr/>
          <p:nvPr/>
        </p:nvSpPr>
        <p:spPr>
          <a:xfrm>
            <a:off x="5819548" y="2153376"/>
            <a:ext cx="2364275" cy="378510"/>
          </a:xfrm>
          <a:prstGeom prst="rect">
            <a:avLst/>
          </a:prstGeom>
          <a:solidFill>
            <a:srgbClr val="DC2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Reports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234DD9-656C-406A-8959-973E583B03B0}"/>
              </a:ext>
            </a:extLst>
          </p:cNvPr>
          <p:cNvSpPr/>
          <p:nvPr/>
        </p:nvSpPr>
        <p:spPr>
          <a:xfrm>
            <a:off x="936298" y="2153376"/>
            <a:ext cx="2462586" cy="37851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/>
              <a:t>Notification and </a:t>
            </a:r>
            <a:br>
              <a:rPr lang="en-US" sz="1200" b="1" dirty="0">
                <a:cs typeface="Arial"/>
              </a:rPr>
            </a:br>
            <a:r>
              <a:rPr lang="en-US" sz="1200" b="1" dirty="0"/>
              <a:t>Evidence Collection</a:t>
            </a:r>
          </a:p>
        </p:txBody>
      </p:sp>
    </p:spTree>
    <p:extLst>
      <p:ext uri="{BB962C8B-B14F-4D97-AF65-F5344CB8AC3E}">
        <p14:creationId xmlns:p14="http://schemas.microsoft.com/office/powerpoint/2010/main" val="371565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C2D9D-0986-6B4E-8AD5-58C48B98F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3B53-DB46-F647-9AF7-3103A5677FB0}" type="datetime1">
              <a:rPr lang="en-US" smtClean="0"/>
              <a:t>5/10/2022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9A37EB-7987-744A-8F72-C056368952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Dates and Deadlines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DF51CCC-978A-438A-A1DB-920365F76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209889"/>
              </p:ext>
            </p:extLst>
          </p:nvPr>
        </p:nvGraphicFramePr>
        <p:xfrm>
          <a:off x="1066800" y="1526540"/>
          <a:ext cx="7559040" cy="3488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844721385"/>
                    </a:ext>
                  </a:extLst>
                </a:gridCol>
                <a:gridCol w="6492240">
                  <a:extLst>
                    <a:ext uri="{9D8B030D-6E8A-4147-A177-3AD203B41FA5}">
                      <a16:colId xmlns:a16="http://schemas.microsoft.com/office/drawing/2014/main" val="4277013287"/>
                    </a:ext>
                  </a:extLst>
                </a:gridCol>
              </a:tblGrid>
              <a:tr h="426297">
                <a:tc>
                  <a:txBody>
                    <a:bodyPr/>
                    <a:lstStyle/>
                    <a:p>
                      <a:r>
                        <a:rPr lang="en-US" b="1" dirty="0"/>
                        <a:t>May 6 / May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b="1" dirty="0"/>
                        <a:t>LEAs receive </a:t>
                      </a:r>
                      <a:r>
                        <a:rPr lang="en-US" sz="1350" b="1" i="0" u="none" strike="noStrike" noProof="0" dirty="0">
                          <a:latin typeface="Arial"/>
                        </a:rPr>
                        <a:t>monitoring notification and </a:t>
                      </a:r>
                      <a:r>
                        <a:rPr lang="en-US" b="1" dirty="0"/>
                        <a:t>expenditure sample.</a:t>
                      </a:r>
                      <a:r>
                        <a:rPr lang="en-US" b="0" dirty="0"/>
                        <a:t> The expenditure sample file will be uploaded to </a:t>
                      </a:r>
                      <a:r>
                        <a:rPr lang="en-US" b="0" dirty="0">
                          <a:hlinkClick r:id="rId3"/>
                        </a:rPr>
                        <a:t>Box</a:t>
                      </a:r>
                      <a:r>
                        <a:rPr lang="en-US" b="0" dirty="0"/>
                        <a:t>. OSSE monitoring leads will also send an email to LEAs with a more detailed explanation of all evidence that is required, including in relation to the expenditure sample.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703973"/>
                  </a:ext>
                </a:extLst>
              </a:tr>
              <a:tr h="426297">
                <a:tc>
                  <a:txBody>
                    <a:bodyPr/>
                    <a:lstStyle/>
                    <a:p>
                      <a:r>
                        <a:rPr lang="en-US" b="1" dirty="0"/>
                        <a:t>June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b="1" dirty="0"/>
                        <a:t>Deadline for LEAs to upload mandatory evidence. </a:t>
                      </a:r>
                      <a:r>
                        <a:rPr lang="en-US" b="0" dirty="0"/>
                        <a:t>All evidence should be uploaded to</a:t>
                      </a:r>
                      <a:r>
                        <a:rPr lang="en-US" b="1" dirty="0"/>
                        <a:t> </a:t>
                      </a:r>
                      <a:r>
                        <a:rPr lang="en-US" b="0" dirty="0">
                          <a:hlinkClick r:id="rId3"/>
                        </a:rPr>
                        <a:t>Box</a:t>
                      </a:r>
                      <a:r>
                        <a:rPr lang="en-US" b="0" dirty="0"/>
                        <a:t>. </a:t>
                      </a:r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334178"/>
                  </a:ext>
                </a:extLst>
              </a:tr>
              <a:tr h="426297">
                <a:tc>
                  <a:txBody>
                    <a:bodyPr/>
                    <a:lstStyle/>
                    <a:p>
                      <a:r>
                        <a:rPr lang="en-US" b="1" dirty="0"/>
                        <a:t>July 1-22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b="1" dirty="0"/>
                        <a:t>(High fiscal risk LEAs only) OSSE conducts monitoring interviews. </a:t>
                      </a:r>
                      <a:r>
                        <a:rPr lang="en-US" b="0" dirty="0"/>
                        <a:t>OSSE monitoring leads will reach out to LEAs in the first week of June to schedule interviews.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868474"/>
                  </a:ext>
                </a:extLst>
              </a:tr>
              <a:tr h="426297">
                <a:tc>
                  <a:txBody>
                    <a:bodyPr/>
                    <a:lstStyle/>
                    <a:p>
                      <a:r>
                        <a:rPr lang="en-US" b="1" dirty="0"/>
                        <a:t>July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b="1" dirty="0"/>
                        <a:t>LEAs receive additional evidence request via email, if needed. </a:t>
                      </a:r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770763"/>
                  </a:ext>
                </a:extLst>
              </a:tr>
              <a:tr h="426297">
                <a:tc>
                  <a:txBody>
                    <a:bodyPr/>
                    <a:lstStyle/>
                    <a:p>
                      <a:r>
                        <a:rPr lang="en-US" b="1" dirty="0"/>
                        <a:t>August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b="1" dirty="0"/>
                        <a:t>Deadline for LEAs to upload additional evidence, if applicable.</a:t>
                      </a:r>
                      <a:r>
                        <a:rPr lang="en-US" b="0" dirty="0"/>
                        <a:t> Additional evidence should also be uploaded to Box.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079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3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C2D9D-0986-6B4E-8AD5-58C48B98F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3B53-DB46-F647-9AF7-3103A5677FB0}" type="datetime1">
              <a:rPr lang="en-US" smtClean="0"/>
              <a:t>5/10/2022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9A37EB-7987-744A-8F72-C056368952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for Successful Monitoring: Logistics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7F7335-BC53-411B-BD26-C6A562AEF8B6}"/>
              </a:ext>
            </a:extLst>
          </p:cNvPr>
          <p:cNvSpPr txBox="1"/>
          <p:nvPr/>
        </p:nvSpPr>
        <p:spPr>
          <a:xfrm>
            <a:off x="1036321" y="1524000"/>
            <a:ext cx="7566660" cy="4253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Provide the correct </a:t>
            </a:r>
            <a:r>
              <a:rPr lang="en-US" sz="1400" b="1" dirty="0"/>
              <a:t>LEA points of contact </a:t>
            </a:r>
            <a:r>
              <a:rPr lang="en-US" sz="1400" dirty="0"/>
              <a:t>to your OSSE monitoring lead.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Ensure the correct staff have </a:t>
            </a:r>
            <a:r>
              <a:rPr lang="en-US" sz="1400" b="1" dirty="0"/>
              <a:t>access to </a:t>
            </a:r>
            <a:r>
              <a:rPr lang="en-US" sz="1400" b="1" dirty="0">
                <a:hlinkClick r:id="rId3"/>
              </a:rPr>
              <a:t>Box</a:t>
            </a:r>
            <a:r>
              <a:rPr lang="en-US" sz="1400" dirty="0"/>
              <a:t>. Submit a ticket to the </a:t>
            </a:r>
            <a:r>
              <a:rPr lang="en-US" sz="1400" dirty="0">
                <a:hlinkClick r:id="rId4"/>
              </a:rPr>
              <a:t>OSSE Support Tool</a:t>
            </a:r>
            <a:r>
              <a:rPr lang="en-US" sz="1400" dirty="0"/>
              <a:t> to request access. </a:t>
            </a:r>
            <a:endParaRPr lang="en-US" sz="1400" dirty="0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/>
              <a:t>Upload documents to the correct place in Box</a:t>
            </a:r>
            <a:r>
              <a:rPr lang="en-US" sz="1400" dirty="0"/>
              <a:t>. Each LEA has two folders in Box. One for documents OSSE is providing and a second for documents LEAs are providing to OSSE. Use the latter for providing evidence. </a:t>
            </a:r>
            <a:br>
              <a:rPr lang="en-US" sz="1400" dirty="0"/>
            </a:br>
            <a:br>
              <a:rPr lang="en-US" sz="1400" dirty="0"/>
            </a:br>
            <a:endParaRPr lang="en-US" sz="14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Use the following </a:t>
            </a:r>
            <a:r>
              <a:rPr lang="en-US" sz="1400" b="1" dirty="0"/>
              <a:t>file naming convention </a:t>
            </a:r>
            <a:r>
              <a:rPr lang="en-US" sz="1400" dirty="0"/>
              <a:t>for all documents uploaded to Box: </a:t>
            </a:r>
            <a:br>
              <a:rPr lang="en-US" sz="1400" dirty="0"/>
            </a:br>
            <a:r>
              <a:rPr lang="en-US" sz="1400" i="1" dirty="0"/>
              <a:t>[Indicator Number]_[Name of File]</a:t>
            </a:r>
            <a:r>
              <a:rPr lang="en-US" sz="1400" dirty="0"/>
              <a:t> (example: 1.1_Reconciliation of Expenditures). </a:t>
            </a:r>
            <a:br>
              <a:rPr lang="en-US" sz="1400" dirty="0"/>
            </a:br>
            <a:r>
              <a:rPr lang="en-US" sz="1400" dirty="0"/>
              <a:t>This will reduce the number of questions your OSSE monitoring lead will have for you.</a:t>
            </a:r>
            <a:endParaRPr lang="en-US" sz="1400" dirty="0"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72244-21A8-4EE0-A1B9-37693A117F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084"/>
          <a:stretch/>
        </p:blipFill>
        <p:spPr>
          <a:xfrm>
            <a:off x="5486660" y="3830271"/>
            <a:ext cx="1567295" cy="710207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A3E8C9CF-98F5-4346-91A5-1FF00E0CACCF}"/>
              </a:ext>
            </a:extLst>
          </p:cNvPr>
          <p:cNvSpPr/>
          <p:nvPr/>
        </p:nvSpPr>
        <p:spPr>
          <a:xfrm rot="16200000">
            <a:off x="5137785" y="3758565"/>
            <a:ext cx="133350" cy="487680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993024-D757-44F4-A2D7-26F72E0C5AC7}"/>
              </a:ext>
            </a:extLst>
          </p:cNvPr>
          <p:cNvSpPr/>
          <p:nvPr/>
        </p:nvSpPr>
        <p:spPr>
          <a:xfrm>
            <a:off x="5528687" y="3871866"/>
            <a:ext cx="1508007" cy="28012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4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C2D9D-0986-6B4E-8AD5-58C48B98F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3B53-DB46-F647-9AF7-3103A5677FB0}" type="datetime1">
              <a:rPr lang="en-US" smtClean="0"/>
              <a:t>5/10/2022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9A37EB-7987-744A-8F72-C056368952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for Successful Monitoring: Evidence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F311FA-F4CE-423A-843E-E0994233B4A8}"/>
              </a:ext>
            </a:extLst>
          </p:cNvPr>
          <p:cNvSpPr txBox="1"/>
          <p:nvPr/>
        </p:nvSpPr>
        <p:spPr>
          <a:xfrm>
            <a:off x="998220" y="1463040"/>
            <a:ext cx="7840980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Financial Management</a:t>
            </a:r>
            <a:br>
              <a:rPr lang="en-US" sz="1400" b="1" dirty="0"/>
            </a:br>
            <a:r>
              <a:rPr lang="en-US" sz="1400" i="1" dirty="0"/>
              <a:t>Does the LEA properly account for federal grant funds? Are the proper policies in place to ensure the proper accounting?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Compensation for Personnel Services</a:t>
            </a:r>
            <a:br>
              <a:rPr lang="en-US" sz="1400" b="1" dirty="0"/>
            </a:br>
            <a:r>
              <a:rPr lang="en-US" sz="1400" i="1" dirty="0"/>
              <a:t>Does the staff in grant funded positions spend their time on grant related strategies/programs/activities? Are the proper payroll processes in place to ensure accurate salary payments are going to the right place?</a:t>
            </a:r>
            <a:br>
              <a:rPr lang="en-US" sz="1400" i="1" dirty="0"/>
            </a:br>
            <a:endParaRPr lang="en-US" sz="14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Equipment, Technology and Property Management</a:t>
            </a:r>
            <a:br>
              <a:rPr lang="en-US" sz="1400" b="1" dirty="0"/>
            </a:br>
            <a:r>
              <a:rPr lang="en-US" sz="1400" i="1" dirty="0"/>
              <a:t>Does the LEA have the appropriate policies and processes in place to ensure the proper tracking of assets, including maintaining assets and disposing of the assets?</a:t>
            </a:r>
            <a:br>
              <a:rPr lang="en-US" sz="1400" b="1" dirty="0"/>
            </a:br>
            <a:endParaRPr lang="en-US" sz="14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Procurement Standards</a:t>
            </a:r>
            <a:br>
              <a:rPr lang="en-US" sz="1400" b="1" dirty="0"/>
            </a:br>
            <a:r>
              <a:rPr lang="en-US" sz="1400" i="1" dirty="0"/>
              <a:t>Do procurements follow federal procurement standards? Are conflict of interest policies and protocols in place? Are vendors properly vetted to prevent against waste, fraud and abuse?</a:t>
            </a:r>
            <a:br>
              <a:rPr lang="en-US" sz="1400" i="1" dirty="0"/>
            </a:br>
            <a:endParaRPr lang="en-US" sz="14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Audit and Records Retention (Intermediate and High Fiscal Risk Only)</a:t>
            </a:r>
            <a:br>
              <a:rPr lang="en-US" sz="1400" b="1" dirty="0"/>
            </a:br>
            <a:r>
              <a:rPr lang="en-US" sz="1400" i="1" dirty="0"/>
              <a:t>Has the LEA had an audit in the 2020-21 school year? Can the LEA demonstrate they have retained records and documents?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173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4FCCC-D753-EE4A-A144-80076965E3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2074" y="3181364"/>
            <a:ext cx="5170406" cy="645808"/>
          </a:xfrm>
        </p:spPr>
        <p:txBody>
          <a:bodyPr>
            <a:normAutofit/>
          </a:bodyPr>
          <a:lstStyle/>
          <a:p>
            <a:r>
              <a:rPr lang="en-US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0370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C2D9D-0986-6B4E-8AD5-58C48B98F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3B53-DB46-F647-9AF7-3103A5677FB0}" type="datetime1">
              <a:rPr lang="en-US" smtClean="0"/>
              <a:t>5/10/2022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9A37EB-7987-744A-8F72-C056368952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0E74F2-50F0-4D3A-BB59-247DE5434E7D}"/>
              </a:ext>
            </a:extLst>
          </p:cNvPr>
          <p:cNvSpPr txBox="1"/>
          <p:nvPr/>
        </p:nvSpPr>
        <p:spPr>
          <a:xfrm>
            <a:off x="1203960" y="1600200"/>
            <a:ext cx="40341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OSSE Monitoring Lead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linkClick r:id="rId2"/>
              </a:rPr>
              <a:t>OSSE.monitoring@dc.gov</a:t>
            </a:r>
            <a:r>
              <a:rPr lang="en-US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linkClick r:id="rId3"/>
              </a:rPr>
              <a:t>Annual Grants Monitoring Website</a:t>
            </a:r>
            <a:endParaRPr lang="en-US"/>
          </a:p>
          <a:p>
            <a:pPr marL="742932" lvl="1" indent="-285750">
              <a:buFont typeface="Arial" panose="020B0604020202020204" pitchFamily="34" charset="0"/>
              <a:buChar char="•"/>
            </a:pPr>
            <a:r>
              <a:rPr lang="en-US"/>
              <a:t>Monitoring report templates</a:t>
            </a:r>
          </a:p>
          <a:p>
            <a:pPr marL="742932" lvl="1" indent="-285750">
              <a:buFont typeface="Arial" panose="020B0604020202020204" pitchFamily="34" charset="0"/>
              <a:buChar char="•"/>
            </a:pPr>
            <a:r>
              <a:rPr lang="en-US"/>
              <a:t>Webinar slides and recordings</a:t>
            </a:r>
          </a:p>
          <a:p>
            <a:pPr marL="742932" lvl="1" indent="-285750">
              <a:buFont typeface="Arial" panose="020B0604020202020204" pitchFamily="34" charset="0"/>
              <a:buChar char="•"/>
            </a:pPr>
            <a:r>
              <a:rPr lang="en-US"/>
              <a:t>Prior LEA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7115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SE_Presentation_Standard_Update2020" id="{E5A3C16E-E49B-4F43-88E1-9E0F74AB4210}" vid="{AE4D3E94-5EB3-7C45-A15B-A14009701E35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fa6791-2bc0-42b6-8a32-b529c0d5b1ec">
      <Terms xmlns="http://schemas.microsoft.com/office/infopath/2007/PartnerControls"/>
    </lcf76f155ced4ddcb4097134ff3c332f>
    <TaxCatchAll xmlns="307ea257-b13d-4193-8676-9a345024142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FED850DBDAA844897D6FCF7F72FEAC" ma:contentTypeVersion="13" ma:contentTypeDescription="Create a new document." ma:contentTypeScope="" ma:versionID="93086c1950428b000c4842459e442062">
  <xsd:schema xmlns:xsd="http://www.w3.org/2001/XMLSchema" xmlns:xs="http://www.w3.org/2001/XMLSchema" xmlns:p="http://schemas.microsoft.com/office/2006/metadata/properties" xmlns:ns2="9efa6791-2bc0-42b6-8a32-b529c0d5b1ec" xmlns:ns3="307ea257-b13d-4193-8676-9a3450241423" targetNamespace="http://schemas.microsoft.com/office/2006/metadata/properties" ma:root="true" ma:fieldsID="e786ed7820ea48dbb732dfe3c7517b0b" ns2:_="" ns3:_="">
    <xsd:import namespace="9efa6791-2bc0-42b6-8a32-b529c0d5b1ec"/>
    <xsd:import namespace="307ea257-b13d-4193-8676-9a34502414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fa6791-2bc0-42b6-8a32-b529c0d5b1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3549e45-1cf5-44e0-acae-db85769a36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7ea257-b13d-4193-8676-9a345024142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4b940a0-00b0-444f-b3f6-e36bcc56ed8e}" ma:internalName="TaxCatchAll" ma:showField="CatchAllData" ma:web="307ea257-b13d-4193-8676-9a34502414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458B1C-DF4C-4BA7-8B92-328B9D30DC80}">
  <ds:schemaRefs>
    <ds:schemaRef ds:uri="1d1f5bb8-15aa-4d7d-883a-4b77c5e8ee67"/>
    <ds:schemaRef ds:uri="307ea257-b13d-4193-8676-9a3450241423"/>
    <ds:schemaRef ds:uri="96c9ec61-a6a5-467a-949a-aa793bfc5e98"/>
    <ds:schemaRef ds:uri="9efa6791-2bc0-42b6-8a32-b529c0d5b1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084D364-4BC8-4E5B-BBBA-6A1911E9A813}">
  <ds:schemaRefs>
    <ds:schemaRef ds:uri="307ea257-b13d-4193-8676-9a3450241423"/>
    <ds:schemaRef ds:uri="9efa6791-2bc0-42b6-8a32-b529c0d5b1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08AFDE2-EC5F-4D85-9801-8E14CEA3C1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Diamond Grid 16x9</Template>
  <Application>Microsoft Office PowerPoint</Application>
  <PresentationFormat>On-screen Show (4:3)</PresentationFormat>
  <Slides>8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Diamond Grid 16x9</vt:lpstr>
      <vt:lpstr>PowerPoint Presentation</vt:lpstr>
      <vt:lpstr>Agenda</vt:lpstr>
      <vt:lpstr>Overview of Monitoring Timeline</vt:lpstr>
      <vt:lpstr>Important Dates and Deadlines</vt:lpstr>
      <vt:lpstr>Preparing for Successful Monitoring: Logistics</vt:lpstr>
      <vt:lpstr>Preparing for Successful Monitoring: Evidence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Colon, Veronica (OSSE)</dc:creator>
  <cp:revision>26</cp:revision>
  <dcterms:created xsi:type="dcterms:W3CDTF">2020-08-24T12:36:16Z</dcterms:created>
  <dcterms:modified xsi:type="dcterms:W3CDTF">2022-05-10T12:52:35Z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0x0101007EFED850DBDAA844897D6FCF7F72FEAC</vt:lpwstr>
  </property>
  <property fmtid="{D5CDD505-2E9C-101B-9397-08002B2CF9AE}" pid="3" name="MediaServiceImageTags">
    <vt:lpwstr/>
  </property>
</Properties>
</file>