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2"/>
  </p:notesMasterIdLst>
  <p:sldIdLst>
    <p:sldId id="385" r:id="rId6"/>
    <p:sldId id="320" r:id="rId7"/>
    <p:sldId id="326" r:id="rId8"/>
    <p:sldId id="387" r:id="rId9"/>
    <p:sldId id="414" r:id="rId10"/>
    <p:sldId id="388" r:id="rId11"/>
    <p:sldId id="389" r:id="rId12"/>
    <p:sldId id="390" r:id="rId13"/>
    <p:sldId id="415" r:id="rId14"/>
    <p:sldId id="391" r:id="rId15"/>
    <p:sldId id="416" r:id="rId16"/>
    <p:sldId id="392" r:id="rId17"/>
    <p:sldId id="393" r:id="rId18"/>
    <p:sldId id="394" r:id="rId19"/>
    <p:sldId id="395" r:id="rId20"/>
    <p:sldId id="417"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18" r:id="rId34"/>
    <p:sldId id="409" r:id="rId35"/>
    <p:sldId id="410" r:id="rId36"/>
    <p:sldId id="411" r:id="rId37"/>
    <p:sldId id="419" r:id="rId38"/>
    <p:sldId id="412" r:id="rId39"/>
    <p:sldId id="413" r:id="rId40"/>
    <p:sldId id="386" r:id="rId4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40" autoAdjust="0"/>
    <p:restoredTop sz="97401" autoAdjust="0"/>
  </p:normalViewPr>
  <p:slideViewPr>
    <p:cSldViewPr snapToGrid="0" snapToObjects="1">
      <p:cViewPr>
        <p:scale>
          <a:sx n="80" d="100"/>
          <a:sy n="80" d="100"/>
        </p:scale>
        <p:origin x="-499" y="-11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4B72843-733C-4427-9D1B-3D125CF0787F}" type="datetimeFigureOut">
              <a:rPr lang="en-US" smtClean="0"/>
              <a:t>9/5/2013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E1BCBCF-02BA-4D12-A5FB-06DC0A3D864E}" type="slidenum">
              <a:rPr lang="en-US" smtClean="0"/>
              <a:t>‹#›</a:t>
            </a:fld>
            <a:endParaRPr lang="en-US" dirty="0"/>
          </a:p>
        </p:txBody>
      </p:sp>
    </p:spTree>
    <p:extLst>
      <p:ext uri="{BB962C8B-B14F-4D97-AF65-F5344CB8AC3E}">
        <p14:creationId xmlns:p14="http://schemas.microsoft.com/office/powerpoint/2010/main" val="675113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9FA1A4"/>
                </a:solidFill>
                <a:latin typeface="Arial"/>
                <a:cs typeface="Arial"/>
              </a:rPr>
              <a:t>Session Overview</a:t>
            </a:r>
          </a:p>
          <a:p>
            <a:endParaRPr lang="en-US" dirty="0"/>
          </a:p>
        </p:txBody>
      </p:sp>
      <p:sp>
        <p:nvSpPr>
          <p:cNvPr id="4" name="Slide Number Placeholder 3"/>
          <p:cNvSpPr>
            <a:spLocks noGrp="1"/>
          </p:cNvSpPr>
          <p:nvPr>
            <p:ph type="sldNum" sz="quarter" idx="10"/>
          </p:nvPr>
        </p:nvSpPr>
        <p:spPr/>
        <p:txBody>
          <a:bodyPr/>
          <a:lstStyle/>
          <a:p>
            <a:fld id="{0E1BCBCF-02BA-4D12-A5FB-06DC0A3D864E}" type="slidenum">
              <a:rPr lang="en-US" smtClean="0"/>
              <a:t>2</a:t>
            </a:fld>
            <a:endParaRPr lang="en-US" dirty="0"/>
          </a:p>
        </p:txBody>
      </p:sp>
    </p:spTree>
    <p:extLst>
      <p:ext uri="{BB962C8B-B14F-4D97-AF65-F5344CB8AC3E}">
        <p14:creationId xmlns:p14="http://schemas.microsoft.com/office/powerpoint/2010/main" val="1465637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a:p>
            <a:r>
              <a:rPr lang="en-US" smtClean="0"/>
              <a:t>Persons such as social workers, counselors, and nurses may be ideal candidates for the position</a:t>
            </a:r>
          </a:p>
          <a:p>
            <a:endParaRPr lang="en-US" smtClean="0"/>
          </a:p>
          <a:p>
            <a:r>
              <a:rPr lang="en-US" smtClean="0"/>
              <a:t>Poll:  Ms. Jones’ responsibilities are both to be the LEA homeless liaison and to defend the LEA in disputes involving the LEA’s decision regarding school selection.</a:t>
            </a:r>
          </a:p>
        </p:txBody>
      </p:sp>
      <p:sp>
        <p:nvSpPr>
          <p:cNvPr id="4" name="Slide Number Placeholder 3"/>
          <p:cNvSpPr>
            <a:spLocks noGrp="1"/>
          </p:cNvSpPr>
          <p:nvPr>
            <p:ph type="sldNum" sz="quarter" idx="5"/>
          </p:nvPr>
        </p:nvSpPr>
        <p:spPr/>
        <p:txBody>
          <a:bodyPr/>
          <a:lstStyle/>
          <a:p>
            <a:pPr>
              <a:defRPr/>
            </a:pPr>
            <a:fld id="{3090B0BA-53E2-49A1-9349-280A034A4F6E}"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a:p>
            <a:r>
              <a:rPr lang="en-US" smtClean="0"/>
              <a:t>Do not contact persons or agencies outside the school system to  obtain information about the student’s living situation!</a:t>
            </a:r>
          </a:p>
          <a:p>
            <a:endParaRPr lang="en-US" smtClean="0"/>
          </a:p>
          <a:p>
            <a:r>
              <a:rPr lang="en-US" smtClean="0"/>
              <a:t>Respect the family’s or youth’s privacy by talking to them in a private space where other students and faculty members cannot overhear the conversation.</a:t>
            </a:r>
          </a:p>
          <a:p>
            <a:endParaRPr lang="en-US" smtClean="0"/>
          </a:p>
        </p:txBody>
      </p:sp>
      <p:sp>
        <p:nvSpPr>
          <p:cNvPr id="4" name="Slide Number Placeholder 3"/>
          <p:cNvSpPr>
            <a:spLocks noGrp="1"/>
          </p:cNvSpPr>
          <p:nvPr>
            <p:ph type="sldNum" sz="quarter" idx="5"/>
          </p:nvPr>
        </p:nvSpPr>
        <p:spPr/>
        <p:txBody>
          <a:bodyPr/>
          <a:lstStyle/>
          <a:p>
            <a:pPr>
              <a:defRPr/>
            </a:pPr>
            <a:fld id="{2341864F-68DF-453C-9C2D-89BE128D2751}"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25000" lnSpcReduction="20000"/>
          </a:bodyPr>
          <a:lstStyle/>
          <a:p>
            <a:pPr>
              <a:buFont typeface="Arial" pitchFamily="34" charset="0"/>
              <a:buChar char="•"/>
              <a:defRPr/>
            </a:pPr>
            <a:r>
              <a:rPr lang="en-US" dirty="0" smtClean="0"/>
              <a:t>Main themes:</a:t>
            </a:r>
          </a:p>
          <a:p>
            <a:pPr lvl="1">
              <a:lnSpc>
                <a:spcPct val="200000"/>
              </a:lnSpc>
              <a:buFont typeface="Wingdings" pitchFamily="2" charset="2"/>
              <a:buChar char="Ø"/>
              <a:defRPr/>
            </a:pPr>
            <a:r>
              <a:rPr lang="en-US" sz="3300" dirty="0">
                <a:effectLst>
                  <a:outerShdw blurRad="38100" dist="38100" dir="2700000" algn="tl">
                    <a:srgbClr val="C0C0C0"/>
                  </a:outerShdw>
                </a:effectLst>
              </a:rPr>
              <a:t>	School stability</a:t>
            </a:r>
          </a:p>
          <a:p>
            <a:pPr lvl="1">
              <a:lnSpc>
                <a:spcPct val="200000"/>
              </a:lnSpc>
              <a:buFont typeface="Wingdings" pitchFamily="2" charset="2"/>
              <a:buNone/>
              <a:defRPr/>
            </a:pPr>
            <a:r>
              <a:rPr lang="en-US" sz="3300" dirty="0">
                <a:effectLst>
                  <a:outerShdw blurRad="38100" dist="38100" dir="2700000" algn="tl">
                    <a:srgbClr val="C0C0C0"/>
                  </a:outerShdw>
                </a:effectLst>
              </a:rPr>
              <a:t>		</a:t>
            </a:r>
            <a:r>
              <a:rPr lang="en-US" sz="3300" dirty="0">
                <a:effectLst>
                  <a:outerShdw blurRad="38100" dist="38100" dir="2700000" algn="tl">
                    <a:srgbClr val="C0C0C0"/>
                  </a:outerShdw>
                </a:effectLst>
                <a:cs typeface="Times New Roman" pitchFamily="18" charset="0"/>
              </a:rPr>
              <a:t>Provide </a:t>
            </a:r>
            <a:r>
              <a:rPr lang="en-US" sz="3300" dirty="0">
                <a:solidFill>
                  <a:srgbClr val="A50021"/>
                </a:solidFill>
                <a:effectLst>
                  <a:outerShdw blurRad="38100" dist="38100" dir="2700000" algn="tl">
                    <a:srgbClr val="C0C0C0"/>
                  </a:outerShdw>
                </a:effectLst>
                <a:cs typeface="Times New Roman" pitchFamily="18" charset="0"/>
              </a:rPr>
              <a:t>awareness activities </a:t>
            </a:r>
            <a:r>
              <a:rPr lang="en-US" sz="3300" dirty="0">
                <a:effectLst>
                  <a:outerShdw blurRad="38100" dist="38100" dir="2700000" algn="tl">
                    <a:srgbClr val="C0C0C0"/>
                  </a:outerShdw>
                </a:effectLst>
                <a:cs typeface="Times New Roman" pitchFamily="18" charset="0"/>
              </a:rPr>
              <a:t>for school staff (registrars, secretaries, counselors, social workers, nurses, teachers, bus 		drivers, administrators, etc.)</a:t>
            </a:r>
          </a:p>
          <a:p>
            <a:pPr lvl="1">
              <a:lnSpc>
                <a:spcPct val="200000"/>
              </a:lnSpc>
              <a:buFont typeface="Wingdings" pitchFamily="2" charset="2"/>
              <a:buNone/>
              <a:defRPr/>
            </a:pPr>
            <a:endParaRPr lang="en-US" sz="3300" dirty="0">
              <a:effectLst>
                <a:outerShdw blurRad="38100" dist="38100" dir="2700000" algn="tl">
                  <a:srgbClr val="C0C0C0"/>
                </a:outerShdw>
              </a:effectLst>
            </a:endParaRPr>
          </a:p>
          <a:p>
            <a:pPr lvl="1">
              <a:lnSpc>
                <a:spcPct val="200000"/>
              </a:lnSpc>
              <a:buFont typeface="Wingdings" pitchFamily="2" charset="2"/>
              <a:buChar char="Ø"/>
              <a:defRPr/>
            </a:pPr>
            <a:r>
              <a:rPr lang="en-US" sz="3300" dirty="0">
                <a:effectLst>
                  <a:outerShdw blurRad="38100" dist="38100" dir="2700000" algn="tl">
                    <a:srgbClr val="C0C0C0"/>
                  </a:outerShdw>
                </a:effectLst>
              </a:rPr>
              <a:t>	School access</a:t>
            </a:r>
          </a:p>
          <a:p>
            <a:pPr lvl="4">
              <a:lnSpc>
                <a:spcPct val="200000"/>
              </a:lnSpc>
              <a:buFont typeface="Wingdings" pitchFamily="2" charset="2"/>
              <a:buNone/>
              <a:defRPr/>
            </a:pPr>
            <a:r>
              <a:rPr lang="en-US" sz="3300" dirty="0">
                <a:effectLst>
                  <a:outerShdw blurRad="38100" dist="38100" dir="2700000" algn="tl">
                    <a:srgbClr val="C0C0C0"/>
                  </a:outerShdw>
                </a:effectLst>
                <a:cs typeface="Times New Roman" pitchFamily="18" charset="0"/>
              </a:rPr>
              <a:t>Educate school staff about </a:t>
            </a:r>
            <a:r>
              <a:rPr lang="en-US" sz="3300" dirty="0">
                <a:solidFill>
                  <a:srgbClr val="A50021"/>
                </a:solidFill>
                <a:effectLst>
                  <a:outerShdw blurRad="38100" dist="38100" dir="2700000" algn="tl">
                    <a:srgbClr val="C0C0C0"/>
                  </a:outerShdw>
                </a:effectLst>
                <a:cs typeface="Times New Roman" pitchFamily="18" charset="0"/>
              </a:rPr>
              <a:t>“warning signs</a:t>
            </a:r>
            <a:r>
              <a:rPr lang="en-US" sz="3300" dirty="0">
                <a:effectLst>
                  <a:outerShdw blurRad="38100" dist="38100" dir="2700000" algn="tl">
                    <a:srgbClr val="C0C0C0"/>
                  </a:outerShdw>
                </a:effectLst>
                <a:cs typeface="Times New Roman" pitchFamily="18" charset="0"/>
              </a:rPr>
              <a:t>” that may indicate an enrolled child or youth may be experiencing homelessness</a:t>
            </a:r>
          </a:p>
          <a:p>
            <a:pPr lvl="4">
              <a:lnSpc>
                <a:spcPct val="200000"/>
              </a:lnSpc>
              <a:buFont typeface="Wingdings" pitchFamily="2" charset="2"/>
              <a:buNone/>
              <a:defRPr/>
            </a:pPr>
            <a:endParaRPr lang="en-US" sz="3300" dirty="0">
              <a:effectLst>
                <a:outerShdw blurRad="38100" dist="38100" dir="2700000" algn="tl">
                  <a:srgbClr val="C0C0C0"/>
                </a:outerShdw>
              </a:effectLst>
            </a:endParaRPr>
          </a:p>
          <a:p>
            <a:pPr lvl="1">
              <a:lnSpc>
                <a:spcPct val="200000"/>
              </a:lnSpc>
              <a:buFont typeface="Wingdings" pitchFamily="2" charset="2"/>
              <a:buChar char="Ø"/>
              <a:defRPr/>
            </a:pPr>
            <a:r>
              <a:rPr lang="en-US" sz="3300" dirty="0">
                <a:effectLst>
                  <a:outerShdw blurRad="38100" dist="38100" dir="2700000" algn="tl">
                    <a:srgbClr val="C0C0C0"/>
                  </a:outerShdw>
                </a:effectLst>
              </a:rPr>
              <a:t>	Support for academic success</a:t>
            </a:r>
          </a:p>
          <a:p>
            <a:pPr lvl="2">
              <a:lnSpc>
                <a:spcPct val="200000"/>
              </a:lnSpc>
              <a:buFont typeface="Wingdings" pitchFamily="2" charset="2"/>
              <a:buNone/>
              <a:defRPr/>
            </a:pPr>
            <a:r>
              <a:rPr lang="en-US" sz="3300" dirty="0">
                <a:effectLst>
                  <a:outerShdw blurRad="38100" dist="38100" dir="2700000" algn="tl">
                    <a:srgbClr val="C0C0C0"/>
                  </a:outerShdw>
                </a:effectLst>
              </a:rPr>
              <a:t>	</a:t>
            </a:r>
            <a:r>
              <a:rPr lang="en-US" sz="3300" dirty="0">
                <a:solidFill>
                  <a:srgbClr val="A50021"/>
                </a:solidFill>
                <a:effectLst>
                  <a:outerShdw blurRad="38100" dist="38100" dir="2700000" algn="tl">
                    <a:srgbClr val="C0C0C0"/>
                  </a:outerShdw>
                </a:effectLst>
                <a:cs typeface="Times New Roman" pitchFamily="18" charset="0"/>
              </a:rPr>
              <a:t>Coordinate</a:t>
            </a:r>
            <a:r>
              <a:rPr lang="en-US" sz="3300" dirty="0">
                <a:effectLst>
                  <a:outerShdw blurRad="38100" dist="38100" dir="2700000" algn="tl">
                    <a:srgbClr val="C0C0C0"/>
                  </a:outerShdw>
                </a:effectLst>
                <a:cs typeface="Times New Roman" pitchFamily="18" charset="0"/>
              </a:rPr>
              <a:t> with community service agencies, such as shelters, soup kitchens, drop-in centers, welfare and housing 	agencies, and public health departments</a:t>
            </a:r>
          </a:p>
          <a:p>
            <a:pPr lvl="2">
              <a:lnSpc>
                <a:spcPct val="200000"/>
              </a:lnSpc>
              <a:buFont typeface="Wingdings" pitchFamily="2" charset="2"/>
              <a:buNone/>
              <a:defRPr/>
            </a:pPr>
            <a:endParaRPr lang="en-US" sz="3300" dirty="0">
              <a:effectLst>
                <a:outerShdw blurRad="38100" dist="38100" dir="2700000" algn="tl">
                  <a:srgbClr val="C0C0C0"/>
                </a:outerShdw>
              </a:effectLst>
            </a:endParaRPr>
          </a:p>
          <a:p>
            <a:pPr lvl="1">
              <a:lnSpc>
                <a:spcPct val="200000"/>
              </a:lnSpc>
              <a:buFont typeface="Wingdings" pitchFamily="2" charset="2"/>
              <a:buChar char="Ø"/>
              <a:defRPr/>
            </a:pPr>
            <a:r>
              <a:rPr lang="en-US" sz="3300" dirty="0">
                <a:effectLst>
                  <a:outerShdw blurRad="38100" dist="38100" dir="2700000" algn="tl">
                    <a:srgbClr val="C0C0C0"/>
                  </a:outerShdw>
                </a:effectLst>
              </a:rPr>
              <a:t>	Child-centered, best interest decision making</a:t>
            </a:r>
          </a:p>
          <a:p>
            <a:pPr eaLnBrk="1" hangingPunct="1">
              <a:lnSpc>
                <a:spcPct val="80000"/>
              </a:lnSpc>
              <a:defRPr/>
            </a:pPr>
            <a:r>
              <a:rPr lang="en-US" dirty="0" smtClean="0">
                <a:effectLst>
                  <a:outerShdw blurRad="38100" dist="38100" dir="2700000" algn="tl">
                    <a:srgbClr val="C0C0C0"/>
                  </a:outerShdw>
                </a:effectLst>
                <a:cs typeface="Times New Roman" pitchFamily="18" charset="0"/>
              </a:rPr>
              <a:t>		Educate school staff about </a:t>
            </a:r>
            <a:r>
              <a:rPr lang="en-US" dirty="0" smtClean="0">
                <a:solidFill>
                  <a:srgbClr val="A50021"/>
                </a:solidFill>
                <a:effectLst>
                  <a:outerShdw blurRad="38100" dist="38100" dir="2700000" algn="tl">
                    <a:srgbClr val="C0C0C0"/>
                  </a:outerShdw>
                </a:effectLst>
                <a:cs typeface="Times New Roman" pitchFamily="18" charset="0"/>
              </a:rPr>
              <a:t>“warning signs</a:t>
            </a:r>
            <a:r>
              <a:rPr lang="en-US" dirty="0" smtClean="0">
                <a:effectLst>
                  <a:outerShdw blurRad="38100" dist="38100" dir="2700000" algn="tl">
                    <a:srgbClr val="C0C0C0"/>
                  </a:outerShdw>
                </a:effectLst>
                <a:cs typeface="Times New Roman" pitchFamily="18" charset="0"/>
              </a:rPr>
              <a:t>” that may indicate an enrolled child or youth may be experiencing 		homelessness</a:t>
            </a:r>
          </a:p>
          <a:p>
            <a:pPr>
              <a:defRPr/>
            </a:pPr>
            <a:endParaRPr lang="en-US" dirty="0"/>
          </a:p>
        </p:txBody>
      </p:sp>
      <p:sp>
        <p:nvSpPr>
          <p:cNvPr id="4" name="Slide Number Placeholder 3"/>
          <p:cNvSpPr>
            <a:spLocks noGrp="1"/>
          </p:cNvSpPr>
          <p:nvPr>
            <p:ph type="sldNum" sz="quarter" idx="5"/>
          </p:nvPr>
        </p:nvSpPr>
        <p:spPr/>
        <p:txBody>
          <a:bodyPr/>
          <a:lstStyle/>
          <a:p>
            <a:pPr>
              <a:defRPr/>
            </a:pPr>
            <a:fld id="{A1973AD8-F4E7-46C8-A853-B2156B774C6E}"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So we can support you.. .we will also inform you when we become aware that a homeless child is attending you LEA</a:t>
            </a:r>
          </a:p>
          <a:p>
            <a:pPr>
              <a:defRPr/>
            </a:pPr>
            <a:endParaRPr lang="en-US" dirty="0" smtClean="0"/>
          </a:p>
          <a:p>
            <a:pPr>
              <a:defRPr/>
            </a:pPr>
            <a:r>
              <a:rPr lang="en-US" dirty="0" smtClean="0"/>
              <a:t>i.e. wellness and nutrition services</a:t>
            </a:r>
          </a:p>
          <a:p>
            <a:pPr>
              <a:defRPr/>
            </a:pPr>
            <a:endParaRPr lang="en-US" dirty="0" smtClean="0"/>
          </a:p>
          <a:p>
            <a:pPr>
              <a:defRPr/>
            </a:pPr>
            <a:r>
              <a:rPr lang="en-US" dirty="0" smtClean="0"/>
              <a:t> (d) </a:t>
            </a:r>
            <a:r>
              <a:rPr lang="en-US" i="1" dirty="0" smtClean="0"/>
              <a:t>Students experiencing</a:t>
            </a:r>
          </a:p>
          <a:p>
            <a:pPr>
              <a:defRPr/>
            </a:pPr>
            <a:r>
              <a:rPr lang="en-US" i="1" dirty="0" smtClean="0"/>
              <a:t>homelessness.</a:t>
            </a:r>
          </a:p>
          <a:p>
            <a:pPr marL="232943" indent="-232943">
              <a:buFontTx/>
              <a:buAutoNum type="arabicParenBoth"/>
              <a:defRPr/>
            </a:pPr>
            <a:r>
              <a:rPr lang="en-US" dirty="0" smtClean="0"/>
              <a:t>A State must include homeless students, as defined in section 725(2) of Title VII, Subtitle B of the McKinney-Vento Act, in its academic assessment, reporting, and accountability systems, consistent with section 1111(b)(3)(C)(xi) of the Act.</a:t>
            </a:r>
          </a:p>
          <a:p>
            <a:pPr marL="232943" indent="-232943">
              <a:buFontTx/>
              <a:buAutoNum type="arabicParenBoth"/>
              <a:defRPr/>
            </a:pPr>
            <a:endParaRPr lang="en-US" dirty="0" smtClean="0"/>
          </a:p>
          <a:p>
            <a:pPr>
              <a:defRPr/>
            </a:pPr>
            <a:r>
              <a:rPr lang="en-US" dirty="0" smtClean="0"/>
              <a:t>(2) The State is not required to disaggregate, as a separate category under § 200.2(b)(10), the assessment results of the students referred to in</a:t>
            </a:r>
          </a:p>
          <a:p>
            <a:pPr>
              <a:defRPr/>
            </a:pPr>
            <a:r>
              <a:rPr lang="en-US" dirty="0" smtClean="0"/>
              <a:t>paragraph (d)(1) of this section.</a:t>
            </a:r>
          </a:p>
          <a:p>
            <a:pPr>
              <a:defRPr/>
            </a:pPr>
            <a:endParaRPr lang="en-US" dirty="0"/>
          </a:p>
        </p:txBody>
      </p:sp>
      <p:sp>
        <p:nvSpPr>
          <p:cNvPr id="4" name="Slide Number Placeholder 3"/>
          <p:cNvSpPr>
            <a:spLocks noGrp="1"/>
          </p:cNvSpPr>
          <p:nvPr>
            <p:ph type="sldNum" sz="quarter" idx="5"/>
          </p:nvPr>
        </p:nvSpPr>
        <p:spPr/>
        <p:txBody>
          <a:bodyPr/>
          <a:lstStyle/>
          <a:p>
            <a:pPr>
              <a:defRPr/>
            </a:pPr>
            <a:fld id="{2EAC35DC-AEED-4F1C-AD62-5F68DCB8F3A9}" type="slidenum">
              <a:rPr lang="en-US" smtClean="0"/>
              <a:pPr>
                <a:defRPr/>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CD1C4F5-E68B-403C-BEA6-80D02ECB63AF}"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Feasible- critical term that is often misunderstood.</a:t>
            </a:r>
          </a:p>
        </p:txBody>
      </p:sp>
      <p:sp>
        <p:nvSpPr>
          <p:cNvPr id="4" name="Slide Number Placeholder 3"/>
          <p:cNvSpPr>
            <a:spLocks noGrp="1"/>
          </p:cNvSpPr>
          <p:nvPr>
            <p:ph type="sldNum" sz="quarter" idx="5"/>
          </p:nvPr>
        </p:nvSpPr>
        <p:spPr/>
        <p:txBody>
          <a:bodyPr/>
          <a:lstStyle/>
          <a:p>
            <a:pPr>
              <a:defRPr/>
            </a:pPr>
            <a:fld id="{3995BFEC-B872-4FF6-9F8E-9AB893CC7D8F}"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Feasibility- central issue is interest of the child</a:t>
            </a:r>
          </a:p>
          <a:p>
            <a:r>
              <a:rPr lang="en-US" smtClean="0"/>
              <a:t>-applies to school selection NOT transportation</a:t>
            </a:r>
          </a:p>
        </p:txBody>
      </p:sp>
      <p:sp>
        <p:nvSpPr>
          <p:cNvPr id="4" name="Slide Number Placeholder 3"/>
          <p:cNvSpPr>
            <a:spLocks noGrp="1"/>
          </p:cNvSpPr>
          <p:nvPr>
            <p:ph type="sldNum" sz="quarter" idx="5"/>
          </p:nvPr>
        </p:nvSpPr>
        <p:spPr/>
        <p:txBody>
          <a:bodyPr/>
          <a:lstStyle/>
          <a:p>
            <a:pPr>
              <a:defRPr/>
            </a:pPr>
            <a:fld id="{03A97A97-1513-4366-9551-03BDA7F3C69C}"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lnSpc>
                <a:spcPct val="90000"/>
              </a:lnSpc>
              <a:buFont typeface="Arial" pitchFamily="34" charset="0"/>
              <a:buChar char="•"/>
              <a:defRPr/>
            </a:pPr>
            <a:r>
              <a:rPr lang="en-US" dirty="0" smtClean="0">
                <a:effectLst>
                  <a:outerShdw blurRad="38100" dist="38100" dir="2700000" algn="tl">
                    <a:srgbClr val="C0C0C0"/>
                  </a:outerShdw>
                </a:effectLst>
                <a:cs typeface="Times New Roman" pitchFamily="18" charset="0"/>
              </a:rPr>
              <a:t>Students who switch schools frequently score lower on standardized tests; study found mobile students scored 20 points lower than non-mobile students</a:t>
            </a:r>
          </a:p>
          <a:p>
            <a:pPr eaLnBrk="1" hangingPunct="1">
              <a:lnSpc>
                <a:spcPct val="90000"/>
              </a:lnSpc>
              <a:buFont typeface="Arial" pitchFamily="34" charset="0"/>
              <a:buNone/>
              <a:defRPr/>
            </a:pPr>
            <a:endParaRPr lang="en-US" dirty="0" smtClean="0">
              <a:effectLst>
                <a:outerShdw blurRad="38100" dist="38100" dir="2700000" algn="tl">
                  <a:srgbClr val="C0C0C0"/>
                </a:outerShdw>
              </a:effectLst>
              <a:cs typeface="Times New Roman" pitchFamily="18" charset="0"/>
            </a:endParaRPr>
          </a:p>
          <a:p>
            <a:pPr eaLnBrk="1" hangingPunct="1">
              <a:lnSpc>
                <a:spcPct val="90000"/>
              </a:lnSpc>
              <a:buFont typeface="Arial" pitchFamily="34" charset="0"/>
              <a:buChar char="•"/>
              <a:defRPr/>
            </a:pPr>
            <a:r>
              <a:rPr lang="en-US" dirty="0" smtClean="0">
                <a:effectLst>
                  <a:outerShdw blurRad="38100" dist="38100" dir="2700000" algn="tl">
                    <a:srgbClr val="C0C0C0"/>
                  </a:outerShdw>
                </a:effectLst>
                <a:cs typeface="Times New Roman" pitchFamily="18" charset="0"/>
              </a:rPr>
              <a:t>Mobility also hurts non-mobile students; study found average test scores for non-mobile students were significantly lower in high schools with high student mobility rates</a:t>
            </a:r>
          </a:p>
          <a:p>
            <a:pPr eaLnBrk="1" hangingPunct="1">
              <a:lnSpc>
                <a:spcPct val="90000"/>
              </a:lnSpc>
              <a:buFont typeface="Arial" pitchFamily="34" charset="0"/>
              <a:buNone/>
              <a:defRPr/>
            </a:pPr>
            <a:endParaRPr lang="en-US" dirty="0" smtClean="0">
              <a:effectLst>
                <a:outerShdw blurRad="38100" dist="38100" dir="2700000" algn="tl">
                  <a:srgbClr val="C0C0C0"/>
                </a:outerShdw>
              </a:effectLst>
              <a:cs typeface="Times New Roman" pitchFamily="18" charset="0"/>
            </a:endParaRPr>
          </a:p>
          <a:p>
            <a:pPr eaLnBrk="1" hangingPunct="1">
              <a:lnSpc>
                <a:spcPct val="90000"/>
              </a:lnSpc>
              <a:buFont typeface="Arial" pitchFamily="34" charset="0"/>
              <a:buChar char="•"/>
              <a:defRPr/>
            </a:pPr>
            <a:r>
              <a:rPr lang="en-US" dirty="0" smtClean="0">
                <a:effectLst>
                  <a:outerShdw blurRad="38100" dist="38100" dir="2700000" algn="tl">
                    <a:srgbClr val="C0C0C0"/>
                  </a:outerShdw>
                </a:effectLst>
                <a:cs typeface="Arial" charset="0"/>
              </a:rPr>
              <a:t>It takes children an average of 4-6 months to recover academically after changing schools</a:t>
            </a:r>
          </a:p>
          <a:p>
            <a:pPr eaLnBrk="1" hangingPunct="1">
              <a:lnSpc>
                <a:spcPct val="90000"/>
              </a:lnSpc>
              <a:defRPr/>
            </a:pPr>
            <a:endParaRPr lang="en-US" dirty="0" smtClean="0">
              <a:effectLst>
                <a:outerShdw blurRad="38100" dist="38100" dir="2700000" algn="tl">
                  <a:srgbClr val="C0C0C0"/>
                </a:outerShdw>
              </a:effectLst>
              <a:cs typeface="Times New Roman" pitchFamily="18" charset="0"/>
            </a:endParaRPr>
          </a:p>
          <a:p>
            <a:pPr eaLnBrk="1" hangingPunct="1">
              <a:lnSpc>
                <a:spcPct val="90000"/>
              </a:lnSpc>
              <a:buFont typeface="Arial" pitchFamily="34" charset="0"/>
              <a:buChar char="•"/>
              <a:defRPr/>
            </a:pPr>
            <a:r>
              <a:rPr lang="en-US" dirty="0" smtClean="0">
                <a:effectLst>
                  <a:outerShdw blurRad="38100" dist="38100" dir="2700000" algn="tl">
                    <a:srgbClr val="C0C0C0"/>
                  </a:outerShdw>
                </a:effectLst>
                <a:cs typeface="Times New Roman" pitchFamily="18" charset="0"/>
              </a:rPr>
              <a:t>Students suffer psychologically, socially, and academically from mobility; mobile students are less likely to participate in extracurricular activities and more likely to act out or get into trouble</a:t>
            </a:r>
          </a:p>
          <a:p>
            <a:pPr eaLnBrk="1" hangingPunct="1">
              <a:lnSpc>
                <a:spcPct val="90000"/>
              </a:lnSpc>
              <a:buFont typeface="Arial" pitchFamily="34" charset="0"/>
              <a:buChar char="•"/>
              <a:defRPr/>
            </a:pPr>
            <a:endParaRPr lang="en-US" dirty="0" smtClean="0">
              <a:effectLst>
                <a:outerShdw blurRad="38100" dist="38100" dir="2700000" algn="tl">
                  <a:srgbClr val="C0C0C0"/>
                </a:outerShdw>
              </a:effectLst>
              <a:cs typeface="Times New Roman" pitchFamily="18" charset="0"/>
            </a:endParaRPr>
          </a:p>
          <a:p>
            <a:pPr eaLnBrk="1" hangingPunct="1">
              <a:lnSpc>
                <a:spcPct val="90000"/>
              </a:lnSpc>
              <a:buFont typeface="Arial" pitchFamily="34" charset="0"/>
              <a:buChar char="•"/>
              <a:defRPr/>
            </a:pPr>
            <a:r>
              <a:rPr lang="en-US" dirty="0" smtClean="0">
                <a:effectLst>
                  <a:outerShdw blurRad="38100" dist="38100" dir="2700000" algn="tl">
                    <a:srgbClr val="C0C0C0"/>
                  </a:outerShdw>
                </a:effectLst>
                <a:cs typeface="Times New Roman" pitchFamily="18" charset="0"/>
              </a:rPr>
              <a:t>Mobility during high school greatly diminishes the likelihood of graduation; study found students who changed high schools even once were less than half as likely as stable students to graduate, even controlling for other factors</a:t>
            </a:r>
          </a:p>
          <a:p>
            <a:pPr>
              <a:defRPr/>
            </a:pPr>
            <a:endParaRPr lang="en-US" dirty="0"/>
          </a:p>
        </p:txBody>
      </p:sp>
      <p:sp>
        <p:nvSpPr>
          <p:cNvPr id="4" name="Slide Number Placeholder 3"/>
          <p:cNvSpPr>
            <a:spLocks noGrp="1"/>
          </p:cNvSpPr>
          <p:nvPr>
            <p:ph type="sldNum" sz="quarter" idx="5"/>
          </p:nvPr>
        </p:nvSpPr>
        <p:spPr/>
        <p:txBody>
          <a:bodyPr/>
          <a:lstStyle/>
          <a:p>
            <a:pPr>
              <a:defRPr/>
            </a:pPr>
            <a:fld id="{2B60B1BB-6788-4DFC-AF92-D96B8E7C4865}"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lnSpc>
                <a:spcPct val="90000"/>
              </a:lnSpc>
              <a:defRPr/>
            </a:pPr>
            <a:r>
              <a:rPr lang="en-US" dirty="0" smtClean="0">
                <a:effectLst>
                  <a:outerShdw blurRad="38100" dist="38100" dir="2700000" algn="tl">
                    <a:srgbClr val="C0C0C0"/>
                  </a:outerShdw>
                </a:effectLst>
                <a:cs typeface="Times New Roman" pitchFamily="18" charset="0"/>
              </a:rPr>
              <a:t>Develop close ties among local liaisons, school staff, pupil transportation staff, and shelter workers</a:t>
            </a:r>
          </a:p>
          <a:p>
            <a:pPr eaLnBrk="1" hangingPunct="1">
              <a:lnSpc>
                <a:spcPct val="90000"/>
              </a:lnSpc>
              <a:buFont typeface="Arial" charset="0"/>
              <a:buNone/>
              <a:defRPr/>
            </a:pPr>
            <a:endParaRPr lang="en-US" dirty="0" smtClean="0">
              <a:effectLst>
                <a:outerShdw blurRad="38100" dist="38100" dir="2700000" algn="tl">
                  <a:srgbClr val="C0C0C0"/>
                </a:outerShdw>
              </a:effectLst>
              <a:cs typeface="Times New Roman" pitchFamily="18" charset="0"/>
            </a:endParaRPr>
          </a:p>
          <a:p>
            <a:pPr eaLnBrk="1" hangingPunct="1">
              <a:lnSpc>
                <a:spcPct val="90000"/>
              </a:lnSpc>
              <a:defRPr/>
            </a:pPr>
            <a:r>
              <a:rPr lang="en-US" dirty="0" smtClean="0">
                <a:effectLst>
                  <a:outerShdw blurRad="38100" dist="38100" dir="2700000" algn="tl">
                    <a:srgbClr val="C0C0C0"/>
                  </a:outerShdw>
                </a:effectLst>
                <a:cs typeface="Times New Roman" pitchFamily="18" charset="0"/>
              </a:rPr>
              <a:t>Re-route school buses (if applicable)</a:t>
            </a:r>
          </a:p>
          <a:p>
            <a:pPr eaLnBrk="1" hangingPunct="1">
              <a:lnSpc>
                <a:spcPct val="90000"/>
              </a:lnSpc>
              <a:buFont typeface="Arial" charset="0"/>
              <a:buNone/>
              <a:defRPr/>
            </a:pPr>
            <a:endParaRPr lang="en-US" dirty="0" smtClean="0">
              <a:effectLst>
                <a:outerShdw blurRad="38100" dist="38100" dir="2700000" algn="tl">
                  <a:srgbClr val="C0C0C0"/>
                </a:outerShdw>
              </a:effectLst>
              <a:cs typeface="Times New Roman" pitchFamily="18" charset="0"/>
            </a:endParaRPr>
          </a:p>
          <a:p>
            <a:pPr eaLnBrk="1" hangingPunct="1">
              <a:lnSpc>
                <a:spcPct val="90000"/>
              </a:lnSpc>
              <a:defRPr/>
            </a:pPr>
            <a:r>
              <a:rPr lang="en-US" dirty="0" smtClean="0">
                <a:effectLst>
                  <a:outerShdw blurRad="38100" dist="38100" dir="2700000" algn="tl">
                    <a:srgbClr val="C0C0C0"/>
                  </a:outerShdw>
                </a:effectLst>
                <a:cs typeface="Times New Roman" pitchFamily="18" charset="0"/>
              </a:rPr>
              <a:t>Provide passes for public transportation</a:t>
            </a:r>
          </a:p>
          <a:p>
            <a:pPr eaLnBrk="1" hangingPunct="1">
              <a:lnSpc>
                <a:spcPct val="90000"/>
              </a:lnSpc>
              <a:buFont typeface="Arial" charset="0"/>
              <a:buNone/>
              <a:defRPr/>
            </a:pPr>
            <a:endParaRPr lang="en-US" dirty="0" smtClean="0">
              <a:effectLst>
                <a:outerShdw blurRad="38100" dist="38100" dir="2700000" algn="tl">
                  <a:srgbClr val="C0C0C0"/>
                </a:outerShdw>
              </a:effectLst>
            </a:endParaRPr>
          </a:p>
          <a:p>
            <a:pPr eaLnBrk="1" hangingPunct="1">
              <a:lnSpc>
                <a:spcPct val="90000"/>
              </a:lnSpc>
              <a:defRPr/>
            </a:pPr>
            <a:r>
              <a:rPr lang="en-US" dirty="0" smtClean="0">
                <a:effectLst>
                  <a:outerShdw blurRad="38100" dist="38100" dir="2700000" algn="tl">
                    <a:srgbClr val="C0C0C0"/>
                  </a:outerShdw>
                </a:effectLst>
                <a:cs typeface="Times New Roman" pitchFamily="18" charset="0"/>
              </a:rPr>
              <a:t>Use approved van or taxi services</a:t>
            </a:r>
          </a:p>
          <a:p>
            <a:pPr eaLnBrk="1" hangingPunct="1">
              <a:lnSpc>
                <a:spcPct val="90000"/>
              </a:lnSpc>
              <a:buFont typeface="Arial" charset="0"/>
              <a:buNone/>
              <a:defRPr/>
            </a:pPr>
            <a:endParaRPr lang="en-US" dirty="0" smtClean="0">
              <a:effectLst>
                <a:outerShdw blurRad="38100" dist="38100" dir="2700000" algn="tl">
                  <a:srgbClr val="C0C0C0"/>
                </a:outerShdw>
              </a:effectLst>
              <a:cs typeface="Times New Roman" pitchFamily="18" charset="0"/>
            </a:endParaRPr>
          </a:p>
          <a:p>
            <a:pPr eaLnBrk="1" hangingPunct="1">
              <a:lnSpc>
                <a:spcPct val="90000"/>
              </a:lnSpc>
              <a:defRPr/>
            </a:pPr>
            <a:r>
              <a:rPr lang="en-US" dirty="0" smtClean="0">
                <a:effectLst>
                  <a:outerShdw blurRad="38100" dist="38100" dir="2700000" algn="tl">
                    <a:srgbClr val="C0C0C0"/>
                  </a:outerShdw>
                </a:effectLst>
                <a:cs typeface="Times New Roman" pitchFamily="18" charset="0"/>
              </a:rPr>
              <a:t>Reimburse parents for gas</a:t>
            </a:r>
            <a:r>
              <a:rPr lang="en-US" dirty="0" smtClean="0">
                <a:effectLst>
                  <a:outerShdw blurRad="38100" dist="38100" dir="2700000" algn="tl">
                    <a:srgbClr val="C0C0C0"/>
                  </a:outerShdw>
                </a:effectLst>
              </a:rPr>
              <a:t> </a:t>
            </a:r>
          </a:p>
          <a:p>
            <a:pPr eaLnBrk="1" hangingPunct="1">
              <a:lnSpc>
                <a:spcPct val="90000"/>
              </a:lnSpc>
              <a:defRPr/>
            </a:pPr>
            <a:endParaRPr lang="en-US" dirty="0" smtClean="0">
              <a:effectLst>
                <a:outerShdw blurRad="38100" dist="38100" dir="2700000" algn="tl">
                  <a:srgbClr val="C0C0C0"/>
                </a:outerShdw>
              </a:effectLst>
            </a:endParaRPr>
          </a:p>
          <a:p>
            <a:pPr eaLnBrk="1" hangingPunct="1">
              <a:lnSpc>
                <a:spcPct val="90000"/>
              </a:lnSpc>
              <a:defRPr/>
            </a:pPr>
            <a:r>
              <a:rPr lang="en-US" b="1" dirty="0" smtClean="0">
                <a:effectLst>
                  <a:outerShdw blurRad="38100" dist="38100" dir="2700000" algn="tl">
                    <a:srgbClr val="C0C0C0"/>
                  </a:outerShdw>
                </a:effectLst>
              </a:rPr>
              <a:t>In the past… OSSE provided support</a:t>
            </a:r>
          </a:p>
          <a:p>
            <a:pPr>
              <a:defRPr/>
            </a:pPr>
            <a:endParaRPr lang="en-US" dirty="0"/>
          </a:p>
        </p:txBody>
      </p:sp>
      <p:sp>
        <p:nvSpPr>
          <p:cNvPr id="4" name="Slide Number Placeholder 3"/>
          <p:cNvSpPr>
            <a:spLocks noGrp="1"/>
          </p:cNvSpPr>
          <p:nvPr>
            <p:ph type="sldNum" sz="quarter" idx="5"/>
          </p:nvPr>
        </p:nvSpPr>
        <p:spPr/>
        <p:txBody>
          <a:bodyPr/>
          <a:lstStyle/>
          <a:p>
            <a:pPr>
              <a:defRPr/>
            </a:pPr>
            <a:fld id="{50BF6616-9687-4105-AB3C-12C789D96D7B}"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BB01C00-F564-415B-9A73-6349365228D2}" type="slidenum">
              <a:rPr lang="en-US" smtClean="0"/>
              <a:pPr>
                <a:defRPr/>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1BCBCF-02BA-4D12-A5FB-06DC0A3D864E}" type="slidenum">
              <a:rPr lang="en-US" smtClean="0"/>
              <a:t>3</a:t>
            </a:fld>
            <a:endParaRPr lang="en-US" dirty="0"/>
          </a:p>
        </p:txBody>
      </p:sp>
    </p:spTree>
    <p:extLst>
      <p:ext uri="{BB962C8B-B14F-4D97-AF65-F5344CB8AC3E}">
        <p14:creationId xmlns:p14="http://schemas.microsoft.com/office/powerpoint/2010/main" val="3558730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73DCEF9-F960-492E-9C67-71FBFDEBBB4B}" type="slidenum">
              <a:rPr lang="en-US" smtClean="0"/>
              <a:pPr>
                <a:defRPr/>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C752A53-EB36-4632-834E-47729A33627D}" type="slidenum">
              <a:rPr lang="en-US" smtClean="0"/>
              <a:pPr>
                <a:defRPr/>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Do you require a SSN?  Bank account?</a:t>
            </a:r>
          </a:p>
        </p:txBody>
      </p:sp>
      <p:sp>
        <p:nvSpPr>
          <p:cNvPr id="4" name="Slide Number Placeholder 3"/>
          <p:cNvSpPr>
            <a:spLocks noGrp="1"/>
          </p:cNvSpPr>
          <p:nvPr>
            <p:ph type="sldNum" sz="quarter" idx="5"/>
          </p:nvPr>
        </p:nvSpPr>
        <p:spPr/>
        <p:txBody>
          <a:bodyPr/>
          <a:lstStyle/>
          <a:p>
            <a:pPr>
              <a:defRPr/>
            </a:pPr>
            <a:fld id="{8841B7B4-DFEC-4F31-8708-CF8FF3B59D44}" type="slidenum">
              <a:rPr lang="en-US" smtClean="0"/>
              <a:pPr>
                <a:defRPr/>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5B0A70D-D735-4424-A5FE-78907BD18A94}" type="slidenum">
              <a:rPr lang="en-US" smtClean="0"/>
              <a:pPr>
                <a:defRPr/>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Records should be confidential</a:t>
            </a:r>
          </a:p>
          <a:p>
            <a:r>
              <a:rPr lang="en-US" smtClean="0"/>
              <a:t>Discussions about the homelessness of the family should be in a confidential setting.</a:t>
            </a:r>
          </a:p>
        </p:txBody>
      </p:sp>
      <p:sp>
        <p:nvSpPr>
          <p:cNvPr id="4" name="Slide Number Placeholder 3"/>
          <p:cNvSpPr>
            <a:spLocks noGrp="1"/>
          </p:cNvSpPr>
          <p:nvPr>
            <p:ph type="sldNum" sz="quarter" idx="5"/>
          </p:nvPr>
        </p:nvSpPr>
        <p:spPr/>
        <p:txBody>
          <a:bodyPr/>
          <a:lstStyle/>
          <a:p>
            <a:pPr>
              <a:defRPr/>
            </a:pPr>
            <a:fld id="{F80F10EF-07D3-4EF6-8FDA-4D3B1356C7C7}" type="slidenum">
              <a:rPr lang="en-US" smtClean="0"/>
              <a:pPr>
                <a:defRPr/>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24E10EB-FBEC-42F7-AA22-C558AB6DA72E}" type="slidenum">
              <a:rPr lang="en-US" smtClean="0"/>
              <a:pPr>
                <a:defRPr/>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B0688B-0F31-48B1-978F-12A76C5EBBE4}" type="slidenum">
              <a:rPr lang="en-US" smtClean="0"/>
              <a:pPr>
                <a:defRPr/>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74827C3-C063-40E5-B2E3-A13B56EF36FE}" type="slidenum">
              <a:rPr lang="en-US" smtClean="0"/>
              <a:pPr>
                <a:defRPr/>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7239780-2B7F-4000-8369-1F27F771EE4D}" type="slidenum">
              <a:rPr lang="en-US" smtClean="0"/>
              <a:pPr>
                <a:defRPr/>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What is NAEHCY</a:t>
            </a:r>
          </a:p>
          <a:p>
            <a:endParaRPr lang="en-US" smtClean="0"/>
          </a:p>
          <a:p>
            <a:r>
              <a:rPr lang="en-US" smtClean="0"/>
              <a:t>Walk through the toolkit index</a:t>
            </a:r>
          </a:p>
          <a:p>
            <a:endParaRPr lang="en-US" smtClean="0"/>
          </a:p>
          <a:p>
            <a:r>
              <a:rPr lang="en-US" smtClean="0"/>
              <a:t>Toolkit includes:  </a:t>
            </a:r>
          </a:p>
          <a:p>
            <a:r>
              <a:rPr lang="en-US" smtClean="0"/>
              <a:t>■ Sample form: </a:t>
            </a:r>
            <a:r>
              <a:rPr lang="en-US" i="1" smtClean="0"/>
              <a:t>Student Residency Form</a:t>
            </a:r>
          </a:p>
          <a:p>
            <a:r>
              <a:rPr lang="en-US" smtClean="0"/>
              <a:t>■ Sample form: </a:t>
            </a:r>
            <a:r>
              <a:rPr lang="en-US" i="1" smtClean="0"/>
              <a:t>Determining Feasibility of School Placement</a:t>
            </a:r>
          </a:p>
          <a:p>
            <a:r>
              <a:rPr lang="en-US" smtClean="0"/>
              <a:t>■ Sample form: </a:t>
            </a:r>
            <a:r>
              <a:rPr lang="en-US" i="1" smtClean="0"/>
              <a:t>Sample Affidavit for Missing Enrollment Documentation</a:t>
            </a:r>
          </a:p>
          <a:p>
            <a:r>
              <a:rPr lang="en-US" smtClean="0"/>
              <a:t>■ Sample form: </a:t>
            </a:r>
            <a:r>
              <a:rPr lang="en-US" i="1" smtClean="0"/>
              <a:t>Caregiver Authorization Form</a:t>
            </a:r>
          </a:p>
          <a:p>
            <a:r>
              <a:rPr lang="en-US" smtClean="0"/>
              <a:t>■ Sample form: </a:t>
            </a:r>
            <a:r>
              <a:rPr lang="en-US" i="1" smtClean="0"/>
              <a:t>Written Notification of Enrollment Decision</a:t>
            </a:r>
            <a:endParaRPr lang="en-US" smtClean="0"/>
          </a:p>
        </p:txBody>
      </p:sp>
      <p:sp>
        <p:nvSpPr>
          <p:cNvPr id="4" name="Slide Number Placeholder 3"/>
          <p:cNvSpPr>
            <a:spLocks noGrp="1"/>
          </p:cNvSpPr>
          <p:nvPr>
            <p:ph type="sldNum" sz="quarter" idx="5"/>
          </p:nvPr>
        </p:nvSpPr>
        <p:spPr/>
        <p:txBody>
          <a:bodyPr/>
          <a:lstStyle/>
          <a:p>
            <a:pPr>
              <a:defRPr/>
            </a:pPr>
            <a:fld id="{0089FBCA-625F-4F95-BDC5-2DA424574D69}" type="slidenum">
              <a:rPr lang="en-US" smtClean="0"/>
              <a:pPr>
                <a:defRPr/>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buFont typeface="Arial" pitchFamily="34" charset="0"/>
              <a:buChar char="•"/>
              <a:defRPr/>
            </a:pPr>
            <a:r>
              <a:rPr lang="en-US" dirty="0" smtClean="0"/>
              <a:t>10% of all children living in poverty</a:t>
            </a:r>
          </a:p>
          <a:p>
            <a:pPr>
              <a:buFont typeface="Arial" pitchFamily="34" charset="0"/>
              <a:buChar char="•"/>
              <a:defRPr/>
            </a:pPr>
            <a:r>
              <a:rPr lang="en-US" dirty="0" smtClean="0"/>
              <a:t>Over 40% of all children who are homeless are under the age of 5</a:t>
            </a:r>
          </a:p>
          <a:p>
            <a:pPr>
              <a:buFont typeface="Arial" pitchFamily="34" charset="0"/>
              <a:buChar char="•"/>
              <a:defRPr/>
            </a:pPr>
            <a:r>
              <a:rPr lang="en-US" dirty="0" smtClean="0"/>
              <a:t>Main themes:</a:t>
            </a:r>
          </a:p>
          <a:p>
            <a:pPr lvl="1">
              <a:lnSpc>
                <a:spcPct val="200000"/>
              </a:lnSpc>
              <a:buFont typeface="Wingdings" pitchFamily="2" charset="2"/>
              <a:buChar char="Ø"/>
              <a:defRPr/>
            </a:pPr>
            <a:r>
              <a:rPr lang="en-US" sz="3300" dirty="0">
                <a:effectLst>
                  <a:outerShdw blurRad="38100" dist="38100" dir="2700000" algn="tl">
                    <a:srgbClr val="C0C0C0"/>
                  </a:outerShdw>
                </a:effectLst>
              </a:rPr>
              <a:t>	School stability</a:t>
            </a:r>
          </a:p>
          <a:p>
            <a:pPr lvl="1">
              <a:lnSpc>
                <a:spcPct val="200000"/>
              </a:lnSpc>
              <a:buFont typeface="Wingdings" pitchFamily="2" charset="2"/>
              <a:buChar char="Ø"/>
              <a:defRPr/>
            </a:pPr>
            <a:r>
              <a:rPr lang="en-US" sz="3300" dirty="0">
                <a:effectLst>
                  <a:outerShdw blurRad="38100" dist="38100" dir="2700000" algn="tl">
                    <a:srgbClr val="C0C0C0"/>
                  </a:outerShdw>
                </a:effectLst>
              </a:rPr>
              <a:t>	School access</a:t>
            </a:r>
          </a:p>
          <a:p>
            <a:pPr lvl="1">
              <a:lnSpc>
                <a:spcPct val="200000"/>
              </a:lnSpc>
              <a:buFont typeface="Wingdings" pitchFamily="2" charset="2"/>
              <a:buChar char="Ø"/>
              <a:defRPr/>
            </a:pPr>
            <a:r>
              <a:rPr lang="en-US" sz="3300" dirty="0">
                <a:effectLst>
                  <a:outerShdw blurRad="38100" dist="38100" dir="2700000" algn="tl">
                    <a:srgbClr val="C0C0C0"/>
                  </a:outerShdw>
                </a:effectLst>
              </a:rPr>
              <a:t>	Support for academic success</a:t>
            </a:r>
          </a:p>
          <a:p>
            <a:pPr lvl="1">
              <a:lnSpc>
                <a:spcPct val="200000"/>
              </a:lnSpc>
              <a:buFont typeface="Wingdings" pitchFamily="2" charset="2"/>
              <a:buChar char="Ø"/>
              <a:defRPr/>
            </a:pPr>
            <a:r>
              <a:rPr lang="en-US" sz="3300" dirty="0">
                <a:effectLst>
                  <a:outerShdw blurRad="38100" dist="38100" dir="2700000" algn="tl">
                    <a:srgbClr val="C0C0C0"/>
                  </a:outerShdw>
                </a:effectLst>
              </a:rPr>
              <a:t>	Child-centered, best interest decision making</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837C004D-EAC2-42AB-B89C-C21E4CC55BE8}"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299DCF6-F8F8-48F8-AEC8-B898A08BC463}" type="slidenum">
              <a:rPr lang="en-US" smtClean="0"/>
              <a:pPr>
                <a:defRPr/>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9FA1A4"/>
                </a:solidFill>
                <a:latin typeface="Arial"/>
                <a:cs typeface="Arial"/>
              </a:rPr>
              <a:t>Session Overview</a:t>
            </a:r>
          </a:p>
          <a:p>
            <a:endParaRPr lang="en-US" dirty="0"/>
          </a:p>
        </p:txBody>
      </p:sp>
      <p:sp>
        <p:nvSpPr>
          <p:cNvPr id="4" name="Slide Number Placeholder 3"/>
          <p:cNvSpPr>
            <a:spLocks noGrp="1"/>
          </p:cNvSpPr>
          <p:nvPr>
            <p:ph type="sldNum" sz="quarter" idx="10"/>
          </p:nvPr>
        </p:nvSpPr>
        <p:spPr/>
        <p:txBody>
          <a:bodyPr/>
          <a:lstStyle/>
          <a:p>
            <a:fld id="{0E1BCBCF-02BA-4D12-A5FB-06DC0A3D864E}" type="slidenum">
              <a:rPr lang="en-US" smtClean="0"/>
              <a:t>36</a:t>
            </a:fld>
            <a:endParaRPr lang="en-US" dirty="0"/>
          </a:p>
        </p:txBody>
      </p:sp>
    </p:spTree>
    <p:extLst>
      <p:ext uri="{BB962C8B-B14F-4D97-AF65-F5344CB8AC3E}">
        <p14:creationId xmlns:p14="http://schemas.microsoft.com/office/powerpoint/2010/main" val="146563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F09F9B2-7845-4530-A390-9D0B801F16B5}"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dirty="0" smtClean="0"/>
              <a:t>Concept of a home</a:t>
            </a:r>
          </a:p>
          <a:p>
            <a:pPr>
              <a:defRPr/>
            </a:pPr>
            <a:endParaRPr lang="en-US" dirty="0" smtClean="0"/>
          </a:p>
          <a:p>
            <a:pPr>
              <a:defRPr/>
            </a:pPr>
            <a:r>
              <a:rPr lang="en-US" dirty="0" smtClean="0"/>
              <a:t>Homelessness is a lack of permanent housing resulting from extreme poverty, or, in the case of unaccompanied youth, the lack of a safe and stable living environment</a:t>
            </a:r>
          </a:p>
          <a:p>
            <a:pPr>
              <a:defRPr/>
            </a:pPr>
            <a:endParaRPr lang="en-US" dirty="0" smtClean="0"/>
          </a:p>
          <a:p>
            <a:pPr>
              <a:defRPr/>
            </a:pPr>
            <a:r>
              <a:rPr lang="en-US" dirty="0" smtClean="0"/>
              <a:t>Stigma of Word: Homeless</a:t>
            </a:r>
          </a:p>
          <a:p>
            <a:pPr>
              <a:defRPr/>
            </a:pPr>
            <a:endParaRPr lang="en-US" dirty="0" smtClean="0"/>
          </a:p>
          <a:p>
            <a:pPr>
              <a:defRPr/>
            </a:pPr>
            <a:r>
              <a:rPr lang="en-US" dirty="0" smtClean="0">
                <a:effectLst>
                  <a:outerShdw blurRad="38100" dist="38100" dir="2700000" algn="tl">
                    <a:srgbClr val="C0C0C0"/>
                  </a:outerShdw>
                </a:effectLst>
              </a:rPr>
              <a:t>Causes:</a:t>
            </a:r>
          </a:p>
          <a:p>
            <a:pPr>
              <a:defRPr/>
            </a:pPr>
            <a:endParaRPr lang="en-US" dirty="0" smtClean="0">
              <a:effectLst>
                <a:outerShdw blurRad="38100" dist="38100" dir="2700000" algn="tl">
                  <a:srgbClr val="C0C0C0"/>
                </a:outerShdw>
              </a:effectLst>
            </a:endParaRPr>
          </a:p>
          <a:p>
            <a:pPr>
              <a:defRPr/>
            </a:pPr>
            <a:r>
              <a:rPr lang="en-US" dirty="0" smtClean="0">
                <a:effectLst>
                  <a:outerShdw blurRad="38100" dist="38100" dir="2700000" algn="tl">
                    <a:srgbClr val="C0C0C0"/>
                  </a:outerShdw>
                </a:effectLst>
              </a:rPr>
              <a:t>Lack of affordable housing</a:t>
            </a:r>
          </a:p>
          <a:p>
            <a:pPr>
              <a:defRPr/>
            </a:pPr>
            <a:r>
              <a:rPr lang="en-US" dirty="0" smtClean="0">
                <a:effectLst>
                  <a:outerShdw blurRad="38100" dist="38100" dir="2700000" algn="tl">
                    <a:srgbClr val="C0C0C0"/>
                  </a:outerShdw>
                </a:effectLst>
              </a:rPr>
              <a:t>Deep poverty</a:t>
            </a:r>
          </a:p>
          <a:p>
            <a:pPr>
              <a:defRPr/>
            </a:pPr>
            <a:r>
              <a:rPr lang="en-US" dirty="0" smtClean="0">
                <a:effectLst>
                  <a:outerShdw blurRad="38100" dist="38100" dir="2700000" algn="tl">
                    <a:srgbClr val="C0C0C0"/>
                  </a:outerShdw>
                </a:effectLst>
              </a:rPr>
              <a:t>Health problems</a:t>
            </a:r>
          </a:p>
          <a:p>
            <a:pPr>
              <a:defRPr/>
            </a:pPr>
            <a:r>
              <a:rPr lang="en-US" dirty="0" smtClean="0">
                <a:effectLst>
                  <a:outerShdw blurRad="38100" dist="38100" dir="2700000" algn="tl">
                    <a:srgbClr val="C0C0C0"/>
                  </a:outerShdw>
                </a:effectLst>
              </a:rPr>
              <a:t>Domestic violence</a:t>
            </a:r>
          </a:p>
          <a:p>
            <a:pPr>
              <a:defRPr/>
            </a:pPr>
            <a:r>
              <a:rPr lang="en-US" dirty="0" smtClean="0">
                <a:effectLst>
                  <a:outerShdw blurRad="38100" dist="38100" dir="2700000" algn="tl">
                    <a:srgbClr val="C0C0C0"/>
                  </a:outerShdw>
                </a:effectLst>
              </a:rPr>
              <a:t>Natural and other disasters</a:t>
            </a:r>
          </a:p>
          <a:p>
            <a:pPr>
              <a:defRPr/>
            </a:pPr>
            <a:r>
              <a:rPr lang="en-US" dirty="0" smtClean="0">
                <a:effectLst>
                  <a:outerShdw blurRad="38100" dist="38100" dir="2700000" algn="tl">
                    <a:srgbClr val="C0C0C0"/>
                  </a:outerShdw>
                </a:effectLst>
              </a:rPr>
              <a:t>Abuse/neglect (unaccompanied youth)</a:t>
            </a:r>
          </a:p>
          <a:p>
            <a:pPr>
              <a:defRPr/>
            </a:pPr>
            <a:endParaRPr lang="en-US" dirty="0" smtClean="0"/>
          </a:p>
          <a:p>
            <a:pPr>
              <a:defRPr/>
            </a:pPr>
            <a:endParaRPr lang="en-US" dirty="0" smtClean="0"/>
          </a:p>
          <a:p>
            <a:pPr>
              <a:defRPr/>
            </a:pPr>
            <a:r>
              <a:rPr lang="en-US" dirty="0" smtClean="0"/>
              <a:t>Sharing: </a:t>
            </a:r>
            <a:r>
              <a:rPr lang="en-US" i="1" dirty="0" smtClean="0"/>
              <a:t>Sharing the housing of other persons…” implies that the student is staying in another person’s home.</a:t>
            </a:r>
          </a:p>
          <a:p>
            <a:pPr>
              <a:defRPr/>
            </a:pPr>
            <a:endParaRPr lang="en-US" i="1" dirty="0" smtClean="0"/>
          </a:p>
          <a:p>
            <a:pPr>
              <a:defRPr/>
            </a:pPr>
            <a:r>
              <a:rPr lang="en-US" dirty="0" smtClean="0"/>
              <a:t>doubled-up households that move continuously and never establish a residence, i.e. "couch surfers</a:t>
            </a:r>
          </a:p>
          <a:p>
            <a:pPr>
              <a:defRPr/>
            </a:pPr>
            <a:endParaRPr lang="en-US" b="1" i="1" dirty="0" smtClean="0"/>
          </a:p>
        </p:txBody>
      </p:sp>
      <p:sp>
        <p:nvSpPr>
          <p:cNvPr id="4" name="Slide Number Placeholder 3"/>
          <p:cNvSpPr>
            <a:spLocks noGrp="1"/>
          </p:cNvSpPr>
          <p:nvPr>
            <p:ph type="sldNum" sz="quarter" idx="5"/>
          </p:nvPr>
        </p:nvSpPr>
        <p:spPr/>
        <p:txBody>
          <a:bodyPr/>
          <a:lstStyle/>
          <a:p>
            <a:pPr>
              <a:defRPr/>
            </a:pPr>
            <a:fld id="{3FCE8150-6DC4-48D3-9D0F-6B370E35DA6C}"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Some pertinent questions to help determine if this is the case would include:</a:t>
            </a:r>
          </a:p>
          <a:p>
            <a:r>
              <a:rPr lang="en-US" smtClean="0"/>
              <a:t>• Does the student have any legal right to be in that home?</a:t>
            </a:r>
          </a:p>
          <a:p>
            <a:r>
              <a:rPr lang="en-US" smtClean="0"/>
              <a:t>• Can the student be asked to leave at any time with no legal recourse?</a:t>
            </a:r>
          </a:p>
          <a:p>
            <a:r>
              <a:rPr lang="en-US" smtClean="0"/>
              <a:t>• Is the living situation intended to be temporary or long-term?</a:t>
            </a:r>
          </a:p>
          <a:p>
            <a:r>
              <a:rPr lang="en-US" smtClean="0"/>
              <a:t>• Did the student move into</a:t>
            </a:r>
          </a:p>
          <a:p>
            <a:endParaRPr lang="en-US" b="1" u="sng" smtClean="0"/>
          </a:p>
          <a:p>
            <a:endParaRPr lang="en-US" b="1" u="sng" smtClean="0"/>
          </a:p>
          <a:p>
            <a:r>
              <a:rPr lang="en-US" b="1" u="sng" smtClean="0"/>
              <a:t>Poll:   </a:t>
            </a:r>
            <a:r>
              <a:rPr lang="en-US" smtClean="0"/>
              <a:t>Joan lost her home to foreclosure.  She is currently staying with her cousin.  She and her three children sleep on pullout couches in the living room.  Next week, she is moving to the home of a former neighbor who has promised her she can stay for a few weeks.</a:t>
            </a:r>
          </a:p>
        </p:txBody>
      </p:sp>
      <p:sp>
        <p:nvSpPr>
          <p:cNvPr id="4" name="Slide Number Placeholder 3"/>
          <p:cNvSpPr>
            <a:spLocks noGrp="1"/>
          </p:cNvSpPr>
          <p:nvPr>
            <p:ph type="sldNum" sz="quarter" idx="5"/>
          </p:nvPr>
        </p:nvSpPr>
        <p:spPr/>
        <p:txBody>
          <a:bodyPr/>
          <a:lstStyle/>
          <a:p>
            <a:pPr>
              <a:defRPr/>
            </a:pPr>
            <a:fld id="{BA65BE45-9E97-44F8-86D1-2AB7EB05A494}"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5880505-EF06-4D5F-A6B3-6A1FF5414950}"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7500" lnSpcReduction="20000"/>
          </a:bodyPr>
          <a:lstStyle/>
          <a:p>
            <a:pPr>
              <a:buFont typeface="Arial" pitchFamily="34" charset="0"/>
              <a:buChar char="•"/>
              <a:defRPr/>
            </a:pPr>
            <a:r>
              <a:rPr lang="en-US" dirty="0" smtClean="0"/>
              <a:t>Main themes:</a:t>
            </a:r>
          </a:p>
          <a:p>
            <a:pPr lvl="1">
              <a:lnSpc>
                <a:spcPct val="200000"/>
              </a:lnSpc>
              <a:buFont typeface="Wingdings" pitchFamily="2" charset="2"/>
              <a:buChar char="Ø"/>
              <a:defRPr/>
            </a:pPr>
            <a:r>
              <a:rPr lang="en-US" sz="3300" dirty="0">
                <a:effectLst>
                  <a:outerShdw blurRad="38100" dist="38100" dir="2700000" algn="tl">
                    <a:srgbClr val="C0C0C0"/>
                  </a:outerShdw>
                </a:effectLst>
              </a:rPr>
              <a:t>	School stability</a:t>
            </a:r>
          </a:p>
          <a:p>
            <a:pPr lvl="1">
              <a:lnSpc>
                <a:spcPct val="200000"/>
              </a:lnSpc>
              <a:buFont typeface="Wingdings" pitchFamily="2" charset="2"/>
              <a:buChar char="Ø"/>
              <a:defRPr/>
            </a:pPr>
            <a:r>
              <a:rPr lang="en-US" sz="3300" dirty="0">
                <a:effectLst>
                  <a:outerShdw blurRad="38100" dist="38100" dir="2700000" algn="tl">
                    <a:srgbClr val="C0C0C0"/>
                  </a:outerShdw>
                </a:effectLst>
              </a:rPr>
              <a:t>	School access</a:t>
            </a:r>
          </a:p>
          <a:p>
            <a:pPr lvl="1">
              <a:lnSpc>
                <a:spcPct val="200000"/>
              </a:lnSpc>
              <a:buFont typeface="Wingdings" pitchFamily="2" charset="2"/>
              <a:buChar char="Ø"/>
              <a:defRPr/>
            </a:pPr>
            <a:r>
              <a:rPr lang="en-US" sz="3300" dirty="0">
                <a:effectLst>
                  <a:outerShdw blurRad="38100" dist="38100" dir="2700000" algn="tl">
                    <a:srgbClr val="C0C0C0"/>
                  </a:outerShdw>
                </a:effectLst>
              </a:rPr>
              <a:t>	Support for academic success</a:t>
            </a:r>
          </a:p>
          <a:p>
            <a:pPr lvl="1">
              <a:lnSpc>
                <a:spcPct val="200000"/>
              </a:lnSpc>
              <a:buFont typeface="Wingdings" pitchFamily="2" charset="2"/>
              <a:buChar char="Ø"/>
              <a:defRPr/>
            </a:pPr>
            <a:r>
              <a:rPr lang="en-US" sz="3300" dirty="0">
                <a:effectLst>
                  <a:outerShdw blurRad="38100" dist="38100" dir="2700000" algn="tl">
                    <a:srgbClr val="C0C0C0"/>
                  </a:outerShdw>
                </a:effectLst>
              </a:rPr>
              <a:t>	Child-centered, best interest decision making</a:t>
            </a:r>
          </a:p>
          <a:p>
            <a:pPr lvl="1">
              <a:lnSpc>
                <a:spcPct val="200000"/>
              </a:lnSpc>
              <a:buFont typeface="Wingdings" pitchFamily="2" charset="2"/>
              <a:buChar char="Ø"/>
              <a:defRPr/>
            </a:pPr>
            <a:endParaRPr lang="en-US" sz="3300" dirty="0">
              <a:effectLst>
                <a:outerShdw blurRad="38100" dist="38100" dir="2700000" algn="tl">
                  <a:srgbClr val="C0C0C0"/>
                </a:outerShdw>
              </a:effectLst>
            </a:endParaRPr>
          </a:p>
          <a:p>
            <a:pPr lvl="1">
              <a:lnSpc>
                <a:spcPct val="200000"/>
              </a:lnSpc>
              <a:buFont typeface="Wingdings" pitchFamily="2" charset="2"/>
              <a:buNone/>
              <a:defRPr/>
            </a:pPr>
            <a:endParaRPr lang="en-US" sz="3300" dirty="0">
              <a:effectLst>
                <a:outerShdw blurRad="38100" dist="38100" dir="2700000" algn="tl">
                  <a:srgbClr val="C0C0C0"/>
                </a:outerShdw>
              </a:effectLst>
            </a:endParaRPr>
          </a:p>
          <a:p>
            <a:pPr lvl="1">
              <a:lnSpc>
                <a:spcPct val="200000"/>
              </a:lnSpc>
              <a:buFont typeface="Wingdings" pitchFamily="2" charset="2"/>
              <a:buNone/>
              <a:defRPr/>
            </a:pPr>
            <a:r>
              <a:rPr lang="en-US" dirty="0" smtClean="0"/>
              <a:t>Also are ways that you may identify homeless children.- use these factors to look more closely at the child’s situation</a:t>
            </a:r>
          </a:p>
          <a:p>
            <a:pPr lvl="1">
              <a:lnSpc>
                <a:spcPct val="200000"/>
              </a:lnSpc>
              <a:buFont typeface="Wingdings" pitchFamily="2" charset="2"/>
              <a:buNone/>
              <a:defRPr/>
            </a:pPr>
            <a:endParaRPr lang="en-US" dirty="0" smtClean="0"/>
          </a:p>
          <a:p>
            <a:pPr lvl="1">
              <a:lnSpc>
                <a:spcPct val="200000"/>
              </a:lnSpc>
              <a:buFont typeface="Wingdings" pitchFamily="2" charset="2"/>
              <a:buNone/>
              <a:defRPr/>
            </a:pPr>
            <a:r>
              <a:rPr lang="en-US" dirty="0" smtClean="0"/>
              <a:t>According to federal law, "(iii) If the child or youth needs to obtain immunizations, or immunization or medical records, the enrolling school shall immediately refer the parent or guardian of the child or youth to the local educational agency liaison designated under paragraph (1)(J)(ii), shall assist in obtaining necessary immunizations, or immunization or medical records, in accordance with subparagraph (D)."  42 USCA §11432(g)(c)(iii).</a:t>
            </a:r>
            <a:endParaRPr lang="en-US" sz="3300" dirty="0">
              <a:effectLst>
                <a:outerShdw blurRad="38100" dist="38100" dir="2700000" algn="tl">
                  <a:srgbClr val="C0C0C0"/>
                </a:outerShdw>
              </a:effectLst>
            </a:endParaRPr>
          </a:p>
          <a:p>
            <a:pPr lvl="1">
              <a:lnSpc>
                <a:spcPct val="200000"/>
              </a:lnSpc>
              <a:buFont typeface="Wingdings" pitchFamily="2" charset="2"/>
              <a:buNone/>
              <a:defRPr/>
            </a:pPr>
            <a:endParaRPr lang="en-US" sz="3300" dirty="0">
              <a:effectLst>
                <a:outerShdw blurRad="38100" dist="38100" dir="2700000" algn="tl">
                  <a:srgbClr val="C0C0C0"/>
                </a:outerShdw>
              </a:effectLst>
            </a:endParaRPr>
          </a:p>
          <a:p>
            <a:pPr lvl="1">
              <a:lnSpc>
                <a:spcPct val="200000"/>
              </a:lnSpc>
              <a:buFont typeface="Wingdings" pitchFamily="2" charset="2"/>
              <a:buNone/>
              <a:defRPr/>
            </a:pPr>
            <a:endParaRPr lang="en-US" sz="3300" dirty="0">
              <a:effectLst>
                <a:outerShdw blurRad="38100" dist="38100" dir="2700000" algn="tl">
                  <a:srgbClr val="C0C0C0"/>
                </a:outerShdw>
              </a:effectLst>
            </a:endParaRPr>
          </a:p>
          <a:p>
            <a:pPr lvl="1">
              <a:lnSpc>
                <a:spcPct val="200000"/>
              </a:lnSpc>
              <a:buFont typeface="Wingdings" pitchFamily="2" charset="2"/>
              <a:buNone/>
              <a:defRPr/>
            </a:pPr>
            <a:endParaRPr lang="en-US" sz="3300" dirty="0">
              <a:effectLst>
                <a:outerShdw blurRad="38100" dist="38100" dir="2700000" algn="tl">
                  <a:srgbClr val="C0C0C0"/>
                </a:outerShdw>
              </a:effectLst>
            </a:endParaRPr>
          </a:p>
          <a:p>
            <a:pPr>
              <a:defRPr/>
            </a:pPr>
            <a:endParaRPr lang="en-US" dirty="0"/>
          </a:p>
        </p:txBody>
      </p:sp>
      <p:sp>
        <p:nvSpPr>
          <p:cNvPr id="4" name="Slide Number Placeholder 3"/>
          <p:cNvSpPr>
            <a:spLocks noGrp="1"/>
          </p:cNvSpPr>
          <p:nvPr>
            <p:ph type="sldNum" sz="quarter" idx="5"/>
          </p:nvPr>
        </p:nvSpPr>
        <p:spPr/>
        <p:txBody>
          <a:bodyPr/>
          <a:lstStyle/>
          <a:p>
            <a:pPr>
              <a:defRPr/>
            </a:pPr>
            <a:fld id="{C2AECD40-F721-48D1-B0FA-E018947605BD}"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8437E79-0D96-4DE0-8C32-3899DF288935}"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3C8EFB-8EDB-44BC-9823-1FADC1880AB3}" type="datetime1">
              <a:rPr lang="en-US" smtClean="0"/>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389542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5A744A-018A-44FA-A2FF-35AD348DB7D5}" type="datetime1">
              <a:rPr lang="en-US" smtClean="0"/>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290406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FAB32-7574-4CCB-950A-AF20377EF903}" type="datetime1">
              <a:rPr lang="en-US" smtClean="0"/>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1474014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47A97F-4A11-45D3-9510-D3EDCAD50C3B}" type="datetime1">
              <a:rPr lang="en-US" smtClean="0">
                <a:solidFill>
                  <a:prstClr val="black">
                    <a:tint val="75000"/>
                  </a:prstClr>
                </a:solidFill>
                <a:latin typeface="Calibri"/>
              </a:rPr>
              <a:t>9/5/2013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0690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19A53-4A55-4841-A4A4-5CE79395E463}" type="datetime1">
              <a:rPr lang="en-US" smtClean="0">
                <a:solidFill>
                  <a:prstClr val="black">
                    <a:tint val="75000"/>
                  </a:prstClr>
                </a:solidFill>
                <a:latin typeface="Calibri"/>
              </a:rPr>
              <a:t>9/5/2013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8391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C66570-EECC-482F-B739-BD0542204A38}" type="datetime1">
              <a:rPr lang="en-US" smtClean="0">
                <a:solidFill>
                  <a:prstClr val="black">
                    <a:tint val="75000"/>
                  </a:prstClr>
                </a:solidFill>
                <a:latin typeface="Calibri"/>
              </a:rPr>
              <a:t>9/5/2013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3495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49C343-7395-42AF-88FB-98C5ADA5C7F6}" type="datetime1">
              <a:rPr lang="en-US" smtClean="0">
                <a:solidFill>
                  <a:prstClr val="black">
                    <a:tint val="75000"/>
                  </a:prstClr>
                </a:solidFill>
                <a:latin typeface="Calibri"/>
              </a:rPr>
              <a:t>9/5/2013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47266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7C92A-A5A2-48D5-AF70-D190689C1936}" type="datetime1">
              <a:rPr lang="en-US" smtClean="0">
                <a:solidFill>
                  <a:prstClr val="black">
                    <a:tint val="75000"/>
                  </a:prstClr>
                </a:solidFill>
                <a:latin typeface="Calibri"/>
              </a:rPr>
              <a:t>9/5/2013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4611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254F8C-6424-4F03-9016-A7EF6CAD7D63}" type="datetime1">
              <a:rPr lang="en-US" smtClean="0">
                <a:solidFill>
                  <a:prstClr val="black">
                    <a:tint val="75000"/>
                  </a:prstClr>
                </a:solidFill>
                <a:latin typeface="Calibri"/>
              </a:rPr>
              <a:t>9/5/2013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6581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2E851-F815-458E-994F-E54E36B327B3}" type="datetime1">
              <a:rPr lang="en-US" smtClean="0">
                <a:solidFill>
                  <a:prstClr val="black">
                    <a:tint val="75000"/>
                  </a:prstClr>
                </a:solidFill>
                <a:latin typeface="Calibri"/>
              </a:rPr>
              <a:t>9/5/2013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062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86CA3-0F12-4BEC-A12A-F87A273B893D}" type="datetime1">
              <a:rPr lang="en-US" smtClean="0">
                <a:solidFill>
                  <a:prstClr val="black">
                    <a:tint val="75000"/>
                  </a:prstClr>
                </a:solidFill>
                <a:latin typeface="Calibri"/>
              </a:rPr>
              <a:t>9/5/2013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8176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DD222-95AD-4FE2-8D27-E8C4D2CD87C0}" type="datetime1">
              <a:rPr lang="en-US" smtClean="0"/>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1485815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23CC6-DD0E-4385-A50C-4FBE9D8FE424}" type="datetime1">
              <a:rPr lang="en-US" smtClean="0">
                <a:solidFill>
                  <a:prstClr val="black">
                    <a:tint val="75000"/>
                  </a:prstClr>
                </a:solidFill>
                <a:latin typeface="Calibri"/>
              </a:rPr>
              <a:t>9/5/2013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18398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3BDC-D952-4BAA-8D9A-6B2A7C0A786B}" type="datetime1">
              <a:rPr lang="en-US" smtClean="0">
                <a:solidFill>
                  <a:prstClr val="black">
                    <a:tint val="75000"/>
                  </a:prstClr>
                </a:solidFill>
                <a:latin typeface="Calibri"/>
              </a:rPr>
              <a:t>9/5/2013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91362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6641E-12C9-4100-8F5D-2CDC60EE2AE3}" type="datetime1">
              <a:rPr lang="en-US" smtClean="0">
                <a:solidFill>
                  <a:prstClr val="black">
                    <a:tint val="75000"/>
                  </a:prstClr>
                </a:solidFill>
                <a:latin typeface="Calibri"/>
              </a:rPr>
              <a:t>9/5/2013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3134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5C9F5-6447-4EE0-84A8-00F47206BE27}" type="datetime1">
              <a:rPr lang="en-US" smtClean="0"/>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3621898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038E81-D491-4649-AF38-C000D7C549CF}" type="datetime1">
              <a:rPr lang="en-US" smtClean="0"/>
              <a:t>9/5/2013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425304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8D12CF-69E2-4BB7-811E-97B07D11118F}" type="datetime1">
              <a:rPr lang="en-US" smtClean="0"/>
              <a:t>9/5/2013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175982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8AE6AD-ACDA-4E6C-A3E2-B510C0D77F5C}" type="datetime1">
              <a:rPr lang="en-US" smtClean="0"/>
              <a:t>9/5/2013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120177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6690A-6DF8-4D0D-A048-88A52BD46848}" type="datetime1">
              <a:rPr lang="en-US" smtClean="0"/>
              <a:t>9/5/2013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263852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C8EAF0-4EFB-4B8F-99FF-2AF1FA47D969}" type="datetime1">
              <a:rPr lang="en-US" smtClean="0"/>
              <a:t>9/5/2013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407959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874BF-D18F-4DBF-A2FE-F83C1FE4CDD7}" type="datetime1">
              <a:rPr lang="en-US" smtClean="0"/>
              <a:t>9/5/2013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182878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D4AE3-8272-4F5F-90F3-23DCFCF44C6B}" type="datetime1">
              <a:rPr lang="en-US" smtClean="0"/>
              <a:t>9/5/2013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1F3F0-6874-DD48-A23D-74C70C366743}" type="slidenum">
              <a:rPr lang="en-US" smtClean="0"/>
              <a:t>‹#›</a:t>
            </a:fld>
            <a:endParaRPr lang="en-US" dirty="0"/>
          </a:p>
        </p:txBody>
      </p:sp>
    </p:spTree>
    <p:extLst>
      <p:ext uri="{BB962C8B-B14F-4D97-AF65-F5344CB8AC3E}">
        <p14:creationId xmlns:p14="http://schemas.microsoft.com/office/powerpoint/2010/main" val="57275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ea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56330" cy="914400"/>
          </a:xfrm>
          <a:prstGeom prst="rect">
            <a:avLst/>
          </a:prstGeom>
        </p:spPr>
      </p:pic>
      <p:sp>
        <p:nvSpPr>
          <p:cNvPr id="2" name="Title Placeholder 1"/>
          <p:cNvSpPr>
            <a:spLocks noGrp="1"/>
          </p:cNvSpPr>
          <p:nvPr>
            <p:ph type="title"/>
          </p:nvPr>
        </p:nvSpPr>
        <p:spPr>
          <a:xfrm>
            <a:off x="116520" y="104858"/>
            <a:ext cx="6571795" cy="69905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27EE6-F692-4308-9FF5-B41032A70B54}" type="datetime1">
              <a:rPr lang="en-US" smtClean="0">
                <a:solidFill>
                  <a:prstClr val="black">
                    <a:tint val="75000"/>
                  </a:prstClr>
                </a:solidFill>
                <a:latin typeface="Calibri"/>
              </a:rPr>
              <a:t>9/5/2013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81621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3200" b="1" i="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osse.dc.gov/service/education-homeless-children-and-youth-program"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hyperlink" Target="http://www.nacacnet.org/Pages/default.aspx" TargetMode="External"/><Relationship Id="rId3" Type="http://schemas.openxmlformats.org/officeDocument/2006/relationships/hyperlink" Target="http://www.naehcy.org/" TargetMode="External"/><Relationship Id="rId7" Type="http://schemas.openxmlformats.org/officeDocument/2006/relationships/hyperlink" Target="http://www.naehcy.org/educational-resources/helpline"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osse.dc.gov/service/education-homeless-children-and-youth-program" TargetMode="External"/><Relationship Id="rId5" Type="http://schemas.openxmlformats.org/officeDocument/2006/relationships/hyperlink" Target="http://www2.ed.gov/programs/homeless/guidance.pdf" TargetMode="External"/><Relationship Id="rId4" Type="http://schemas.openxmlformats.org/officeDocument/2006/relationships/hyperlink" Target="http://www.ed.gov/programs/homeless/legislation.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hyperlink" Target="mailto:Jasent.Brown@dc.gov" TargetMode="External"/><Relationship Id="rId4" Type="http://schemas.openxmlformats.org/officeDocument/2006/relationships/hyperlink" Target="mailto:Sheryl.Hamilton@dc.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4.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 y="-171450"/>
            <a:ext cx="9141970" cy="6858000"/>
          </a:xfrm>
          <a:prstGeom prst="rect">
            <a:avLst/>
          </a:prstGeom>
        </p:spPr>
      </p:pic>
      <p:sp>
        <p:nvSpPr>
          <p:cNvPr id="3" name="TextBox 2"/>
          <p:cNvSpPr txBox="1"/>
          <p:nvPr/>
        </p:nvSpPr>
        <p:spPr>
          <a:xfrm>
            <a:off x="-66675" y="4767877"/>
            <a:ext cx="9144000" cy="1754326"/>
          </a:xfrm>
          <a:prstGeom prst="rect">
            <a:avLst/>
          </a:prstGeom>
          <a:noFill/>
        </p:spPr>
        <p:txBody>
          <a:bodyPr wrap="square" rtlCol="0">
            <a:spAutoFit/>
          </a:bodyPr>
          <a:lstStyle/>
          <a:p>
            <a:pPr algn="ctr"/>
            <a:r>
              <a:rPr lang="en-US" sz="3600" b="1" dirty="0">
                <a:solidFill>
                  <a:schemeClr val="bg1"/>
                </a:solidFill>
                <a:latin typeface="Arial"/>
                <a:cs typeface="Arial"/>
              </a:rPr>
              <a:t>Overview of the McKinney-Vento</a:t>
            </a:r>
            <a:br>
              <a:rPr lang="en-US" sz="3600" b="1" dirty="0">
                <a:solidFill>
                  <a:schemeClr val="bg1"/>
                </a:solidFill>
                <a:latin typeface="Arial"/>
                <a:cs typeface="Arial"/>
              </a:rPr>
            </a:br>
            <a:r>
              <a:rPr lang="en-US" sz="3600" b="1" dirty="0">
                <a:solidFill>
                  <a:schemeClr val="bg1"/>
                </a:solidFill>
                <a:latin typeface="Arial"/>
                <a:cs typeface="Arial"/>
              </a:rPr>
              <a:t>Homeless Children and Youth  (MKV) Program</a:t>
            </a:r>
          </a:p>
        </p:txBody>
      </p:sp>
    </p:spTree>
    <p:extLst>
      <p:ext uri="{BB962C8B-B14F-4D97-AF65-F5344CB8AC3E}">
        <p14:creationId xmlns:p14="http://schemas.microsoft.com/office/powerpoint/2010/main" val="4068024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effectLst>
                  <a:outerShdw blurRad="38100" dist="38100" dir="2700000" algn="tl">
                    <a:srgbClr val="C0C0C0"/>
                  </a:outerShdw>
                </a:effectLst>
              </a:rPr>
              <a:t>Barriers to Education for</a:t>
            </a:r>
            <a:br>
              <a:rPr lang="en-US" b="1" dirty="0" smtClean="0">
                <a:effectLst>
                  <a:outerShdw blurRad="38100" dist="38100" dir="2700000" algn="tl">
                    <a:srgbClr val="C0C0C0"/>
                  </a:outerShdw>
                </a:effectLst>
              </a:rPr>
            </a:br>
            <a:r>
              <a:rPr lang="en-US" b="1" dirty="0" smtClean="0">
                <a:effectLst>
                  <a:outerShdw blurRad="38100" dist="38100" dir="2700000" algn="tl">
                    <a:srgbClr val="C0C0C0"/>
                  </a:outerShdw>
                </a:effectLst>
              </a:rPr>
              <a:t>Homeless Children and Youth</a:t>
            </a:r>
            <a:endParaRPr lang="en-US" b="1" dirty="0"/>
          </a:p>
        </p:txBody>
      </p:sp>
      <p:sp>
        <p:nvSpPr>
          <p:cNvPr id="3" name="Content Placeholder 2"/>
          <p:cNvSpPr>
            <a:spLocks noGrp="1"/>
          </p:cNvSpPr>
          <p:nvPr>
            <p:ph idx="1"/>
          </p:nvPr>
        </p:nvSpPr>
        <p:spPr/>
        <p:txBody>
          <a:bodyPr>
            <a:normAutofit fontScale="92500" lnSpcReduction="10000"/>
          </a:bodyPr>
          <a:lstStyle/>
          <a:p>
            <a:pPr>
              <a:lnSpc>
                <a:spcPct val="90000"/>
              </a:lnSpc>
              <a:buFont typeface="Arial" charset="0"/>
              <a:buChar char="•"/>
              <a:defRPr/>
            </a:pPr>
            <a:r>
              <a:rPr lang="en-US" dirty="0">
                <a:effectLst>
                  <a:outerShdw blurRad="38100" dist="38100" dir="2700000" algn="tl">
                    <a:srgbClr val="C0C0C0"/>
                  </a:outerShdw>
                </a:effectLst>
              </a:rPr>
              <a:t>Enrollment requirements (school records, immunizations, proof of residence and guardianship)</a:t>
            </a:r>
          </a:p>
          <a:p>
            <a:pPr>
              <a:lnSpc>
                <a:spcPct val="90000"/>
              </a:lnSpc>
              <a:buFont typeface="Arial" charset="0"/>
              <a:buChar char="•"/>
              <a:defRPr/>
            </a:pPr>
            <a:r>
              <a:rPr lang="en-US" dirty="0">
                <a:effectLst>
                  <a:outerShdw blurRad="38100" dist="38100" dir="2700000" algn="tl">
                    <a:srgbClr val="C0C0C0"/>
                  </a:outerShdw>
                </a:effectLst>
              </a:rPr>
              <a:t>High mobility resulting in lack of school stability and educational continuity</a:t>
            </a:r>
          </a:p>
          <a:p>
            <a:pPr>
              <a:lnSpc>
                <a:spcPct val="90000"/>
              </a:lnSpc>
              <a:buFont typeface="Arial" charset="0"/>
              <a:buChar char="•"/>
              <a:defRPr/>
            </a:pPr>
            <a:r>
              <a:rPr lang="en-US" dirty="0">
                <a:effectLst>
                  <a:outerShdw blurRad="38100" dist="38100" dir="2700000" algn="tl">
                    <a:srgbClr val="C0C0C0"/>
                  </a:outerShdw>
                </a:effectLst>
              </a:rPr>
              <a:t>Lack of access to programs</a:t>
            </a:r>
          </a:p>
          <a:p>
            <a:pPr>
              <a:lnSpc>
                <a:spcPct val="90000"/>
              </a:lnSpc>
              <a:buFont typeface="Arial" charset="0"/>
              <a:buChar char="•"/>
              <a:defRPr/>
            </a:pPr>
            <a:r>
              <a:rPr lang="en-US" dirty="0">
                <a:effectLst>
                  <a:outerShdw blurRad="38100" dist="38100" dir="2700000" algn="tl">
                    <a:srgbClr val="C0C0C0"/>
                  </a:outerShdw>
                </a:effectLst>
              </a:rPr>
              <a:t>Lack of</a:t>
            </a:r>
            <a:r>
              <a:rPr lang="en-US" b="1" dirty="0">
                <a:solidFill>
                  <a:srgbClr val="A50021"/>
                </a:solidFill>
                <a:effectLst>
                  <a:outerShdw blurRad="38100" dist="38100" dir="2700000" algn="tl">
                    <a:srgbClr val="C0C0C0"/>
                  </a:outerShdw>
                </a:effectLst>
              </a:rPr>
              <a:t> transportation</a:t>
            </a:r>
          </a:p>
          <a:p>
            <a:pPr>
              <a:lnSpc>
                <a:spcPct val="90000"/>
              </a:lnSpc>
              <a:buFont typeface="Arial" charset="0"/>
              <a:buChar char="•"/>
              <a:defRPr/>
            </a:pPr>
            <a:r>
              <a:rPr lang="en-US" dirty="0">
                <a:effectLst>
                  <a:outerShdw blurRad="38100" dist="38100" dir="2700000" algn="tl">
                    <a:srgbClr val="C0C0C0"/>
                  </a:outerShdw>
                </a:effectLst>
              </a:rPr>
              <a:t>Lack of school supplies, clothing, etc.</a:t>
            </a:r>
          </a:p>
          <a:p>
            <a:pPr>
              <a:lnSpc>
                <a:spcPct val="90000"/>
              </a:lnSpc>
              <a:buFont typeface="Arial" charset="0"/>
              <a:buChar char="•"/>
              <a:defRPr/>
            </a:pPr>
            <a:r>
              <a:rPr lang="en-US" dirty="0">
                <a:effectLst>
                  <a:outerShdw blurRad="38100" dist="38100" dir="2700000" algn="tl">
                    <a:srgbClr val="C0C0C0"/>
                  </a:outerShdw>
                </a:effectLst>
              </a:rPr>
              <a:t>Poor health, fatigue, hunger</a:t>
            </a:r>
          </a:p>
          <a:p>
            <a:pPr>
              <a:lnSpc>
                <a:spcPct val="90000"/>
              </a:lnSpc>
              <a:buFont typeface="Arial" charset="0"/>
              <a:buChar char="•"/>
              <a:defRPr/>
            </a:pPr>
            <a:r>
              <a:rPr lang="en-US" dirty="0">
                <a:effectLst>
                  <a:outerShdw blurRad="38100" dist="38100" dir="2700000" algn="tl">
                    <a:srgbClr val="C0C0C0"/>
                  </a:outerShdw>
                </a:effectLst>
              </a:rPr>
              <a:t>Prejudice and misunderstanding</a:t>
            </a:r>
          </a:p>
          <a:p>
            <a:pPr>
              <a:buFont typeface="Arial" charset="0"/>
              <a:buChar char="•"/>
              <a:defRPr/>
            </a:pPr>
            <a:endParaRPr lang="en-US" dirty="0"/>
          </a:p>
        </p:txBody>
      </p:sp>
      <p:sp>
        <p:nvSpPr>
          <p:cNvPr id="4" name="Slide Number Placeholder 3"/>
          <p:cNvSpPr>
            <a:spLocks noGrp="1"/>
          </p:cNvSpPr>
          <p:nvPr>
            <p:ph type="sldNum" sz="quarter" idx="12"/>
          </p:nvPr>
        </p:nvSpPr>
        <p:spPr/>
        <p:txBody>
          <a:bodyPr/>
          <a:lstStyle/>
          <a:p>
            <a:pPr>
              <a:defRPr/>
            </a:pPr>
            <a:fld id="{EE0E97FE-C5A2-41B0-8FF4-90DCF2610830}" type="slidenum">
              <a:rPr lang="en-US" smtClean="0"/>
              <a:pPr>
                <a:defRPr/>
              </a:pPr>
              <a:t>10</a:t>
            </a:fld>
            <a:endParaRPr lang="en-US" dirty="0"/>
          </a:p>
        </p:txBody>
      </p:sp>
    </p:spTree>
    <p:extLst>
      <p:ext uri="{BB962C8B-B14F-4D97-AF65-F5344CB8AC3E}">
        <p14:creationId xmlns:p14="http://schemas.microsoft.com/office/powerpoint/2010/main" val="2718370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algn="l"/>
            <a:r>
              <a:rPr lang="en-US" sz="4800" b="1" dirty="0" smtClean="0"/>
              <a:t>AGENDA</a:t>
            </a:r>
          </a:p>
        </p:txBody>
      </p:sp>
      <p:sp>
        <p:nvSpPr>
          <p:cNvPr id="13315" name="Content Placeholder 2"/>
          <p:cNvSpPr>
            <a:spLocks noGrp="1"/>
          </p:cNvSpPr>
          <p:nvPr>
            <p:ph idx="1"/>
          </p:nvPr>
        </p:nvSpPr>
        <p:spPr>
          <a:xfrm>
            <a:off x="1066800" y="1447800"/>
            <a:ext cx="6400800" cy="4525963"/>
          </a:xfrm>
        </p:spPr>
        <p:txBody>
          <a:bodyPr/>
          <a:lstStyle/>
          <a:p>
            <a:r>
              <a:rPr lang="en-US" sz="3000" dirty="0" smtClean="0"/>
              <a:t>Purpose</a:t>
            </a:r>
          </a:p>
          <a:p>
            <a:r>
              <a:rPr lang="en-US" sz="3000" dirty="0" smtClean="0"/>
              <a:t>Eligibility</a:t>
            </a:r>
          </a:p>
          <a:p>
            <a:r>
              <a:rPr lang="en-US" sz="3000" dirty="0" smtClean="0"/>
              <a:t>Barriers</a:t>
            </a:r>
          </a:p>
          <a:p>
            <a:r>
              <a:rPr lang="en-US" sz="3000" dirty="0" smtClean="0"/>
              <a:t>Liaisons</a:t>
            </a:r>
          </a:p>
          <a:p>
            <a:r>
              <a:rPr lang="en-US" sz="3000" dirty="0" smtClean="0"/>
              <a:t>Key Provisions</a:t>
            </a:r>
          </a:p>
          <a:p>
            <a:r>
              <a:rPr lang="en-US" sz="3000" dirty="0" smtClean="0"/>
              <a:t>Higher Education </a:t>
            </a:r>
            <a:r>
              <a:rPr lang="en-US" sz="3000" dirty="0" smtClean="0"/>
              <a:t>Fees</a:t>
            </a:r>
            <a:endParaRPr lang="en-US" sz="3000" dirty="0" smtClean="0"/>
          </a:p>
        </p:txBody>
      </p:sp>
      <p:sp>
        <p:nvSpPr>
          <p:cNvPr id="4" name="Slide Number Placeholder 3"/>
          <p:cNvSpPr>
            <a:spLocks noGrp="1"/>
          </p:cNvSpPr>
          <p:nvPr>
            <p:ph type="sldNum" sz="quarter" idx="12"/>
          </p:nvPr>
        </p:nvSpPr>
        <p:spPr/>
        <p:txBody>
          <a:bodyPr/>
          <a:lstStyle/>
          <a:p>
            <a:pPr>
              <a:defRPr/>
            </a:pPr>
            <a:fld id="{71EC1A98-9D92-419A-89FC-3614B83F06EE}" type="slidenum">
              <a:rPr lang="en-US" smtClean="0"/>
              <a:pPr>
                <a:defRPr/>
              </a:pPr>
              <a:t>11</a:t>
            </a:fld>
            <a:endParaRPr lang="en-US" dirty="0"/>
          </a:p>
        </p:txBody>
      </p:sp>
      <p:pic>
        <p:nvPicPr>
          <p:cNvPr id="13317" name="Picture 4"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447800"/>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997075"/>
            <a:ext cx="5492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3" y="2544763"/>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535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26"/>
            <a:ext cx="8229600" cy="944562"/>
          </a:xfrm>
        </p:spPr>
        <p:txBody>
          <a:bodyPr>
            <a:normAutofit/>
          </a:bodyPr>
          <a:lstStyle/>
          <a:p>
            <a:pPr>
              <a:defRPr/>
            </a:pPr>
            <a:r>
              <a:rPr lang="en-US" b="1" dirty="0" smtClean="0">
                <a:effectLst>
                  <a:outerShdw blurRad="38100" dist="38100" dir="2700000" algn="tl">
                    <a:srgbClr val="C0C0C0"/>
                  </a:outerShdw>
                </a:effectLst>
              </a:rPr>
              <a:t>Local Homeless Education Liaisons</a:t>
            </a:r>
            <a:endParaRPr lang="en-US" b="1" dirty="0"/>
          </a:p>
        </p:txBody>
      </p:sp>
      <p:sp>
        <p:nvSpPr>
          <p:cNvPr id="15363" name="Content Placeholder 2"/>
          <p:cNvSpPr>
            <a:spLocks noGrp="1"/>
          </p:cNvSpPr>
          <p:nvPr>
            <p:ph idx="1"/>
          </p:nvPr>
        </p:nvSpPr>
        <p:spPr>
          <a:xfrm>
            <a:off x="533400" y="1066800"/>
            <a:ext cx="8610600" cy="4525963"/>
          </a:xfrm>
        </p:spPr>
        <p:txBody>
          <a:bodyPr>
            <a:normAutofit fontScale="92500" lnSpcReduction="10000"/>
          </a:bodyPr>
          <a:lstStyle/>
          <a:p>
            <a:r>
              <a:rPr lang="en-US" dirty="0" smtClean="0"/>
              <a:t>Every LEA, whether or not it receives a McKinney-Vento sub grant, </a:t>
            </a:r>
            <a:r>
              <a:rPr lang="en-US" b="1" dirty="0" smtClean="0">
                <a:solidFill>
                  <a:srgbClr val="A50021"/>
                </a:solidFill>
              </a:rPr>
              <a:t>must designate a local liaison</a:t>
            </a:r>
            <a:r>
              <a:rPr lang="en-US" dirty="0" smtClean="0"/>
              <a:t> for homeless children and youth. </a:t>
            </a:r>
          </a:p>
          <a:p>
            <a:r>
              <a:rPr lang="en-US" dirty="0" smtClean="0"/>
              <a:t>Select a  person who: </a:t>
            </a:r>
          </a:p>
          <a:p>
            <a:pPr lvl="1">
              <a:buFont typeface="Arial" pitchFamily="34" charset="0"/>
              <a:buChar char="•"/>
            </a:pPr>
            <a:r>
              <a:rPr lang="en-US" dirty="0" smtClean="0"/>
              <a:t>is  familiar with (or is willing to familiarize him/herself with) McKinney-Vento requirements </a:t>
            </a:r>
          </a:p>
          <a:p>
            <a:pPr lvl="1">
              <a:buFont typeface="Arial" pitchFamily="34" charset="0"/>
              <a:buChar char="•"/>
            </a:pPr>
            <a:r>
              <a:rPr lang="en-US" dirty="0" smtClean="0"/>
              <a:t>is willing and able to carry out the requirements</a:t>
            </a:r>
          </a:p>
          <a:p>
            <a:pPr lvl="1">
              <a:buFont typeface="Arial" pitchFamily="34" charset="0"/>
              <a:buChar char="•"/>
            </a:pPr>
            <a:r>
              <a:rPr lang="en-US" dirty="0" smtClean="0"/>
              <a:t>has direct knowledge of the student body and community resources</a:t>
            </a:r>
          </a:p>
          <a:p>
            <a:pPr lvl="1">
              <a:buFont typeface="Arial" pitchFamily="34" charset="0"/>
              <a:buChar char="•"/>
            </a:pPr>
            <a:r>
              <a:rPr lang="en-US" dirty="0" smtClean="0"/>
              <a:t>Does not have a conflict of interest </a:t>
            </a:r>
          </a:p>
        </p:txBody>
      </p:sp>
      <p:sp>
        <p:nvSpPr>
          <p:cNvPr id="4" name="Slide Number Placeholder 3"/>
          <p:cNvSpPr>
            <a:spLocks noGrp="1"/>
          </p:cNvSpPr>
          <p:nvPr>
            <p:ph type="sldNum" sz="quarter" idx="12"/>
          </p:nvPr>
        </p:nvSpPr>
        <p:spPr/>
        <p:txBody>
          <a:bodyPr/>
          <a:lstStyle/>
          <a:p>
            <a:pPr>
              <a:defRPr/>
            </a:pPr>
            <a:fld id="{78639910-B326-4510-A98E-A2174EF7DD51}" type="slidenum">
              <a:rPr lang="en-US" smtClean="0"/>
              <a:pPr>
                <a:defRPr/>
              </a:pPr>
              <a:t>12</a:t>
            </a:fld>
            <a:endParaRPr lang="en-US" dirty="0"/>
          </a:p>
        </p:txBody>
      </p:sp>
    </p:spTree>
    <p:extLst>
      <p:ext uri="{BB962C8B-B14F-4D97-AF65-F5344CB8AC3E}">
        <p14:creationId xmlns:p14="http://schemas.microsoft.com/office/powerpoint/2010/main" val="1474323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b="1" dirty="0" smtClean="0">
                <a:effectLst>
                  <a:outerShdw blurRad="38100" dist="38100" dir="2700000" algn="tl">
                    <a:srgbClr val="C0C0C0"/>
                  </a:outerShdw>
                </a:effectLst>
              </a:rPr>
              <a:t>Local </a:t>
            </a:r>
            <a:r>
              <a:rPr lang="en-US" b="1" dirty="0" smtClean="0">
                <a:effectLst>
                  <a:outerShdw blurRad="38100" dist="38100" dir="2700000" algn="tl">
                    <a:srgbClr val="C0C0C0"/>
                  </a:outerShdw>
                </a:effectLst>
              </a:rPr>
              <a:t>Homeless Education </a:t>
            </a:r>
            <a:r>
              <a:rPr lang="en-US" b="1" dirty="0" smtClean="0">
                <a:effectLst>
                  <a:outerShdw blurRad="38100" dist="38100" dir="2700000" algn="tl">
                    <a:srgbClr val="C0C0C0"/>
                  </a:outerShdw>
                </a:effectLst>
              </a:rPr>
              <a:t>Liaisons</a:t>
            </a:r>
            <a:endParaRPr lang="en-US" b="1" dirty="0"/>
          </a:p>
        </p:txBody>
      </p:sp>
      <p:sp>
        <p:nvSpPr>
          <p:cNvPr id="3" name="Content Placeholder 2"/>
          <p:cNvSpPr>
            <a:spLocks noGrp="1"/>
          </p:cNvSpPr>
          <p:nvPr>
            <p:ph idx="1"/>
          </p:nvPr>
        </p:nvSpPr>
        <p:spPr/>
        <p:txBody>
          <a:bodyPr/>
          <a:lstStyle/>
          <a:p>
            <a:pPr>
              <a:lnSpc>
                <a:spcPct val="80000"/>
              </a:lnSpc>
              <a:buFont typeface="Arial" charset="0"/>
              <a:buChar char="•"/>
              <a:defRPr/>
            </a:pPr>
            <a:r>
              <a:rPr lang="en-US" dirty="0" smtClean="0">
                <a:effectLst>
                  <a:outerShdw blurRad="38100" dist="38100" dir="2700000" algn="tl">
                    <a:srgbClr val="C0C0C0"/>
                  </a:outerShdw>
                </a:effectLst>
              </a:rPr>
              <a:t>Responsibilities</a:t>
            </a:r>
            <a:endParaRPr lang="en-US" dirty="0">
              <a:effectLst>
                <a:outerShdw blurRad="38100" dist="38100" dir="2700000" algn="tl">
                  <a:srgbClr val="C0C0C0"/>
                </a:outerShdw>
              </a:effectLst>
            </a:endParaRPr>
          </a:p>
          <a:p>
            <a:pPr lvl="1">
              <a:lnSpc>
                <a:spcPct val="80000"/>
              </a:lnSpc>
              <a:buFont typeface="Arial" charset="0"/>
              <a:buChar char="–"/>
              <a:defRPr/>
            </a:pPr>
            <a:r>
              <a:rPr lang="en-US" sz="3200" dirty="0">
                <a:effectLst>
                  <a:outerShdw blurRad="38100" dist="38100" dir="2700000" algn="tl">
                    <a:srgbClr val="C0C0C0"/>
                  </a:outerShdw>
                </a:effectLst>
              </a:rPr>
              <a:t>Ensure that children and youth in homeless situations are </a:t>
            </a:r>
            <a:r>
              <a:rPr lang="en-US" sz="3200" dirty="0" smtClean="0">
                <a:effectLst>
                  <a:outerShdw blurRad="38100" dist="38100" dir="2700000" algn="tl">
                    <a:srgbClr val="C0C0C0"/>
                  </a:outerShdw>
                </a:effectLst>
              </a:rPr>
              <a:t>identified</a:t>
            </a:r>
          </a:p>
          <a:p>
            <a:pPr lvl="1">
              <a:lnSpc>
                <a:spcPct val="80000"/>
              </a:lnSpc>
              <a:buFont typeface="Arial" charset="0"/>
              <a:buNone/>
              <a:defRPr/>
            </a:pPr>
            <a:endParaRPr lang="en-US" sz="3200" dirty="0">
              <a:effectLst>
                <a:outerShdw blurRad="38100" dist="38100" dir="2700000" algn="tl">
                  <a:srgbClr val="C0C0C0"/>
                </a:outerShdw>
              </a:effectLst>
            </a:endParaRPr>
          </a:p>
          <a:p>
            <a:pPr lvl="1">
              <a:lnSpc>
                <a:spcPct val="80000"/>
              </a:lnSpc>
              <a:buFont typeface="Arial" charset="0"/>
              <a:buChar char="–"/>
              <a:defRPr/>
            </a:pPr>
            <a:r>
              <a:rPr lang="en-US" sz="3200" dirty="0">
                <a:effectLst>
                  <a:outerShdw blurRad="38100" dist="38100" dir="2700000" algn="tl">
                    <a:srgbClr val="C0C0C0"/>
                  </a:outerShdw>
                </a:effectLst>
              </a:rPr>
              <a:t>Ensure that homeless students enroll in and have full and equal opportunity to succeed in </a:t>
            </a:r>
            <a:r>
              <a:rPr lang="en-US" sz="3200" dirty="0" smtClean="0">
                <a:effectLst>
                  <a:outerShdw blurRad="38100" dist="38100" dir="2700000" algn="tl">
                    <a:srgbClr val="C0C0C0"/>
                  </a:outerShdw>
                </a:effectLst>
              </a:rPr>
              <a:t>school</a:t>
            </a:r>
          </a:p>
          <a:p>
            <a:pPr lvl="1">
              <a:lnSpc>
                <a:spcPct val="80000"/>
              </a:lnSpc>
              <a:buFont typeface="Arial" charset="0"/>
              <a:buNone/>
              <a:defRPr/>
            </a:pPr>
            <a:endParaRPr lang="en-US" sz="3200" dirty="0">
              <a:effectLst>
                <a:outerShdw blurRad="38100" dist="38100" dir="2700000" algn="tl">
                  <a:srgbClr val="C0C0C0"/>
                </a:outerShdw>
              </a:effectLst>
            </a:endParaRPr>
          </a:p>
          <a:p>
            <a:pPr lvl="1">
              <a:lnSpc>
                <a:spcPct val="80000"/>
              </a:lnSpc>
              <a:buFont typeface="Arial" charset="0"/>
              <a:buChar char="–"/>
              <a:defRPr/>
            </a:pPr>
            <a:r>
              <a:rPr lang="en-US" sz="3200" dirty="0">
                <a:effectLst>
                  <a:outerShdw blurRad="38100" dist="38100" dir="2700000" algn="tl">
                    <a:srgbClr val="C0C0C0"/>
                  </a:outerShdw>
                </a:effectLst>
              </a:rPr>
              <a:t>Link with educational services, including preschool and health services</a:t>
            </a:r>
          </a:p>
          <a:p>
            <a:pPr>
              <a:buFont typeface="Arial" charset="0"/>
              <a:buChar char="•"/>
              <a:defRPr/>
            </a:pPr>
            <a:endParaRPr lang="en-US" dirty="0"/>
          </a:p>
        </p:txBody>
      </p:sp>
      <p:sp>
        <p:nvSpPr>
          <p:cNvPr id="4" name="Slide Number Placeholder 3"/>
          <p:cNvSpPr>
            <a:spLocks noGrp="1"/>
          </p:cNvSpPr>
          <p:nvPr>
            <p:ph type="sldNum" sz="quarter" idx="12"/>
          </p:nvPr>
        </p:nvSpPr>
        <p:spPr/>
        <p:txBody>
          <a:bodyPr/>
          <a:lstStyle/>
          <a:p>
            <a:pPr>
              <a:defRPr/>
            </a:pPr>
            <a:fld id="{4B41CA27-70ED-40D1-B505-5E7DFF013118}" type="slidenum">
              <a:rPr lang="en-US" smtClean="0"/>
              <a:pPr>
                <a:defRPr/>
              </a:pPr>
              <a:t>13</a:t>
            </a:fld>
            <a:endParaRPr lang="en-US" dirty="0"/>
          </a:p>
        </p:txBody>
      </p:sp>
    </p:spTree>
    <p:extLst>
      <p:ext uri="{BB962C8B-B14F-4D97-AF65-F5344CB8AC3E}">
        <p14:creationId xmlns:p14="http://schemas.microsoft.com/office/powerpoint/2010/main" val="2004029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b="1" dirty="0" smtClean="0"/>
              <a:t>Local </a:t>
            </a:r>
            <a:r>
              <a:rPr lang="en-US" b="1" dirty="0" smtClean="0"/>
              <a:t>Homeless Education Liaisons</a:t>
            </a:r>
            <a:endParaRPr lang="en-US" b="1" dirty="0"/>
          </a:p>
        </p:txBody>
      </p:sp>
      <p:sp>
        <p:nvSpPr>
          <p:cNvPr id="3" name="Content Placeholder 2"/>
          <p:cNvSpPr>
            <a:spLocks noGrp="1"/>
          </p:cNvSpPr>
          <p:nvPr>
            <p:ph idx="1"/>
          </p:nvPr>
        </p:nvSpPr>
        <p:spPr>
          <a:xfrm>
            <a:off x="457200" y="1676400"/>
            <a:ext cx="8229600" cy="3581400"/>
          </a:xfrm>
        </p:spPr>
        <p:txBody>
          <a:bodyPr>
            <a:normAutofit fontScale="92500" lnSpcReduction="20000"/>
          </a:bodyPr>
          <a:lstStyle/>
          <a:p>
            <a:pPr>
              <a:lnSpc>
                <a:spcPct val="80000"/>
              </a:lnSpc>
              <a:buFont typeface="Arial" charset="0"/>
              <a:buChar char="•"/>
              <a:defRPr/>
            </a:pPr>
            <a:r>
              <a:rPr lang="en-US" dirty="0" smtClean="0">
                <a:effectLst>
                  <a:outerShdw blurRad="38100" dist="38100" dir="2700000" algn="tl">
                    <a:srgbClr val="FFFFFF"/>
                  </a:outerShdw>
                </a:effectLst>
                <a:cs typeface="Times New Roman" pitchFamily="18" charset="0"/>
              </a:rPr>
              <a:t>Inform </a:t>
            </a:r>
            <a:r>
              <a:rPr lang="en-US" dirty="0" smtClean="0">
                <a:solidFill>
                  <a:srgbClr val="A50021"/>
                </a:solidFill>
                <a:effectLst>
                  <a:outerShdw blurRad="38100" dist="38100" dir="2700000" algn="tl">
                    <a:srgbClr val="000000"/>
                  </a:outerShdw>
                </a:effectLst>
                <a:cs typeface="Times New Roman" pitchFamily="18" charset="0"/>
              </a:rPr>
              <a:t>parents, guardians, or youth </a:t>
            </a:r>
            <a:r>
              <a:rPr lang="en-US" dirty="0" smtClean="0">
                <a:effectLst>
                  <a:outerShdw blurRad="38100" dist="38100" dir="2700000" algn="tl">
                    <a:srgbClr val="FFFFFF"/>
                  </a:outerShdw>
                </a:effectLst>
                <a:cs typeface="Times New Roman" pitchFamily="18" charset="0"/>
              </a:rPr>
              <a:t>of educational and parent involvement opportunities </a:t>
            </a:r>
          </a:p>
          <a:p>
            <a:pPr>
              <a:lnSpc>
                <a:spcPct val="80000"/>
              </a:lnSpc>
              <a:buFont typeface="Arial" charset="0"/>
              <a:buNone/>
              <a:defRPr/>
            </a:pPr>
            <a:endParaRPr lang="en-US" sz="1800" dirty="0" smtClean="0">
              <a:effectLst>
                <a:outerShdw blurRad="38100" dist="38100" dir="2700000" algn="tl">
                  <a:srgbClr val="FFFFFF"/>
                </a:outerShdw>
              </a:effectLst>
              <a:cs typeface="Times New Roman" pitchFamily="18" charset="0"/>
            </a:endParaRPr>
          </a:p>
          <a:p>
            <a:pPr>
              <a:lnSpc>
                <a:spcPct val="80000"/>
              </a:lnSpc>
              <a:buFont typeface="Arial" charset="0"/>
              <a:buChar char="•"/>
              <a:defRPr/>
            </a:pPr>
            <a:r>
              <a:rPr lang="en-US" dirty="0" smtClean="0">
                <a:effectLst>
                  <a:outerShdw blurRad="38100" dist="38100" dir="2700000" algn="tl">
                    <a:srgbClr val="FFFFFF"/>
                  </a:outerShdw>
                </a:effectLst>
                <a:cs typeface="Times New Roman" pitchFamily="18" charset="0"/>
              </a:rPr>
              <a:t>Post </a:t>
            </a:r>
            <a:r>
              <a:rPr lang="en-US" dirty="0" smtClean="0">
                <a:solidFill>
                  <a:srgbClr val="A50021"/>
                </a:solidFill>
                <a:effectLst>
                  <a:outerShdw blurRad="38100" dist="38100" dir="2700000" algn="tl">
                    <a:srgbClr val="000000"/>
                  </a:outerShdw>
                </a:effectLst>
                <a:cs typeface="Times New Roman" pitchFamily="18" charset="0"/>
              </a:rPr>
              <a:t>public notice </a:t>
            </a:r>
            <a:r>
              <a:rPr lang="en-US" dirty="0" smtClean="0">
                <a:effectLst>
                  <a:outerShdw blurRad="38100" dist="38100" dir="2700000" algn="tl">
                    <a:srgbClr val="FFFFFF"/>
                  </a:outerShdw>
                </a:effectLst>
                <a:cs typeface="Times New Roman" pitchFamily="18" charset="0"/>
              </a:rPr>
              <a:t>of educational rights</a:t>
            </a:r>
          </a:p>
          <a:p>
            <a:pPr>
              <a:lnSpc>
                <a:spcPct val="80000"/>
              </a:lnSpc>
              <a:buFont typeface="Arial" charset="0"/>
              <a:buNone/>
              <a:defRPr/>
            </a:pPr>
            <a:endParaRPr lang="en-US" sz="1600" dirty="0" smtClean="0">
              <a:effectLst>
                <a:outerShdw blurRad="38100" dist="38100" dir="2700000" algn="tl">
                  <a:srgbClr val="FFFFFF"/>
                </a:outerShdw>
              </a:effectLst>
              <a:cs typeface="Times New Roman" pitchFamily="18" charset="0"/>
            </a:endParaRPr>
          </a:p>
          <a:p>
            <a:pPr>
              <a:lnSpc>
                <a:spcPct val="80000"/>
              </a:lnSpc>
              <a:buFont typeface="Arial" charset="0"/>
              <a:buChar char="•"/>
              <a:defRPr/>
            </a:pPr>
            <a:r>
              <a:rPr lang="en-US" dirty="0" smtClean="0">
                <a:effectLst>
                  <a:outerShdw blurRad="38100" dist="38100" dir="2700000" algn="tl">
                    <a:srgbClr val="FFFFFF"/>
                  </a:outerShdw>
                </a:effectLst>
                <a:cs typeface="Times New Roman" pitchFamily="18" charset="0"/>
              </a:rPr>
              <a:t>Resolve </a:t>
            </a:r>
            <a:r>
              <a:rPr lang="en-US" dirty="0" smtClean="0">
                <a:solidFill>
                  <a:srgbClr val="A50021"/>
                </a:solidFill>
                <a:effectLst>
                  <a:outerShdw blurRad="38100" dist="38100" dir="2700000" algn="tl">
                    <a:srgbClr val="000000"/>
                  </a:outerShdw>
                </a:effectLst>
                <a:cs typeface="Times New Roman" pitchFamily="18" charset="0"/>
              </a:rPr>
              <a:t>disputes</a:t>
            </a:r>
          </a:p>
          <a:p>
            <a:pPr>
              <a:lnSpc>
                <a:spcPct val="80000"/>
              </a:lnSpc>
              <a:buFont typeface="Arial" charset="0"/>
              <a:buNone/>
              <a:defRPr/>
            </a:pPr>
            <a:endParaRPr lang="en-US" sz="1800" dirty="0" smtClean="0">
              <a:solidFill>
                <a:srgbClr val="A50021"/>
              </a:solidFill>
              <a:effectLst>
                <a:outerShdw blurRad="38100" dist="38100" dir="2700000" algn="tl">
                  <a:srgbClr val="000000"/>
                </a:outerShdw>
              </a:effectLst>
              <a:cs typeface="Times New Roman" pitchFamily="18" charset="0"/>
            </a:endParaRPr>
          </a:p>
          <a:p>
            <a:pPr>
              <a:lnSpc>
                <a:spcPct val="80000"/>
              </a:lnSpc>
              <a:buFont typeface="Arial" charset="0"/>
              <a:buChar char="•"/>
              <a:defRPr/>
            </a:pPr>
            <a:r>
              <a:rPr lang="en-US" dirty="0" smtClean="0">
                <a:effectLst>
                  <a:outerShdw blurRad="38100" dist="38100" dir="2700000" algn="tl">
                    <a:srgbClr val="FFFFFF"/>
                  </a:outerShdw>
                </a:effectLst>
                <a:cs typeface="Times New Roman" pitchFamily="18" charset="0"/>
              </a:rPr>
              <a:t>Inform parents, guardians, or youth of </a:t>
            </a:r>
            <a:r>
              <a:rPr lang="en-US" dirty="0" smtClean="0">
                <a:solidFill>
                  <a:srgbClr val="A50021"/>
                </a:solidFill>
                <a:effectLst>
                  <a:outerShdw blurRad="38100" dist="38100" dir="2700000" algn="tl">
                    <a:srgbClr val="000000"/>
                  </a:outerShdw>
                </a:effectLst>
                <a:cs typeface="Times New Roman" pitchFamily="18" charset="0"/>
              </a:rPr>
              <a:t>transportation services</a:t>
            </a:r>
            <a:r>
              <a:rPr lang="en-US" dirty="0" smtClean="0">
                <a:effectLst>
                  <a:outerShdw blurRad="38100" dist="38100" dir="2700000" algn="tl">
                    <a:srgbClr val="FFFFFF"/>
                  </a:outerShdw>
                </a:effectLst>
                <a:cs typeface="Times New Roman" pitchFamily="18" charset="0"/>
              </a:rPr>
              <a:t>, including the school of origin</a:t>
            </a:r>
          </a:p>
        </p:txBody>
      </p:sp>
      <p:sp>
        <p:nvSpPr>
          <p:cNvPr id="4" name="Slide Number Placeholder 3"/>
          <p:cNvSpPr>
            <a:spLocks noGrp="1"/>
          </p:cNvSpPr>
          <p:nvPr>
            <p:ph type="sldNum" sz="quarter" idx="12"/>
          </p:nvPr>
        </p:nvSpPr>
        <p:spPr/>
        <p:txBody>
          <a:bodyPr/>
          <a:lstStyle/>
          <a:p>
            <a:pPr>
              <a:defRPr/>
            </a:pPr>
            <a:fld id="{7C911907-AF0D-417A-A2D8-F8BA5A53888B}" type="slidenum">
              <a:rPr lang="en-US" smtClean="0"/>
              <a:pPr>
                <a:defRPr/>
              </a:pPr>
              <a:t>14</a:t>
            </a:fld>
            <a:endParaRPr lang="en-US" dirty="0"/>
          </a:p>
        </p:txBody>
      </p:sp>
    </p:spTree>
    <p:extLst>
      <p:ext uri="{BB962C8B-B14F-4D97-AF65-F5344CB8AC3E}">
        <p14:creationId xmlns:p14="http://schemas.microsoft.com/office/powerpoint/2010/main" val="107350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idx="1"/>
          </p:nvPr>
        </p:nvSpPr>
        <p:spPr/>
        <p:txBody>
          <a:bodyPr/>
          <a:lstStyle/>
          <a:p>
            <a:pPr marL="457200" indent="-457200" algn="ctr">
              <a:buFont typeface="Arial" charset="0"/>
              <a:buNone/>
              <a:defRPr/>
            </a:pPr>
            <a:r>
              <a:rPr lang="en-US" sz="2800" dirty="0" smtClean="0">
                <a:effectLst>
                  <a:outerShdw blurRad="38100" dist="38100" dir="2700000" algn="tl">
                    <a:srgbClr val="C0C0C0"/>
                  </a:outerShdw>
                </a:effectLst>
                <a:cs typeface="Times New Roman" pitchFamily="18" charset="0"/>
              </a:rPr>
              <a:t>Complete the </a:t>
            </a:r>
            <a:r>
              <a:rPr lang="en-US" sz="2800" dirty="0" smtClean="0"/>
              <a:t>Title X Part C McKinney-Vento Confidential Referral Form found on the OSSE website and add the student to the annual census form.  Your LEA representative must submit the referral form on a rolling basis and the census form annually to OSSE.</a:t>
            </a:r>
          </a:p>
          <a:p>
            <a:pPr marL="457200" indent="-457200" algn="ctr">
              <a:buFont typeface="Arial" charset="0"/>
              <a:buNone/>
              <a:defRPr/>
            </a:pPr>
            <a:endParaRPr lang="en-US" dirty="0" smtClean="0"/>
          </a:p>
          <a:p>
            <a:pPr marL="457200" indent="-457200">
              <a:buFont typeface="Arial" charset="0"/>
              <a:buNone/>
              <a:defRPr/>
            </a:pPr>
            <a:r>
              <a:rPr lang="en-US" sz="2400" dirty="0">
                <a:effectLst>
                  <a:outerShdw blurRad="38100" dist="38100" dir="2700000" algn="tl">
                    <a:srgbClr val="C0C0C0"/>
                  </a:outerShdw>
                </a:effectLst>
                <a:hlinkClick r:id="rId3"/>
              </a:rPr>
              <a:t>http://</a:t>
            </a:r>
            <a:r>
              <a:rPr lang="en-US" sz="2400" dirty="0" smtClean="0">
                <a:effectLst>
                  <a:outerShdw blurRad="38100" dist="38100" dir="2700000" algn="tl">
                    <a:srgbClr val="C0C0C0"/>
                  </a:outerShdw>
                </a:effectLst>
                <a:hlinkClick r:id="rId3"/>
              </a:rPr>
              <a:t>osse.dc.gov/service/education-homeless-children-and-youth-program</a:t>
            </a:r>
            <a:r>
              <a:rPr lang="en-US" sz="2400" dirty="0" smtClean="0">
                <a:effectLst>
                  <a:outerShdw blurRad="38100" dist="38100" dir="2700000" algn="tl">
                    <a:srgbClr val="C0C0C0"/>
                  </a:outerShdw>
                </a:effectLst>
              </a:rPr>
              <a:t> </a:t>
            </a:r>
          </a:p>
        </p:txBody>
      </p:sp>
      <p:sp>
        <p:nvSpPr>
          <p:cNvPr id="83971" name="Rectangle 3"/>
          <p:cNvSpPr>
            <a:spLocks noGrp="1" noChangeArrowheads="1"/>
          </p:cNvSpPr>
          <p:nvPr>
            <p:ph type="title"/>
          </p:nvPr>
        </p:nvSpPr>
        <p:spPr/>
        <p:txBody>
          <a:bodyPr anchor="b">
            <a:noAutofit/>
          </a:bodyPr>
          <a:lstStyle/>
          <a:p>
            <a:pPr algn="l" eaLnBrk="1" hangingPunct="1">
              <a:defRPr/>
            </a:pPr>
            <a:r>
              <a:rPr lang="en-US" sz="2800" b="1" dirty="0" smtClean="0">
                <a:effectLst>
                  <a:outerShdw blurRad="38100" dist="38100" dir="2700000" algn="tl">
                    <a:srgbClr val="C0C0C0"/>
                  </a:outerShdw>
                </a:effectLst>
              </a:rPr>
              <a:t>ONCE A STUDENT </a:t>
            </a:r>
            <a:r>
              <a:rPr lang="en-US" sz="2800" b="1" dirty="0" smtClean="0">
                <a:effectLst>
                  <a:outerShdw blurRad="38100" dist="38100" dir="2700000" algn="tl">
                    <a:srgbClr val="C0C0C0"/>
                  </a:outerShdw>
                </a:effectLst>
              </a:rPr>
              <a:t>IS IDENTIFIED</a:t>
            </a:r>
            <a:r>
              <a:rPr lang="en-US" sz="2800" b="1" dirty="0" smtClean="0">
                <a:effectLst>
                  <a:outerShdw blurRad="38100" dist="38100" dir="2700000" algn="tl">
                    <a:srgbClr val="C0C0C0"/>
                  </a:outerShdw>
                </a:effectLst>
              </a:rPr>
              <a:t>:</a:t>
            </a:r>
            <a:endParaRPr lang="en-US" sz="2800" dirty="0" smtClean="0">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944E08ED-AA7A-442E-8AD6-5956D3AF55CE}" type="slidenum">
              <a:rPr lang="en-US" smtClean="0"/>
              <a:pPr>
                <a:defRPr/>
              </a:pPr>
              <a:t>15</a:t>
            </a:fld>
            <a:endParaRPr lang="en-US" dirty="0"/>
          </a:p>
        </p:txBody>
      </p:sp>
    </p:spTree>
    <p:extLst>
      <p:ext uri="{BB962C8B-B14F-4D97-AF65-F5344CB8AC3E}">
        <p14:creationId xmlns:p14="http://schemas.microsoft.com/office/powerpoint/2010/main" val="1270586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algn="l"/>
            <a:r>
              <a:rPr lang="en-US" sz="4800" b="1" dirty="0" smtClean="0"/>
              <a:t>AGENDA</a:t>
            </a:r>
          </a:p>
        </p:txBody>
      </p:sp>
      <p:sp>
        <p:nvSpPr>
          <p:cNvPr id="19459" name="Content Placeholder 2"/>
          <p:cNvSpPr>
            <a:spLocks noGrp="1"/>
          </p:cNvSpPr>
          <p:nvPr>
            <p:ph idx="1"/>
          </p:nvPr>
        </p:nvSpPr>
        <p:spPr>
          <a:xfrm>
            <a:off x="1066800" y="1447800"/>
            <a:ext cx="6400800" cy="4525963"/>
          </a:xfrm>
        </p:spPr>
        <p:txBody>
          <a:bodyPr/>
          <a:lstStyle/>
          <a:p>
            <a:r>
              <a:rPr lang="en-US" sz="3000" dirty="0" smtClean="0"/>
              <a:t>Purpose</a:t>
            </a:r>
          </a:p>
          <a:p>
            <a:r>
              <a:rPr lang="en-US" sz="3000" dirty="0" smtClean="0"/>
              <a:t>Eligibility</a:t>
            </a:r>
          </a:p>
          <a:p>
            <a:r>
              <a:rPr lang="en-US" sz="3000" dirty="0" smtClean="0"/>
              <a:t>Barriers</a:t>
            </a:r>
          </a:p>
          <a:p>
            <a:r>
              <a:rPr lang="en-US" sz="3000" dirty="0" smtClean="0"/>
              <a:t>Liaisons</a:t>
            </a:r>
          </a:p>
          <a:p>
            <a:r>
              <a:rPr lang="en-US" sz="3000" dirty="0" smtClean="0"/>
              <a:t>Key </a:t>
            </a:r>
            <a:r>
              <a:rPr lang="en-US" sz="3000" dirty="0" smtClean="0"/>
              <a:t>Provisions</a:t>
            </a:r>
          </a:p>
          <a:p>
            <a:r>
              <a:rPr lang="en-US" sz="3000" dirty="0" smtClean="0"/>
              <a:t>Higher Education Fees</a:t>
            </a:r>
          </a:p>
        </p:txBody>
      </p:sp>
      <p:sp>
        <p:nvSpPr>
          <p:cNvPr id="4" name="Slide Number Placeholder 3"/>
          <p:cNvSpPr>
            <a:spLocks noGrp="1"/>
          </p:cNvSpPr>
          <p:nvPr>
            <p:ph type="sldNum" sz="quarter" idx="12"/>
          </p:nvPr>
        </p:nvSpPr>
        <p:spPr/>
        <p:txBody>
          <a:bodyPr/>
          <a:lstStyle/>
          <a:p>
            <a:pPr>
              <a:defRPr/>
            </a:pPr>
            <a:fld id="{BF0B0DB3-6853-410E-94D6-E12705F5BB42}" type="slidenum">
              <a:rPr lang="en-US" smtClean="0"/>
              <a:pPr>
                <a:defRPr/>
              </a:pPr>
              <a:t>16</a:t>
            </a:fld>
            <a:endParaRPr lang="en-US" dirty="0"/>
          </a:p>
        </p:txBody>
      </p:sp>
      <p:pic>
        <p:nvPicPr>
          <p:cNvPr id="19461" name="Picture 4"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447800"/>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997075"/>
            <a:ext cx="5492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3" y="2544763"/>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7"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41663"/>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623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p:txBody>
          <a:bodyPr>
            <a:normAutofit lnSpcReduction="10000"/>
          </a:bodyPr>
          <a:lstStyle/>
          <a:p>
            <a:pPr eaLnBrk="1" hangingPunct="1">
              <a:lnSpc>
                <a:spcPct val="80000"/>
              </a:lnSpc>
              <a:buFont typeface="Arial" charset="0"/>
              <a:buChar char="•"/>
              <a:defRPr/>
            </a:pPr>
            <a:r>
              <a:rPr lang="en-US" sz="2800" dirty="0" smtClean="0">
                <a:effectLst>
                  <a:outerShdw blurRad="38100" dist="38100" dir="2700000" algn="tl">
                    <a:srgbClr val="C0C0C0"/>
                  </a:outerShdw>
                </a:effectLst>
                <a:cs typeface="Times New Roman" pitchFamily="18" charset="0"/>
              </a:rPr>
              <a:t>Children and youth experiencing homelessness can </a:t>
            </a:r>
            <a:r>
              <a:rPr lang="en-US" sz="2800" dirty="0" smtClean="0">
                <a:solidFill>
                  <a:srgbClr val="A50021"/>
                </a:solidFill>
                <a:effectLst>
                  <a:outerShdw blurRad="38100" dist="38100" dir="2700000" algn="tl">
                    <a:srgbClr val="C0C0C0"/>
                  </a:outerShdw>
                </a:effectLst>
                <a:cs typeface="Times New Roman" pitchFamily="18" charset="0"/>
              </a:rPr>
              <a:t>stay in their school of origin or enroll in any public school that students living in the same attendance area are eligible to attend</a:t>
            </a:r>
            <a:r>
              <a:rPr lang="en-US" sz="2800" dirty="0" smtClean="0">
                <a:effectLst>
                  <a:outerShdw blurRad="38100" dist="38100" dir="2700000" algn="tl">
                    <a:srgbClr val="C0C0C0"/>
                  </a:outerShdw>
                </a:effectLst>
                <a:cs typeface="Times New Roman" pitchFamily="18" charset="0"/>
              </a:rPr>
              <a:t>, according to their best interest</a:t>
            </a:r>
          </a:p>
          <a:p>
            <a:pPr eaLnBrk="1" hangingPunct="1">
              <a:lnSpc>
                <a:spcPct val="80000"/>
              </a:lnSpc>
              <a:buFont typeface="Arial" charset="0"/>
              <a:buNone/>
              <a:defRPr/>
            </a:pPr>
            <a:endParaRPr lang="en-US" sz="2800" dirty="0" smtClean="0">
              <a:effectLst>
                <a:outerShdw blurRad="38100" dist="38100" dir="2700000" algn="tl">
                  <a:srgbClr val="C0C0C0"/>
                </a:outerShdw>
              </a:effectLst>
              <a:cs typeface="Times New Roman" pitchFamily="18" charset="0"/>
            </a:endParaRPr>
          </a:p>
          <a:p>
            <a:pPr eaLnBrk="1" hangingPunct="1">
              <a:lnSpc>
                <a:spcPct val="80000"/>
              </a:lnSpc>
              <a:buFont typeface="Arial" charset="0"/>
              <a:buChar char="•"/>
              <a:defRPr/>
            </a:pPr>
            <a:r>
              <a:rPr lang="en-US" sz="2800" dirty="0" smtClean="0">
                <a:effectLst>
                  <a:outerShdw blurRad="38100" dist="38100" dir="2700000" algn="tl">
                    <a:srgbClr val="C0C0C0"/>
                  </a:outerShdw>
                </a:effectLst>
                <a:cs typeface="Times New Roman" pitchFamily="18" charset="0"/>
              </a:rPr>
              <a:t>School of origin—school attended when permanently housed or in which </a:t>
            </a:r>
            <a:r>
              <a:rPr lang="en-US" sz="2800" b="1" dirty="0" smtClean="0">
                <a:solidFill>
                  <a:srgbClr val="A50021"/>
                </a:solidFill>
                <a:effectLst>
                  <a:outerShdw blurRad="38100" dist="38100" dir="2700000" algn="tl">
                    <a:srgbClr val="C0C0C0"/>
                  </a:outerShdw>
                </a:effectLst>
                <a:cs typeface="Times New Roman" pitchFamily="18" charset="0"/>
              </a:rPr>
              <a:t>last enrolled</a:t>
            </a:r>
          </a:p>
          <a:p>
            <a:pPr eaLnBrk="1" hangingPunct="1">
              <a:lnSpc>
                <a:spcPct val="80000"/>
              </a:lnSpc>
              <a:buFont typeface="Arial" charset="0"/>
              <a:buNone/>
              <a:defRPr/>
            </a:pPr>
            <a:endParaRPr lang="en-US" sz="2800" b="1" dirty="0" smtClean="0">
              <a:solidFill>
                <a:srgbClr val="A50021"/>
              </a:solidFill>
              <a:effectLst>
                <a:outerShdw blurRad="38100" dist="38100" dir="2700000" algn="tl">
                  <a:srgbClr val="C0C0C0"/>
                </a:outerShdw>
              </a:effectLst>
              <a:cs typeface="Times New Roman" pitchFamily="18" charset="0"/>
            </a:endParaRPr>
          </a:p>
          <a:p>
            <a:pPr eaLnBrk="1" hangingPunct="1">
              <a:lnSpc>
                <a:spcPct val="80000"/>
              </a:lnSpc>
              <a:buFont typeface="Arial" charset="0"/>
              <a:buChar char="•"/>
              <a:defRPr/>
            </a:pPr>
            <a:r>
              <a:rPr lang="en-US" sz="2800" dirty="0" smtClean="0">
                <a:effectLst>
                  <a:outerShdw blurRad="38100" dist="38100" dir="2700000" algn="tl">
                    <a:srgbClr val="C0C0C0"/>
                  </a:outerShdw>
                </a:effectLst>
                <a:cs typeface="Times New Roman" pitchFamily="18" charset="0"/>
              </a:rPr>
              <a:t>Best interest— </a:t>
            </a:r>
            <a:r>
              <a:rPr lang="en-US" sz="2800" dirty="0" smtClean="0">
                <a:solidFill>
                  <a:srgbClr val="A50021"/>
                </a:solidFill>
                <a:effectLst>
                  <a:outerShdw blurRad="38100" dist="38100" dir="2700000" algn="tl">
                    <a:srgbClr val="C0C0C0"/>
                  </a:outerShdw>
                </a:effectLst>
                <a:cs typeface="Times New Roman" pitchFamily="18" charset="0"/>
              </a:rPr>
              <a:t>keep homeless students </a:t>
            </a:r>
            <a:r>
              <a:rPr lang="en-US" sz="2800" dirty="0" smtClean="0">
                <a:effectLst>
                  <a:outerShdw blurRad="38100" dist="38100" dir="2700000" algn="tl">
                    <a:srgbClr val="C0C0C0"/>
                  </a:outerShdw>
                </a:effectLst>
                <a:cs typeface="Times New Roman" pitchFamily="18" charset="0"/>
              </a:rPr>
              <a:t>in their schools of origin, to the extent feasible, unless this is against the parents’ or guardians’ wishes</a:t>
            </a:r>
          </a:p>
        </p:txBody>
      </p:sp>
      <p:sp>
        <p:nvSpPr>
          <p:cNvPr id="84994" name="Rectangle 2"/>
          <p:cNvSpPr>
            <a:spLocks noGrp="1" noChangeArrowheads="1"/>
          </p:cNvSpPr>
          <p:nvPr>
            <p:ph type="title"/>
          </p:nvPr>
        </p:nvSpPr>
        <p:spPr/>
        <p:txBody>
          <a:bodyPr>
            <a:noAutofit/>
          </a:bodyPr>
          <a:lstStyle/>
          <a:p>
            <a:pPr algn="l" eaLnBrk="1" hangingPunct="1">
              <a:defRPr/>
            </a:pPr>
            <a:r>
              <a:rPr lang="en-US" sz="2800" b="1" dirty="0" smtClean="0">
                <a:solidFill>
                  <a:srgbClr val="A50021"/>
                </a:solidFill>
                <a:effectLst>
                  <a:outerShdw blurRad="38100" dist="38100" dir="2700000" algn="tl">
                    <a:srgbClr val="C0C0C0"/>
                  </a:outerShdw>
                </a:effectLst>
              </a:rPr>
              <a:t/>
            </a:r>
            <a:br>
              <a:rPr lang="en-US" sz="2800" b="1" dirty="0" smtClean="0">
                <a:solidFill>
                  <a:srgbClr val="A50021"/>
                </a:solidFill>
                <a:effectLst>
                  <a:outerShdw blurRad="38100" dist="38100" dir="2700000" algn="tl">
                    <a:srgbClr val="C0C0C0"/>
                  </a:outerShdw>
                </a:effectLst>
              </a:rPr>
            </a:br>
            <a:r>
              <a:rPr lang="en-US" sz="2800" b="1" dirty="0" smtClean="0">
                <a:effectLst>
                  <a:outerShdw blurRad="38100" dist="38100" dir="2700000" algn="tl">
                    <a:srgbClr val="C0C0C0"/>
                  </a:outerShdw>
                </a:effectLst>
              </a:rPr>
              <a:t>KEY </a:t>
            </a:r>
            <a:r>
              <a:rPr lang="en-US" sz="2800" b="1" dirty="0" smtClean="0">
                <a:effectLst>
                  <a:outerShdw blurRad="38100" dist="38100" dir="2700000" algn="tl">
                    <a:srgbClr val="C0C0C0"/>
                  </a:outerShdw>
                </a:effectLst>
              </a:rPr>
              <a:t>PROVISIONS —School </a:t>
            </a:r>
            <a:r>
              <a:rPr lang="en-US" sz="2800" b="1" dirty="0" smtClean="0">
                <a:effectLst>
                  <a:outerShdw blurRad="38100" dist="38100" dir="2700000" algn="tl">
                    <a:srgbClr val="C0C0C0"/>
                  </a:outerShdw>
                </a:effectLst>
              </a:rPr>
              <a:t>Stability</a:t>
            </a:r>
            <a:r>
              <a:rPr lang="en-US" sz="2800" b="1" dirty="0" smtClean="0">
                <a:solidFill>
                  <a:srgbClr val="A50021"/>
                </a:solidFill>
                <a:effectLst>
                  <a:outerShdw blurRad="38100" dist="38100" dir="2700000" algn="tl">
                    <a:srgbClr val="C0C0C0"/>
                  </a:outerShdw>
                </a:effectLst>
              </a:rPr>
              <a:t/>
            </a:r>
            <a:br>
              <a:rPr lang="en-US" sz="2800" b="1" dirty="0" smtClean="0">
                <a:solidFill>
                  <a:srgbClr val="A50021"/>
                </a:solidFill>
                <a:effectLst>
                  <a:outerShdw blurRad="38100" dist="38100" dir="2700000" algn="tl">
                    <a:srgbClr val="C0C0C0"/>
                  </a:outerShdw>
                </a:effectLst>
              </a:rPr>
            </a:br>
            <a:endParaRPr lang="en-US" sz="2800" b="1" dirty="0" smtClean="0">
              <a:solidFill>
                <a:srgbClr val="A50021"/>
              </a:solidFill>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287ACE80-816F-469E-8154-B81B45314B6A}" type="slidenum">
              <a:rPr lang="en-US" smtClean="0"/>
              <a:pPr>
                <a:defRPr/>
              </a:pPr>
              <a:t>17</a:t>
            </a:fld>
            <a:endParaRPr lang="en-US" dirty="0"/>
          </a:p>
        </p:txBody>
      </p:sp>
    </p:spTree>
    <p:extLst>
      <p:ext uri="{BB962C8B-B14F-4D97-AF65-F5344CB8AC3E}">
        <p14:creationId xmlns:p14="http://schemas.microsoft.com/office/powerpoint/2010/main" val="1800695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p:txBody>
          <a:bodyPr/>
          <a:lstStyle/>
          <a:p>
            <a:pPr eaLnBrk="1" hangingPunct="1">
              <a:lnSpc>
                <a:spcPct val="80000"/>
              </a:lnSpc>
              <a:buFont typeface="Arial" charset="0"/>
              <a:buChar char="•"/>
              <a:defRPr/>
            </a:pPr>
            <a:r>
              <a:rPr lang="en-US" sz="2800" dirty="0" smtClean="0">
                <a:effectLst>
                  <a:outerShdw blurRad="38100" dist="38100" dir="2700000" algn="tl">
                    <a:srgbClr val="C0C0C0"/>
                  </a:outerShdw>
                </a:effectLst>
                <a:cs typeface="Times New Roman" pitchFamily="18" charset="0"/>
              </a:rPr>
              <a:t>Continuity of instruction</a:t>
            </a:r>
          </a:p>
          <a:p>
            <a:pPr eaLnBrk="1" hangingPunct="1">
              <a:lnSpc>
                <a:spcPct val="80000"/>
              </a:lnSpc>
              <a:buFont typeface="Arial" charset="0"/>
              <a:buChar char="•"/>
              <a:defRPr/>
            </a:pPr>
            <a:r>
              <a:rPr lang="en-US" sz="2800" dirty="0" smtClean="0">
                <a:effectLst>
                  <a:outerShdw blurRad="38100" dist="38100" dir="2700000" algn="tl">
                    <a:srgbClr val="C0C0C0"/>
                  </a:outerShdw>
                </a:effectLst>
                <a:cs typeface="Times New Roman" pitchFamily="18" charset="0"/>
              </a:rPr>
              <a:t>Age of the child or youth</a:t>
            </a:r>
          </a:p>
          <a:p>
            <a:pPr eaLnBrk="1" hangingPunct="1">
              <a:lnSpc>
                <a:spcPct val="80000"/>
              </a:lnSpc>
              <a:buFont typeface="Arial" charset="0"/>
              <a:buChar char="•"/>
              <a:defRPr/>
            </a:pPr>
            <a:r>
              <a:rPr lang="en-US" sz="2800" dirty="0" smtClean="0">
                <a:effectLst>
                  <a:outerShdw blurRad="38100" dist="38100" dir="2700000" algn="tl">
                    <a:srgbClr val="C0C0C0"/>
                  </a:outerShdw>
                </a:effectLst>
                <a:cs typeface="Times New Roman" pitchFamily="18" charset="0"/>
              </a:rPr>
              <a:t>Safety of the child or youth</a:t>
            </a:r>
          </a:p>
          <a:p>
            <a:pPr eaLnBrk="1" hangingPunct="1">
              <a:lnSpc>
                <a:spcPct val="80000"/>
              </a:lnSpc>
              <a:buFont typeface="Arial" charset="0"/>
              <a:buChar char="•"/>
              <a:defRPr/>
            </a:pPr>
            <a:r>
              <a:rPr lang="en-US" sz="2800" dirty="0" smtClean="0">
                <a:effectLst>
                  <a:outerShdw blurRad="38100" dist="38100" dir="2700000" algn="tl">
                    <a:srgbClr val="C0C0C0"/>
                  </a:outerShdw>
                </a:effectLst>
                <a:cs typeface="Times New Roman" pitchFamily="18" charset="0"/>
              </a:rPr>
              <a:t>Length of stay at the shelter</a:t>
            </a:r>
          </a:p>
          <a:p>
            <a:pPr eaLnBrk="1" hangingPunct="1">
              <a:lnSpc>
                <a:spcPct val="80000"/>
              </a:lnSpc>
              <a:buFont typeface="Arial" charset="0"/>
              <a:buChar char="•"/>
              <a:defRPr/>
            </a:pPr>
            <a:r>
              <a:rPr lang="en-US" sz="2800" dirty="0" smtClean="0">
                <a:effectLst>
                  <a:outerShdw blurRad="38100" dist="38100" dir="2700000" algn="tl">
                    <a:srgbClr val="C0C0C0"/>
                  </a:outerShdw>
                </a:effectLst>
                <a:cs typeface="Times New Roman" pitchFamily="18" charset="0"/>
              </a:rPr>
              <a:t>Likely area where family will find permanent housing</a:t>
            </a:r>
          </a:p>
          <a:p>
            <a:pPr eaLnBrk="1" hangingPunct="1">
              <a:lnSpc>
                <a:spcPct val="80000"/>
              </a:lnSpc>
              <a:buFont typeface="Arial" charset="0"/>
              <a:buChar char="•"/>
              <a:defRPr/>
            </a:pPr>
            <a:r>
              <a:rPr lang="en-US" sz="2800" dirty="0" smtClean="0">
                <a:effectLst>
                  <a:outerShdw blurRad="38100" dist="38100" dir="2700000" algn="tl">
                    <a:srgbClr val="C0C0C0"/>
                  </a:outerShdw>
                </a:effectLst>
                <a:cs typeface="Times New Roman" pitchFamily="18" charset="0"/>
              </a:rPr>
              <a:t>Student’s need for special instructional programs</a:t>
            </a:r>
          </a:p>
          <a:p>
            <a:pPr eaLnBrk="1" hangingPunct="1">
              <a:lnSpc>
                <a:spcPct val="80000"/>
              </a:lnSpc>
              <a:buFont typeface="Arial" charset="0"/>
              <a:buChar char="•"/>
              <a:defRPr/>
            </a:pPr>
            <a:r>
              <a:rPr lang="en-US" sz="2800" dirty="0" smtClean="0">
                <a:effectLst>
                  <a:outerShdw blurRad="38100" dist="38100" dir="2700000" algn="tl">
                    <a:srgbClr val="C0C0C0"/>
                  </a:outerShdw>
                </a:effectLst>
                <a:cs typeface="Times New Roman" pitchFamily="18" charset="0"/>
              </a:rPr>
              <a:t>Impact of commute on education</a:t>
            </a:r>
          </a:p>
          <a:p>
            <a:pPr eaLnBrk="1" hangingPunct="1">
              <a:lnSpc>
                <a:spcPct val="80000"/>
              </a:lnSpc>
              <a:buFont typeface="Arial" charset="0"/>
              <a:buChar char="•"/>
              <a:defRPr/>
            </a:pPr>
            <a:r>
              <a:rPr lang="en-US" sz="2800" dirty="0" smtClean="0">
                <a:effectLst>
                  <a:outerShdw blurRad="38100" dist="38100" dir="2700000" algn="tl">
                    <a:srgbClr val="C0C0C0"/>
                  </a:outerShdw>
                </a:effectLst>
                <a:cs typeface="Times New Roman" pitchFamily="18" charset="0"/>
              </a:rPr>
              <a:t>School placement of siblings</a:t>
            </a:r>
          </a:p>
          <a:p>
            <a:pPr eaLnBrk="1" hangingPunct="1">
              <a:lnSpc>
                <a:spcPct val="80000"/>
              </a:lnSpc>
              <a:buFont typeface="Arial" charset="0"/>
              <a:buChar char="•"/>
              <a:defRPr/>
            </a:pPr>
            <a:r>
              <a:rPr lang="en-US" sz="2800" dirty="0" smtClean="0">
                <a:effectLst>
                  <a:outerShdw blurRad="38100" dist="38100" dir="2700000" algn="tl">
                    <a:srgbClr val="C0C0C0"/>
                  </a:outerShdw>
                </a:effectLst>
                <a:cs typeface="Times New Roman" pitchFamily="18" charset="0"/>
              </a:rPr>
              <a:t>Time remaining in the school year</a:t>
            </a:r>
          </a:p>
        </p:txBody>
      </p:sp>
      <p:sp>
        <p:nvSpPr>
          <p:cNvPr id="86018" name="Rectangle 2"/>
          <p:cNvSpPr>
            <a:spLocks noGrp="1" noChangeArrowheads="1"/>
          </p:cNvSpPr>
          <p:nvPr>
            <p:ph type="title"/>
          </p:nvPr>
        </p:nvSpPr>
        <p:spPr/>
        <p:txBody>
          <a:bodyPr>
            <a:normAutofit fontScale="90000"/>
          </a:bodyPr>
          <a:lstStyle/>
          <a:p>
            <a:pPr eaLnBrk="1" hangingPunct="1">
              <a:defRPr/>
            </a:pPr>
            <a:r>
              <a:rPr lang="en-US" sz="3600" b="1" dirty="0" smtClean="0">
                <a:effectLst>
                  <a:outerShdw blurRad="38100" dist="38100" dir="2700000" algn="tl">
                    <a:srgbClr val="C0C0C0"/>
                  </a:outerShdw>
                </a:effectLst>
              </a:rPr>
              <a:t>KEY PROVISIONS — Feasibility</a:t>
            </a:r>
          </a:p>
        </p:txBody>
      </p:sp>
      <p:sp>
        <p:nvSpPr>
          <p:cNvPr id="4" name="Slide Number Placeholder 3"/>
          <p:cNvSpPr>
            <a:spLocks noGrp="1"/>
          </p:cNvSpPr>
          <p:nvPr>
            <p:ph type="sldNum" sz="quarter" idx="12"/>
          </p:nvPr>
        </p:nvSpPr>
        <p:spPr/>
        <p:txBody>
          <a:bodyPr/>
          <a:lstStyle/>
          <a:p>
            <a:pPr>
              <a:defRPr/>
            </a:pPr>
            <a:fld id="{B465AB62-56C0-4291-B0BB-F31C3A9456C8}" type="slidenum">
              <a:rPr lang="en-US" smtClean="0"/>
              <a:pPr>
                <a:defRPr/>
              </a:pPr>
              <a:t>18</a:t>
            </a:fld>
            <a:endParaRPr lang="en-US" dirty="0"/>
          </a:p>
        </p:txBody>
      </p:sp>
    </p:spTree>
    <p:extLst>
      <p:ext uri="{BB962C8B-B14F-4D97-AF65-F5344CB8AC3E}">
        <p14:creationId xmlns:p14="http://schemas.microsoft.com/office/powerpoint/2010/main" val="1406171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p:txBody>
          <a:bodyPr>
            <a:normAutofit/>
          </a:bodyPr>
          <a:lstStyle/>
          <a:p>
            <a:pPr eaLnBrk="1" hangingPunct="1">
              <a:lnSpc>
                <a:spcPct val="80000"/>
              </a:lnSpc>
              <a:buFont typeface="Arial" charset="0"/>
              <a:buChar char="•"/>
              <a:defRPr/>
            </a:pPr>
            <a:r>
              <a:rPr lang="en-US" sz="2800" dirty="0" smtClean="0">
                <a:effectLst>
                  <a:outerShdw blurRad="38100" dist="38100" dir="2700000" algn="tl">
                    <a:srgbClr val="C0C0C0"/>
                  </a:outerShdw>
                </a:effectLst>
                <a:cs typeface="Times New Roman" pitchFamily="18" charset="0"/>
              </a:rPr>
              <a:t>Students can stay in their school of origin </a:t>
            </a:r>
            <a:r>
              <a:rPr lang="en-US" sz="2800" dirty="0" smtClean="0">
                <a:solidFill>
                  <a:srgbClr val="A50021"/>
                </a:solidFill>
                <a:effectLst>
                  <a:outerShdw blurRad="38100" dist="38100" dir="2700000" algn="tl">
                    <a:srgbClr val="C0C0C0"/>
                  </a:outerShdw>
                </a:effectLst>
                <a:cs typeface="Times New Roman" pitchFamily="18" charset="0"/>
              </a:rPr>
              <a:t>the entire time they are homeless,</a:t>
            </a:r>
            <a:r>
              <a:rPr lang="en-US" sz="2800" dirty="0" smtClean="0">
                <a:effectLst>
                  <a:outerShdw blurRad="38100" dist="38100" dir="2700000" algn="tl">
                    <a:srgbClr val="C0C0C0"/>
                  </a:outerShdw>
                </a:effectLst>
                <a:cs typeface="Times New Roman" pitchFamily="18" charset="0"/>
              </a:rPr>
              <a:t> and until the end of any academic year in which they move into permanent housing</a:t>
            </a:r>
          </a:p>
          <a:p>
            <a:pPr eaLnBrk="1" hangingPunct="1">
              <a:lnSpc>
                <a:spcPct val="80000"/>
              </a:lnSpc>
              <a:buFont typeface="Arial" charset="0"/>
              <a:buChar char="•"/>
              <a:defRPr/>
            </a:pPr>
            <a:r>
              <a:rPr lang="en-US" sz="2800" dirty="0" smtClean="0">
                <a:effectLst>
                  <a:outerShdw blurRad="38100" dist="38100" dir="2700000" algn="tl">
                    <a:srgbClr val="C0C0C0"/>
                  </a:outerShdw>
                </a:effectLst>
                <a:cs typeface="Times New Roman" pitchFamily="18" charset="0"/>
              </a:rPr>
              <a:t>If a student becomes homeless in </a:t>
            </a:r>
            <a:r>
              <a:rPr lang="en-US" sz="2800" dirty="0" smtClean="0">
                <a:solidFill>
                  <a:srgbClr val="A50021"/>
                </a:solidFill>
                <a:effectLst>
                  <a:outerShdw blurRad="38100" dist="38100" dir="2700000" algn="tl">
                    <a:srgbClr val="C0C0C0"/>
                  </a:outerShdw>
                </a:effectLst>
                <a:cs typeface="Times New Roman" pitchFamily="18" charset="0"/>
              </a:rPr>
              <a:t>between academic years, he or she may continue</a:t>
            </a:r>
            <a:r>
              <a:rPr lang="en-US" sz="2800" dirty="0" smtClean="0">
                <a:effectLst>
                  <a:outerShdw blurRad="38100" dist="38100" dir="2700000" algn="tl">
                    <a:srgbClr val="C0C0C0"/>
                  </a:outerShdw>
                </a:effectLst>
                <a:cs typeface="Times New Roman" pitchFamily="18" charset="0"/>
              </a:rPr>
              <a:t> in the school of origin for the following academic year</a:t>
            </a:r>
          </a:p>
          <a:p>
            <a:pPr eaLnBrk="1" hangingPunct="1">
              <a:lnSpc>
                <a:spcPct val="80000"/>
              </a:lnSpc>
              <a:buFont typeface="Arial" charset="0"/>
              <a:buChar char="•"/>
              <a:defRPr/>
            </a:pPr>
            <a:r>
              <a:rPr lang="en-US" sz="2800" dirty="0" smtClean="0">
                <a:effectLst>
                  <a:outerShdw blurRad="38100" dist="38100" dir="2700000" algn="tl">
                    <a:srgbClr val="C0C0C0"/>
                  </a:outerShdw>
                </a:effectLst>
                <a:cs typeface="Times New Roman" pitchFamily="18" charset="0"/>
              </a:rPr>
              <a:t>If a student is sent to a school other than that requested by a parent or guardian, the district must provide a </a:t>
            </a:r>
            <a:r>
              <a:rPr lang="en-US" sz="2800" dirty="0" smtClean="0">
                <a:solidFill>
                  <a:srgbClr val="A50021"/>
                </a:solidFill>
                <a:effectLst>
                  <a:outerShdw blurRad="38100" dist="38100" dir="2700000" algn="tl">
                    <a:srgbClr val="C0C0C0"/>
                  </a:outerShdw>
                </a:effectLst>
                <a:cs typeface="Times New Roman" pitchFamily="18" charset="0"/>
              </a:rPr>
              <a:t>written explanation </a:t>
            </a:r>
            <a:r>
              <a:rPr lang="en-US" sz="2800" dirty="0" smtClean="0">
                <a:effectLst>
                  <a:outerShdw blurRad="38100" dist="38100" dir="2700000" algn="tl">
                    <a:srgbClr val="C0C0C0"/>
                  </a:outerShdw>
                </a:effectLst>
                <a:cs typeface="Times New Roman" pitchFamily="18" charset="0"/>
              </a:rPr>
              <a:t>to the parent or guardian of its decision and the right to appeal</a:t>
            </a:r>
          </a:p>
        </p:txBody>
      </p:sp>
      <p:sp>
        <p:nvSpPr>
          <p:cNvPr id="87042" name="Rectangle 2"/>
          <p:cNvSpPr>
            <a:spLocks noGrp="1" noChangeArrowheads="1"/>
          </p:cNvSpPr>
          <p:nvPr>
            <p:ph type="title"/>
          </p:nvPr>
        </p:nvSpPr>
        <p:spPr>
          <a:xfrm>
            <a:off x="116520" y="104858"/>
            <a:ext cx="7179630" cy="699053"/>
          </a:xfrm>
        </p:spPr>
        <p:txBody>
          <a:bodyPr>
            <a:normAutofit fontScale="90000"/>
          </a:bodyPr>
          <a:lstStyle/>
          <a:p>
            <a:pPr algn="l" eaLnBrk="1" hangingPunct="1">
              <a:defRPr/>
            </a:pPr>
            <a:r>
              <a:rPr lang="en-US" sz="3200" b="1" dirty="0" smtClean="0">
                <a:effectLst>
                  <a:outerShdw blurRad="38100" dist="38100" dir="2700000" algn="tl">
                    <a:srgbClr val="C0C0C0"/>
                  </a:outerShdw>
                </a:effectLst>
              </a:rPr>
              <a:t>KEY PROVISIONS </a:t>
            </a:r>
            <a:r>
              <a:rPr lang="en-US" sz="2800" b="1" dirty="0" smtClean="0">
                <a:effectLst>
                  <a:outerShdw blurRad="38100" dist="38100" dir="2700000" algn="tl">
                    <a:srgbClr val="C0C0C0"/>
                  </a:outerShdw>
                </a:effectLst>
              </a:rPr>
              <a:t>— </a:t>
            </a:r>
            <a:r>
              <a:rPr lang="en-US" sz="3000" i="1" dirty="0" smtClean="0">
                <a:effectLst>
                  <a:outerShdw blurRad="38100" dist="38100" dir="2700000" algn="tl">
                    <a:srgbClr val="C0C0C0"/>
                  </a:outerShdw>
                </a:effectLst>
              </a:rPr>
              <a:t>School </a:t>
            </a:r>
            <a:r>
              <a:rPr lang="en-US" sz="3000" i="1" dirty="0" smtClean="0">
                <a:effectLst>
                  <a:outerShdw blurRad="38100" dist="38100" dir="2700000" algn="tl">
                    <a:srgbClr val="C0C0C0"/>
                  </a:outerShdw>
                </a:effectLst>
              </a:rPr>
              <a:t>Selection</a:t>
            </a:r>
            <a:endParaRPr lang="en-US" sz="3000" i="1" dirty="0" smtClean="0">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53A63D1E-0E96-4A3F-BB0E-9370E1FA032C}" type="slidenum">
              <a:rPr lang="en-US" smtClean="0"/>
              <a:pPr>
                <a:defRPr/>
              </a:pPr>
              <a:t>19</a:t>
            </a:fld>
            <a:endParaRPr lang="en-US" dirty="0"/>
          </a:p>
        </p:txBody>
      </p:sp>
    </p:spTree>
    <p:extLst>
      <p:ext uri="{BB962C8B-B14F-4D97-AF65-F5344CB8AC3E}">
        <p14:creationId xmlns:p14="http://schemas.microsoft.com/office/powerpoint/2010/main" val="445213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 non 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36" y="-162118"/>
            <a:ext cx="9147304" cy="6848475"/>
          </a:xfrm>
          <a:prstGeom prst="rect">
            <a:avLst/>
          </a:prstGeom>
        </p:spPr>
      </p:pic>
      <p:sp>
        <p:nvSpPr>
          <p:cNvPr id="5" name="TextBox 4"/>
          <p:cNvSpPr txBox="1"/>
          <p:nvPr/>
        </p:nvSpPr>
        <p:spPr>
          <a:xfrm>
            <a:off x="1184987" y="2059950"/>
            <a:ext cx="7679094" cy="4524315"/>
          </a:xfrm>
          <a:prstGeom prst="rect">
            <a:avLst/>
          </a:prstGeom>
          <a:noFill/>
        </p:spPr>
        <p:txBody>
          <a:bodyPr wrap="square" rtlCol="0">
            <a:spAutoFit/>
          </a:bodyPr>
          <a:lstStyle/>
          <a:p>
            <a:pPr algn="ctr"/>
            <a:r>
              <a:rPr lang="en-US" sz="3600" b="1" dirty="0" smtClean="0">
                <a:solidFill>
                  <a:srgbClr val="9FA1A4"/>
                </a:solidFill>
                <a:latin typeface="Arial"/>
                <a:cs typeface="Arial"/>
              </a:rPr>
              <a:t>Agenda</a:t>
            </a:r>
          </a:p>
          <a:p>
            <a:pPr marL="342900" indent="-342900">
              <a:buFont typeface="Arial" pitchFamily="34" charset="0"/>
              <a:buChar char="•"/>
            </a:pPr>
            <a:endParaRPr lang="en-US" sz="2400" b="1" dirty="0" smtClean="0">
              <a:solidFill>
                <a:srgbClr val="9FA1A4"/>
              </a:solidFill>
              <a:latin typeface="Arial"/>
              <a:cs typeface="Arial"/>
            </a:endParaRPr>
          </a:p>
          <a:p>
            <a:pPr marL="342900" indent="-342900">
              <a:buFont typeface="Arial" pitchFamily="34" charset="0"/>
              <a:buChar char="•"/>
            </a:pPr>
            <a:r>
              <a:rPr lang="en-US" sz="2400" b="1" dirty="0" smtClean="0">
                <a:solidFill>
                  <a:srgbClr val="9FA1A4"/>
                </a:solidFill>
                <a:latin typeface="Arial"/>
                <a:cs typeface="Arial"/>
              </a:rPr>
              <a:t>Objectives</a:t>
            </a:r>
          </a:p>
          <a:p>
            <a:pPr marL="342900" indent="-342900">
              <a:buFont typeface="Arial" pitchFamily="34" charset="0"/>
              <a:buChar char="•"/>
            </a:pPr>
            <a:r>
              <a:rPr lang="en-US" sz="2400" b="1" dirty="0" smtClean="0">
                <a:solidFill>
                  <a:srgbClr val="9FA1A4"/>
                </a:solidFill>
                <a:latin typeface="Arial"/>
                <a:cs typeface="Arial"/>
              </a:rPr>
              <a:t>Purpose</a:t>
            </a:r>
            <a:endParaRPr lang="en-US" sz="2400" b="1" dirty="0">
              <a:solidFill>
                <a:srgbClr val="9FA1A4"/>
              </a:solidFill>
              <a:latin typeface="Arial"/>
              <a:cs typeface="Arial"/>
            </a:endParaRPr>
          </a:p>
          <a:p>
            <a:pPr marL="342900" indent="-342900">
              <a:buFont typeface="Arial" pitchFamily="34" charset="0"/>
              <a:buChar char="•"/>
            </a:pPr>
            <a:r>
              <a:rPr lang="en-US" sz="2400" b="1" dirty="0" smtClean="0">
                <a:solidFill>
                  <a:srgbClr val="9FA1A4"/>
                </a:solidFill>
                <a:latin typeface="Arial"/>
                <a:cs typeface="Arial"/>
              </a:rPr>
              <a:t>Eligibility</a:t>
            </a:r>
            <a:endParaRPr lang="en-US" sz="2400" b="1" dirty="0">
              <a:solidFill>
                <a:srgbClr val="9FA1A4"/>
              </a:solidFill>
              <a:latin typeface="Arial"/>
              <a:cs typeface="Arial"/>
            </a:endParaRPr>
          </a:p>
          <a:p>
            <a:pPr marL="342900" indent="-342900">
              <a:buFont typeface="Arial" pitchFamily="34" charset="0"/>
              <a:buChar char="•"/>
            </a:pPr>
            <a:r>
              <a:rPr lang="en-US" sz="2400" b="1" dirty="0" smtClean="0">
                <a:solidFill>
                  <a:srgbClr val="9FA1A4"/>
                </a:solidFill>
                <a:latin typeface="Arial"/>
                <a:cs typeface="Arial"/>
              </a:rPr>
              <a:t>Barriers</a:t>
            </a:r>
            <a:endParaRPr lang="en-US" sz="2400" b="1" dirty="0">
              <a:solidFill>
                <a:srgbClr val="9FA1A4"/>
              </a:solidFill>
              <a:latin typeface="Arial"/>
              <a:cs typeface="Arial"/>
            </a:endParaRPr>
          </a:p>
          <a:p>
            <a:pPr marL="342900" indent="-342900">
              <a:buFont typeface="Arial" pitchFamily="34" charset="0"/>
              <a:buChar char="•"/>
            </a:pPr>
            <a:r>
              <a:rPr lang="en-US" sz="2400" b="1" dirty="0" smtClean="0">
                <a:solidFill>
                  <a:srgbClr val="9FA1A4"/>
                </a:solidFill>
                <a:latin typeface="Arial"/>
                <a:cs typeface="Arial"/>
              </a:rPr>
              <a:t>Role of the Homeless Liaison </a:t>
            </a:r>
          </a:p>
          <a:p>
            <a:pPr marL="342900" indent="-342900">
              <a:buFont typeface="Arial" pitchFamily="34" charset="0"/>
              <a:buChar char="•"/>
            </a:pPr>
            <a:r>
              <a:rPr lang="en-US" sz="2400" b="1" dirty="0" smtClean="0">
                <a:solidFill>
                  <a:srgbClr val="9FA1A4"/>
                </a:solidFill>
                <a:latin typeface="Arial"/>
                <a:cs typeface="Arial"/>
              </a:rPr>
              <a:t>Key Provisions</a:t>
            </a:r>
            <a:endParaRPr lang="en-US" sz="2400" b="1" dirty="0">
              <a:solidFill>
                <a:srgbClr val="9FA1A4"/>
              </a:solidFill>
              <a:latin typeface="Arial"/>
              <a:cs typeface="Arial"/>
            </a:endParaRPr>
          </a:p>
          <a:p>
            <a:pPr marL="342900" indent="-342900">
              <a:buFont typeface="Arial" pitchFamily="34" charset="0"/>
              <a:buChar char="•"/>
            </a:pPr>
            <a:r>
              <a:rPr lang="en-US" sz="2400" b="1" dirty="0" smtClean="0">
                <a:solidFill>
                  <a:srgbClr val="9FA1A4"/>
                </a:solidFill>
                <a:latin typeface="Arial"/>
                <a:cs typeface="Arial"/>
              </a:rPr>
              <a:t>Graduation and Higher Education</a:t>
            </a:r>
            <a:endParaRPr lang="en-US" sz="2400" b="1" dirty="0">
              <a:solidFill>
                <a:srgbClr val="9FA1A4"/>
              </a:solidFill>
              <a:latin typeface="Arial"/>
              <a:cs typeface="Arial"/>
            </a:endParaRPr>
          </a:p>
          <a:p>
            <a:pPr marL="342900" indent="-342900">
              <a:buFont typeface="Arial" pitchFamily="34" charset="0"/>
              <a:buChar char="•"/>
            </a:pPr>
            <a:endParaRPr lang="en-US" sz="2400" b="1" dirty="0">
              <a:solidFill>
                <a:srgbClr val="9FA1A4"/>
              </a:solidFill>
              <a:latin typeface="Arial"/>
              <a:cs typeface="Arial"/>
            </a:endParaRPr>
          </a:p>
          <a:p>
            <a:pPr algn="ctr"/>
            <a:endParaRPr lang="en-US" sz="3600" b="1" dirty="0">
              <a:solidFill>
                <a:srgbClr val="9FA1A4"/>
              </a:solidFill>
              <a:latin typeface="Arial"/>
              <a:cs typeface="Arial"/>
            </a:endParaRPr>
          </a:p>
        </p:txBody>
      </p:sp>
    </p:spTree>
    <p:extLst>
      <p:ext uri="{BB962C8B-B14F-4D97-AF65-F5344CB8AC3E}">
        <p14:creationId xmlns:p14="http://schemas.microsoft.com/office/powerpoint/2010/main" val="3344224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p:txBody>
          <a:bodyPr>
            <a:normAutofit fontScale="92500" lnSpcReduction="20000"/>
          </a:bodyPr>
          <a:lstStyle/>
          <a:p>
            <a:pPr eaLnBrk="1" hangingPunct="1">
              <a:lnSpc>
                <a:spcPct val="90000"/>
              </a:lnSpc>
              <a:buFont typeface="Arial" charset="0"/>
              <a:buChar char="•"/>
              <a:defRPr/>
            </a:pPr>
            <a:r>
              <a:rPr lang="en-US" sz="2800" dirty="0" smtClean="0">
                <a:effectLst>
                  <a:outerShdw blurRad="38100" dist="38100" dir="2700000" algn="tl">
                    <a:srgbClr val="C0C0C0"/>
                  </a:outerShdw>
                </a:effectLst>
              </a:rPr>
              <a:t>LEAs </a:t>
            </a:r>
            <a:r>
              <a:rPr lang="en-US" sz="2800" b="1" dirty="0" smtClean="0">
                <a:solidFill>
                  <a:srgbClr val="A50021"/>
                </a:solidFill>
                <a:effectLst>
                  <a:outerShdw blurRad="38100" dist="38100" dir="2700000" algn="tl">
                    <a:srgbClr val="C0C0C0"/>
                  </a:outerShdw>
                </a:effectLst>
              </a:rPr>
              <a:t>must provide students experiencing homelessness with transportation to and from their school of origin, at a parent’s or guardian’s request </a:t>
            </a:r>
            <a:r>
              <a:rPr lang="en-US" sz="2800" dirty="0" smtClean="0">
                <a:effectLst>
                  <a:outerShdw blurRad="38100" dist="38100" dir="2700000" algn="tl">
                    <a:srgbClr val="C0C0C0"/>
                  </a:outerShdw>
                </a:effectLst>
              </a:rPr>
              <a:t>(or at the liaisons request for unaccompanied youth)</a:t>
            </a:r>
          </a:p>
          <a:p>
            <a:pPr eaLnBrk="1" hangingPunct="1">
              <a:lnSpc>
                <a:spcPct val="90000"/>
              </a:lnSpc>
              <a:buFont typeface="Arial" charset="0"/>
              <a:buChar char="•"/>
              <a:defRPr/>
            </a:pPr>
            <a:r>
              <a:rPr lang="en-US" sz="2800" dirty="0" smtClean="0">
                <a:effectLst>
                  <a:outerShdw blurRad="38100" dist="38100" dir="2700000" algn="tl">
                    <a:srgbClr val="C0C0C0"/>
                  </a:outerShdw>
                </a:effectLst>
              </a:rPr>
              <a:t>Transportation assistance must be provided whether or not the LEA receives a grant.</a:t>
            </a:r>
          </a:p>
          <a:p>
            <a:pPr eaLnBrk="1" hangingPunct="1">
              <a:lnSpc>
                <a:spcPct val="90000"/>
              </a:lnSpc>
              <a:buFont typeface="Arial" charset="0"/>
              <a:buChar char="•"/>
              <a:defRPr/>
            </a:pPr>
            <a:r>
              <a:rPr lang="en-US" sz="2800" dirty="0" smtClean="0">
                <a:effectLst>
                  <a:outerShdw blurRad="38100" dist="38100" dir="2700000" algn="tl">
                    <a:srgbClr val="C0C0C0"/>
                  </a:outerShdw>
                </a:effectLst>
              </a:rPr>
              <a:t>Even if the LEA does not provide transportation to any of their other students, the LEA must still provide transportation assistance to their homeless students.</a:t>
            </a:r>
          </a:p>
          <a:p>
            <a:pPr eaLnBrk="1" hangingPunct="1">
              <a:lnSpc>
                <a:spcPct val="90000"/>
              </a:lnSpc>
              <a:buFont typeface="Arial" charset="0"/>
              <a:buChar char="•"/>
              <a:defRPr/>
            </a:pPr>
            <a:r>
              <a:rPr lang="en-US" sz="2800" dirty="0" smtClean="0">
                <a:effectLst>
                  <a:outerShdw blurRad="38100" dist="38100" dir="2700000" algn="tl">
                    <a:srgbClr val="C0C0C0"/>
                  </a:outerShdw>
                </a:effectLst>
              </a:rPr>
              <a:t>Transportation for preschool children is provided at the discretion of the LEA since they are not considered school-aged according to DC law.  </a:t>
            </a:r>
          </a:p>
        </p:txBody>
      </p:sp>
      <p:sp>
        <p:nvSpPr>
          <p:cNvPr id="90114" name="Rectangle 2"/>
          <p:cNvSpPr>
            <a:spLocks noGrp="1" noChangeArrowheads="1"/>
          </p:cNvSpPr>
          <p:nvPr>
            <p:ph type="title"/>
          </p:nvPr>
        </p:nvSpPr>
        <p:spPr>
          <a:xfrm>
            <a:off x="457200" y="0"/>
            <a:ext cx="8229600" cy="1143000"/>
          </a:xfrm>
        </p:spPr>
        <p:txBody>
          <a:bodyPr/>
          <a:lstStyle/>
          <a:p>
            <a:pPr algn="l" eaLnBrk="1" hangingPunct="1">
              <a:defRPr/>
            </a:pPr>
            <a:r>
              <a:rPr lang="en-US" sz="3200" b="1" dirty="0" smtClean="0">
                <a:effectLst>
                  <a:outerShdw blurRad="38100" dist="38100" dir="2700000" algn="tl">
                    <a:srgbClr val="C0C0C0"/>
                  </a:outerShdw>
                </a:effectLst>
              </a:rPr>
              <a:t>KEY PROVISIONS </a:t>
            </a:r>
            <a:r>
              <a:rPr lang="en-US" sz="2800" b="1" dirty="0" smtClean="0">
                <a:effectLst>
                  <a:outerShdw blurRad="38100" dist="38100" dir="2700000" algn="tl">
                    <a:srgbClr val="C0C0C0"/>
                  </a:outerShdw>
                </a:effectLst>
              </a:rPr>
              <a:t>— </a:t>
            </a:r>
            <a:r>
              <a:rPr lang="en-US" sz="2900" b="1" dirty="0" smtClean="0">
                <a:effectLst>
                  <a:outerShdw blurRad="38100" dist="38100" dir="2700000" algn="tl">
                    <a:srgbClr val="C0C0C0"/>
                  </a:outerShdw>
                </a:effectLst>
              </a:rPr>
              <a:t>Transportation</a:t>
            </a:r>
          </a:p>
        </p:txBody>
      </p:sp>
      <p:sp>
        <p:nvSpPr>
          <p:cNvPr id="4" name="Slide Number Placeholder 3"/>
          <p:cNvSpPr>
            <a:spLocks noGrp="1"/>
          </p:cNvSpPr>
          <p:nvPr>
            <p:ph type="sldNum" sz="quarter" idx="12"/>
          </p:nvPr>
        </p:nvSpPr>
        <p:spPr/>
        <p:txBody>
          <a:bodyPr/>
          <a:lstStyle/>
          <a:p>
            <a:pPr>
              <a:defRPr/>
            </a:pPr>
            <a:fld id="{1A5DD8E0-9E55-4A52-80C9-8723E6038AD5}" type="slidenum">
              <a:rPr lang="en-US" smtClean="0"/>
              <a:pPr>
                <a:defRPr/>
              </a:pPr>
              <a:t>20</a:t>
            </a:fld>
            <a:endParaRPr lang="en-US" dirty="0"/>
          </a:p>
        </p:txBody>
      </p:sp>
    </p:spTree>
    <p:extLst>
      <p:ext uri="{BB962C8B-B14F-4D97-AF65-F5344CB8AC3E}">
        <p14:creationId xmlns:p14="http://schemas.microsoft.com/office/powerpoint/2010/main" val="3915681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p:txBody>
          <a:bodyPr/>
          <a:lstStyle/>
          <a:p>
            <a:pPr eaLnBrk="1" hangingPunct="1">
              <a:buFont typeface="Arial" charset="0"/>
              <a:buChar char="•"/>
              <a:defRPr/>
            </a:pPr>
            <a:r>
              <a:rPr lang="en-US" sz="2800" dirty="0" smtClean="0">
                <a:effectLst>
                  <a:outerShdw blurRad="38100" dist="38100" dir="2700000" algn="tl">
                    <a:srgbClr val="C0C0C0"/>
                  </a:outerShdw>
                </a:effectLst>
              </a:rPr>
              <a:t>Every state must </a:t>
            </a:r>
            <a:r>
              <a:rPr lang="en-US" sz="2800" b="1" dirty="0" smtClean="0">
                <a:solidFill>
                  <a:srgbClr val="A50021"/>
                </a:solidFill>
                <a:effectLst>
                  <a:outerShdw blurRad="38100" dist="38100" dir="2700000" algn="tl">
                    <a:srgbClr val="C0C0C0"/>
                  </a:outerShdw>
                </a:effectLst>
              </a:rPr>
              <a:t>establish dispute resolution procedures</a:t>
            </a:r>
          </a:p>
          <a:p>
            <a:pPr eaLnBrk="1" hangingPunct="1">
              <a:buFont typeface="Arial" charset="0"/>
              <a:buChar char="•"/>
              <a:defRPr/>
            </a:pPr>
            <a:r>
              <a:rPr lang="en-US" sz="2800" dirty="0" smtClean="0">
                <a:effectLst>
                  <a:outerShdw blurRad="38100" dist="38100" dir="2700000" algn="tl">
                    <a:srgbClr val="C0C0C0"/>
                  </a:outerShdw>
                </a:effectLst>
              </a:rPr>
              <a:t>When a dispute over enrollment arises, the student must be </a:t>
            </a:r>
            <a:r>
              <a:rPr lang="en-US" sz="2800" b="1" dirty="0" smtClean="0">
                <a:solidFill>
                  <a:srgbClr val="A50021"/>
                </a:solidFill>
                <a:effectLst>
                  <a:outerShdw blurRad="38100" dist="38100" dir="2700000" algn="tl">
                    <a:srgbClr val="C0C0C0"/>
                  </a:outerShdw>
                </a:effectLst>
              </a:rPr>
              <a:t>admitted immediately </a:t>
            </a:r>
            <a:r>
              <a:rPr lang="en-US" sz="2800" dirty="0" smtClean="0">
                <a:effectLst>
                  <a:outerShdw blurRad="38100" dist="38100" dir="2700000" algn="tl">
                    <a:srgbClr val="C0C0C0"/>
                  </a:outerShdw>
                </a:effectLst>
              </a:rPr>
              <a:t>to the school of choice while the dispute is being resolved</a:t>
            </a:r>
          </a:p>
          <a:p>
            <a:pPr eaLnBrk="1" hangingPunct="1">
              <a:buFont typeface="Arial" charset="0"/>
              <a:buChar char="•"/>
              <a:defRPr/>
            </a:pPr>
            <a:r>
              <a:rPr lang="en-US" sz="2800" dirty="0" smtClean="0">
                <a:effectLst>
                  <a:outerShdw blurRad="38100" dist="38100" dir="2700000" algn="tl">
                    <a:srgbClr val="C0C0C0"/>
                  </a:outerShdw>
                </a:effectLst>
              </a:rPr>
              <a:t>Liaisons must ensure unaccompanied youth are enrolled immediately while the dispute is being resolved</a:t>
            </a:r>
          </a:p>
          <a:p>
            <a:pPr eaLnBrk="1" hangingPunct="1">
              <a:buFont typeface="Arial" charset="0"/>
              <a:buChar char="•"/>
              <a:defRPr/>
            </a:pPr>
            <a:endParaRPr lang="en-US" sz="2800" dirty="0" smtClean="0">
              <a:effectLst>
                <a:outerShdw blurRad="38100" dist="38100" dir="2700000" algn="tl">
                  <a:srgbClr val="C0C0C0"/>
                </a:outerShdw>
              </a:effectLst>
            </a:endParaRPr>
          </a:p>
        </p:txBody>
      </p:sp>
      <p:sp>
        <p:nvSpPr>
          <p:cNvPr id="96258" name="Rectangle 2"/>
          <p:cNvSpPr>
            <a:spLocks noGrp="1" noChangeArrowheads="1"/>
          </p:cNvSpPr>
          <p:nvPr>
            <p:ph type="title"/>
          </p:nvPr>
        </p:nvSpPr>
        <p:spPr>
          <a:xfrm>
            <a:off x="116520" y="104858"/>
            <a:ext cx="7846380" cy="699053"/>
          </a:xfrm>
        </p:spPr>
        <p:txBody>
          <a:bodyPr>
            <a:normAutofit fontScale="90000"/>
          </a:bodyPr>
          <a:lstStyle/>
          <a:p>
            <a:pPr algn="l" eaLnBrk="1" hangingPunct="1">
              <a:defRPr/>
            </a:pPr>
            <a:r>
              <a:rPr lang="en-US" sz="3200" b="1" dirty="0" smtClean="0">
                <a:effectLst>
                  <a:outerShdw blurRad="38100" dist="38100" dir="2700000" algn="tl">
                    <a:srgbClr val="C0C0C0"/>
                  </a:outerShdw>
                </a:effectLst>
              </a:rPr>
              <a:t>KEY PROVISIONS </a:t>
            </a:r>
            <a:r>
              <a:rPr lang="en-US" sz="2800" b="1" dirty="0" smtClean="0">
                <a:effectLst>
                  <a:outerShdw blurRad="38100" dist="38100" dir="2700000" algn="tl">
                    <a:srgbClr val="C0C0C0"/>
                  </a:outerShdw>
                </a:effectLst>
              </a:rPr>
              <a:t>— </a:t>
            </a:r>
            <a:r>
              <a:rPr lang="en-US" sz="3000" b="1" dirty="0" smtClean="0">
                <a:effectLst>
                  <a:outerShdw blurRad="38100" dist="38100" dir="2700000" algn="tl">
                    <a:srgbClr val="C0C0C0"/>
                  </a:outerShdw>
                </a:effectLst>
              </a:rPr>
              <a:t>Resolution of Disputes</a:t>
            </a:r>
          </a:p>
        </p:txBody>
      </p:sp>
      <p:sp>
        <p:nvSpPr>
          <p:cNvPr id="4" name="Slide Number Placeholder 3"/>
          <p:cNvSpPr>
            <a:spLocks noGrp="1"/>
          </p:cNvSpPr>
          <p:nvPr>
            <p:ph type="sldNum" sz="quarter" idx="12"/>
          </p:nvPr>
        </p:nvSpPr>
        <p:spPr/>
        <p:txBody>
          <a:bodyPr/>
          <a:lstStyle/>
          <a:p>
            <a:pPr>
              <a:defRPr/>
            </a:pPr>
            <a:fld id="{DD90CD31-3387-4679-B093-FA9F332DC187}" type="slidenum">
              <a:rPr lang="en-US" smtClean="0"/>
              <a:pPr>
                <a:defRPr/>
              </a:pPr>
              <a:t>21</a:t>
            </a:fld>
            <a:endParaRPr lang="en-US" dirty="0"/>
          </a:p>
        </p:txBody>
      </p:sp>
    </p:spTree>
    <p:extLst>
      <p:ext uri="{BB962C8B-B14F-4D97-AF65-F5344CB8AC3E}">
        <p14:creationId xmlns:p14="http://schemas.microsoft.com/office/powerpoint/2010/main" val="412652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p:txBody>
          <a:bodyPr/>
          <a:lstStyle/>
          <a:p>
            <a:pPr eaLnBrk="1" hangingPunct="1">
              <a:buFont typeface="Arial" charset="0"/>
              <a:buChar char="•"/>
              <a:defRPr/>
            </a:pPr>
            <a:r>
              <a:rPr lang="en-US" sz="2800" dirty="0" smtClean="0">
                <a:effectLst>
                  <a:outerShdw blurRad="38100" dist="38100" dir="2700000" algn="tl">
                    <a:srgbClr val="C0C0C0"/>
                  </a:outerShdw>
                </a:effectLst>
              </a:rPr>
              <a:t>Definition: youth who meets the definition of homeless and is not in the physical custody of a parent or guardian</a:t>
            </a:r>
          </a:p>
          <a:p>
            <a:pPr eaLnBrk="1" hangingPunct="1">
              <a:buFont typeface="Arial" charset="0"/>
              <a:buChar char="•"/>
              <a:defRPr/>
            </a:pPr>
            <a:r>
              <a:rPr lang="en-US" sz="2800" dirty="0" smtClean="0">
                <a:effectLst>
                  <a:outerShdw blurRad="38100" dist="38100" dir="2700000" algn="tl">
                    <a:srgbClr val="C0C0C0"/>
                  </a:outerShdw>
                </a:effectLst>
              </a:rPr>
              <a:t>Liaisons must help unaccompanied youth choose and enroll in a school, after considering the youth’s wishes, and inform the youth of his or her appeal rights</a:t>
            </a:r>
          </a:p>
          <a:p>
            <a:pPr eaLnBrk="1" hangingPunct="1">
              <a:buFont typeface="Arial" charset="0"/>
              <a:buChar char="•"/>
              <a:defRPr/>
            </a:pPr>
            <a:r>
              <a:rPr lang="en-US" sz="2800" dirty="0" smtClean="0">
                <a:effectLst>
                  <a:outerShdw blurRad="38100" dist="38100" dir="2700000" algn="tl">
                    <a:srgbClr val="C0C0C0"/>
                  </a:outerShdw>
                </a:effectLst>
              </a:rPr>
              <a:t>School personnel must be made aware of the specific needs of runaway and homeless youth.</a:t>
            </a:r>
          </a:p>
          <a:p>
            <a:pPr eaLnBrk="1" hangingPunct="1">
              <a:buFont typeface="Arial" charset="0"/>
              <a:buChar char="•"/>
              <a:defRPr/>
            </a:pPr>
            <a:endParaRPr lang="en-US" sz="2800" dirty="0" smtClean="0">
              <a:effectLst>
                <a:outerShdw blurRad="38100" dist="38100" dir="2700000" algn="tl">
                  <a:srgbClr val="C0C0C0"/>
                </a:outerShdw>
              </a:effectLst>
            </a:endParaRPr>
          </a:p>
        </p:txBody>
      </p:sp>
      <p:sp>
        <p:nvSpPr>
          <p:cNvPr id="98306" name="Rectangle 2"/>
          <p:cNvSpPr>
            <a:spLocks noGrp="1" noChangeArrowheads="1"/>
          </p:cNvSpPr>
          <p:nvPr>
            <p:ph type="title"/>
          </p:nvPr>
        </p:nvSpPr>
        <p:spPr>
          <a:xfrm>
            <a:off x="457200" y="-85725"/>
            <a:ext cx="7848600" cy="1143000"/>
          </a:xfrm>
        </p:spPr>
        <p:txBody>
          <a:bodyPr/>
          <a:lstStyle/>
          <a:p>
            <a:pPr algn="l" eaLnBrk="1" hangingPunct="1">
              <a:defRPr/>
            </a:pPr>
            <a:r>
              <a:rPr lang="en-US" sz="3200" b="1" dirty="0" smtClean="0">
                <a:effectLst>
                  <a:outerShdw blurRad="38100" dist="38100" dir="2700000" algn="tl">
                    <a:srgbClr val="C0C0C0"/>
                  </a:outerShdw>
                </a:effectLst>
              </a:rPr>
              <a:t>KEY PROVISIONS </a:t>
            </a:r>
            <a:r>
              <a:rPr lang="en-US" sz="2400" b="1" dirty="0" smtClean="0">
                <a:effectLst>
                  <a:outerShdw blurRad="38100" dist="38100" dir="2700000" algn="tl">
                    <a:srgbClr val="C0C0C0"/>
                  </a:outerShdw>
                </a:effectLst>
              </a:rPr>
              <a:t>— Homeless </a:t>
            </a:r>
            <a:r>
              <a:rPr lang="en-US" sz="2400" b="1" dirty="0" smtClean="0">
                <a:effectLst>
                  <a:outerShdw blurRad="38100" dist="38100" dir="2700000" algn="tl">
                    <a:srgbClr val="C0C0C0"/>
                  </a:outerShdw>
                </a:effectLst>
              </a:rPr>
              <a:t>Unaccompanied </a:t>
            </a:r>
            <a:r>
              <a:rPr lang="en-US" sz="2400" b="1" dirty="0" smtClean="0">
                <a:effectLst>
                  <a:outerShdw blurRad="38100" dist="38100" dir="2700000" algn="tl">
                    <a:srgbClr val="C0C0C0"/>
                  </a:outerShdw>
                </a:effectLst>
              </a:rPr>
              <a:t>Youth</a:t>
            </a:r>
            <a:endParaRPr lang="en-US" sz="2400" b="1" i="1" dirty="0" smtClean="0">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AC413040-0E48-47E1-B482-D55C4607C780}" type="slidenum">
              <a:rPr lang="en-US" smtClean="0"/>
              <a:pPr>
                <a:defRPr/>
              </a:pPr>
              <a:t>22</a:t>
            </a:fld>
            <a:endParaRPr lang="en-US" dirty="0"/>
          </a:p>
        </p:txBody>
      </p:sp>
    </p:spTree>
    <p:extLst>
      <p:ext uri="{BB962C8B-B14F-4D97-AF65-F5344CB8AC3E}">
        <p14:creationId xmlns:p14="http://schemas.microsoft.com/office/powerpoint/2010/main" val="1276164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p:txBody>
          <a:bodyPr>
            <a:normAutofit fontScale="92500"/>
          </a:bodyPr>
          <a:lstStyle/>
          <a:p>
            <a:pPr eaLnBrk="1" hangingPunct="1">
              <a:lnSpc>
                <a:spcPct val="90000"/>
              </a:lnSpc>
              <a:buFont typeface="Arial" charset="0"/>
              <a:buChar char="•"/>
              <a:defRPr/>
            </a:pPr>
            <a:r>
              <a:rPr lang="en-US" sz="2800" dirty="0" smtClean="0">
                <a:effectLst>
                  <a:outerShdw blurRad="38100" dist="38100" dir="2700000" algn="tl">
                    <a:srgbClr val="C0C0C0"/>
                  </a:outerShdw>
                </a:effectLst>
              </a:rPr>
              <a:t>Liaisons must ensure that families and children have </a:t>
            </a:r>
            <a:r>
              <a:rPr lang="en-US" sz="2800" dirty="0" smtClean="0">
                <a:solidFill>
                  <a:srgbClr val="A50021"/>
                </a:solidFill>
                <a:effectLst>
                  <a:outerShdw blurRad="38100" dist="38100" dir="2700000" algn="tl">
                    <a:srgbClr val="C0C0C0"/>
                  </a:outerShdw>
                </a:effectLst>
              </a:rPr>
              <a:t>access </a:t>
            </a:r>
            <a:r>
              <a:rPr lang="en-US" sz="2800" dirty="0" smtClean="0">
                <a:effectLst>
                  <a:outerShdw blurRad="38100" dist="38100" dir="2700000" algn="tl">
                    <a:srgbClr val="C0C0C0"/>
                  </a:outerShdw>
                </a:effectLst>
              </a:rPr>
              <a:t>to Head Start, Even Start, and other public preschool programs administered by the LEA</a:t>
            </a:r>
          </a:p>
          <a:p>
            <a:pPr eaLnBrk="1" hangingPunct="1">
              <a:lnSpc>
                <a:spcPct val="90000"/>
              </a:lnSpc>
              <a:buFont typeface="Arial" charset="0"/>
              <a:buChar char="•"/>
              <a:defRPr/>
            </a:pPr>
            <a:endParaRPr lang="en-US" sz="2800" dirty="0" smtClean="0">
              <a:effectLst>
                <a:outerShdw blurRad="38100" dist="38100" dir="2700000" algn="tl">
                  <a:srgbClr val="C0C0C0"/>
                </a:outerShdw>
              </a:effectLst>
            </a:endParaRPr>
          </a:p>
          <a:p>
            <a:pPr eaLnBrk="1" hangingPunct="1">
              <a:lnSpc>
                <a:spcPct val="90000"/>
              </a:lnSpc>
              <a:buFont typeface="Arial" charset="0"/>
              <a:buChar char="•"/>
              <a:defRPr/>
            </a:pPr>
            <a:r>
              <a:rPr lang="en-US" sz="2800" dirty="0" smtClean="0">
                <a:effectLst>
                  <a:outerShdw blurRad="38100" dist="38100" dir="2700000" algn="tl">
                    <a:srgbClr val="C0C0C0"/>
                  </a:outerShdw>
                </a:effectLst>
              </a:rPr>
              <a:t>State plans must </a:t>
            </a:r>
            <a:r>
              <a:rPr lang="en-US" sz="2800" dirty="0" smtClean="0">
                <a:solidFill>
                  <a:srgbClr val="A50021"/>
                </a:solidFill>
                <a:effectLst>
                  <a:outerShdw blurRad="38100" dist="38100" dir="2700000" algn="tl">
                    <a:srgbClr val="C0C0C0"/>
                  </a:outerShdw>
                </a:effectLst>
              </a:rPr>
              <a:t>describe procedures </a:t>
            </a:r>
            <a:r>
              <a:rPr lang="en-US" sz="2800" dirty="0" smtClean="0">
                <a:effectLst>
                  <a:outerShdw blurRad="38100" dist="38100" dir="2700000" algn="tl">
                    <a:srgbClr val="C0C0C0"/>
                  </a:outerShdw>
                </a:effectLst>
              </a:rPr>
              <a:t>that ensure that homeless children have access to public preschool programs</a:t>
            </a:r>
          </a:p>
          <a:p>
            <a:pPr eaLnBrk="1" hangingPunct="1">
              <a:lnSpc>
                <a:spcPct val="90000"/>
              </a:lnSpc>
              <a:buFont typeface="Arial" charset="0"/>
              <a:buChar char="•"/>
              <a:defRPr/>
            </a:pPr>
            <a:r>
              <a:rPr lang="en-US" sz="2800" dirty="0" smtClean="0">
                <a:effectLst>
                  <a:outerShdw blurRad="38100" dist="38100" dir="2700000" algn="tl">
                    <a:srgbClr val="C0C0C0"/>
                  </a:outerShdw>
                </a:effectLst>
              </a:rPr>
              <a:t>Transportation assistance is provided to preschool children at the discretion of the LEA.  However, most of the DC LEAs provide transportation assistance willingly to their preschool children.</a:t>
            </a:r>
          </a:p>
          <a:p>
            <a:pPr eaLnBrk="1" hangingPunct="1">
              <a:lnSpc>
                <a:spcPct val="90000"/>
              </a:lnSpc>
              <a:buFontTx/>
              <a:buNone/>
              <a:defRPr/>
            </a:pPr>
            <a:endParaRPr lang="en-US" sz="2800" dirty="0" smtClean="0"/>
          </a:p>
        </p:txBody>
      </p:sp>
      <p:sp>
        <p:nvSpPr>
          <p:cNvPr id="101378" name="Rectangle 2"/>
          <p:cNvSpPr>
            <a:spLocks noGrp="1" noChangeArrowheads="1"/>
          </p:cNvSpPr>
          <p:nvPr>
            <p:ph type="title"/>
          </p:nvPr>
        </p:nvSpPr>
        <p:spPr>
          <a:xfrm>
            <a:off x="116520" y="104858"/>
            <a:ext cx="7684455" cy="699053"/>
          </a:xfrm>
        </p:spPr>
        <p:txBody>
          <a:bodyPr>
            <a:normAutofit fontScale="90000"/>
          </a:bodyPr>
          <a:lstStyle/>
          <a:p>
            <a:pPr algn="l" eaLnBrk="1" hangingPunct="1">
              <a:defRPr/>
            </a:pPr>
            <a:r>
              <a:rPr lang="en-US" sz="3200" b="1" dirty="0" smtClean="0">
                <a:effectLst>
                  <a:outerShdw blurRad="38100" dist="38100" dir="2700000" algn="tl">
                    <a:srgbClr val="C0C0C0"/>
                  </a:outerShdw>
                </a:effectLst>
              </a:rPr>
              <a:t>KEY PROVISIONS </a:t>
            </a:r>
            <a:r>
              <a:rPr lang="en-US" sz="2800" b="1" dirty="0" smtClean="0">
                <a:effectLst>
                  <a:outerShdw blurRad="38100" dist="38100" dir="2700000" algn="tl">
                    <a:srgbClr val="C0C0C0"/>
                  </a:outerShdw>
                </a:effectLst>
              </a:rPr>
              <a:t>— </a:t>
            </a:r>
            <a:r>
              <a:rPr lang="en-US" sz="3000" b="1" dirty="0" smtClean="0">
                <a:effectLst>
                  <a:outerShdw blurRad="38100" dist="38100" dir="2700000" algn="tl">
                    <a:srgbClr val="C0C0C0"/>
                  </a:outerShdw>
                </a:effectLst>
              </a:rPr>
              <a:t>Preschool-Aged Children</a:t>
            </a:r>
          </a:p>
        </p:txBody>
      </p:sp>
      <p:sp>
        <p:nvSpPr>
          <p:cNvPr id="4" name="Slide Number Placeholder 3"/>
          <p:cNvSpPr>
            <a:spLocks noGrp="1"/>
          </p:cNvSpPr>
          <p:nvPr>
            <p:ph type="sldNum" sz="quarter" idx="12"/>
          </p:nvPr>
        </p:nvSpPr>
        <p:spPr/>
        <p:txBody>
          <a:bodyPr/>
          <a:lstStyle/>
          <a:p>
            <a:pPr>
              <a:defRPr/>
            </a:pPr>
            <a:fld id="{225D6BB9-0D5F-44EC-BAB5-487EB51D5DEE}" type="slidenum">
              <a:rPr lang="en-US" smtClean="0"/>
              <a:pPr>
                <a:defRPr/>
              </a:pPr>
              <a:t>23</a:t>
            </a:fld>
            <a:endParaRPr lang="en-US" dirty="0"/>
          </a:p>
        </p:txBody>
      </p:sp>
    </p:spTree>
    <p:extLst>
      <p:ext uri="{BB962C8B-B14F-4D97-AF65-F5344CB8AC3E}">
        <p14:creationId xmlns:p14="http://schemas.microsoft.com/office/powerpoint/2010/main" val="2857058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p:txBody>
          <a:bodyPr/>
          <a:lstStyle/>
          <a:p>
            <a:pPr eaLnBrk="1" hangingPunct="1">
              <a:buFont typeface="Arial" charset="0"/>
              <a:buChar char="•"/>
              <a:defRPr/>
            </a:pPr>
            <a:r>
              <a:rPr lang="en-US" sz="2800" b="1" dirty="0" smtClean="0">
                <a:solidFill>
                  <a:srgbClr val="A50021"/>
                </a:solidFill>
                <a:effectLst>
                  <a:outerShdw blurRad="38100" dist="38100" dir="2700000" algn="tl">
                    <a:srgbClr val="C0C0C0"/>
                  </a:outerShdw>
                </a:effectLst>
              </a:rPr>
              <a:t>Undocumented children </a:t>
            </a:r>
            <a:r>
              <a:rPr lang="en-US" sz="2800" dirty="0" smtClean="0">
                <a:effectLst>
                  <a:outerShdw blurRad="38100" dist="38100" dir="2700000" algn="tl">
                    <a:srgbClr val="C0C0C0"/>
                  </a:outerShdw>
                </a:effectLst>
              </a:rPr>
              <a:t>and youth have the same right to attend public school as U.S. citizens and are covered by the McKinney-Vento Act to the same extent as other children and youth (Plyler v. Doe)</a:t>
            </a:r>
          </a:p>
          <a:p>
            <a:pPr eaLnBrk="1" hangingPunct="1">
              <a:buFontTx/>
              <a:buNone/>
              <a:defRPr/>
            </a:pPr>
            <a:endParaRPr lang="en-US" sz="2800" dirty="0" smtClean="0">
              <a:effectLst>
                <a:outerShdw blurRad="38100" dist="38100" dir="2700000" algn="tl">
                  <a:srgbClr val="C0C0C0"/>
                </a:outerShdw>
              </a:effectLst>
            </a:endParaRPr>
          </a:p>
        </p:txBody>
      </p:sp>
      <p:sp>
        <p:nvSpPr>
          <p:cNvPr id="103426" name="Rectangle 2"/>
          <p:cNvSpPr>
            <a:spLocks noGrp="1" noChangeArrowheads="1"/>
          </p:cNvSpPr>
          <p:nvPr>
            <p:ph type="title"/>
          </p:nvPr>
        </p:nvSpPr>
        <p:spPr>
          <a:xfrm>
            <a:off x="116520" y="104858"/>
            <a:ext cx="7722555" cy="699053"/>
          </a:xfrm>
        </p:spPr>
        <p:txBody>
          <a:bodyPr>
            <a:normAutofit/>
          </a:bodyPr>
          <a:lstStyle/>
          <a:p>
            <a:pPr algn="l" eaLnBrk="1" hangingPunct="1">
              <a:defRPr/>
            </a:pPr>
            <a:r>
              <a:rPr lang="en-US" sz="3200" b="1" dirty="0" smtClean="0">
                <a:effectLst>
                  <a:outerShdw blurRad="38100" dist="38100" dir="2700000" algn="tl">
                    <a:srgbClr val="C0C0C0"/>
                  </a:outerShdw>
                </a:effectLst>
              </a:rPr>
              <a:t>KEY PROVISIONS </a:t>
            </a:r>
            <a:r>
              <a:rPr lang="en-US" sz="2800" b="1" dirty="0" smtClean="0">
                <a:effectLst>
                  <a:outerShdw blurRad="38100" dist="38100" dir="2700000" algn="tl">
                    <a:srgbClr val="C0C0C0"/>
                  </a:outerShdw>
                </a:effectLst>
              </a:rPr>
              <a:t>— </a:t>
            </a:r>
            <a:r>
              <a:rPr lang="en-US" sz="3000" b="1" dirty="0" smtClean="0">
                <a:effectLst>
                  <a:outerShdw blurRad="38100" dist="38100" dir="2700000" algn="tl">
                    <a:srgbClr val="C0C0C0"/>
                  </a:outerShdw>
                </a:effectLst>
              </a:rPr>
              <a:t>Access to Services</a:t>
            </a:r>
          </a:p>
        </p:txBody>
      </p:sp>
      <p:sp>
        <p:nvSpPr>
          <p:cNvPr id="4" name="Slide Number Placeholder 3"/>
          <p:cNvSpPr>
            <a:spLocks noGrp="1"/>
          </p:cNvSpPr>
          <p:nvPr>
            <p:ph type="sldNum" sz="quarter" idx="12"/>
          </p:nvPr>
        </p:nvSpPr>
        <p:spPr/>
        <p:txBody>
          <a:bodyPr/>
          <a:lstStyle/>
          <a:p>
            <a:pPr>
              <a:defRPr/>
            </a:pPr>
            <a:fld id="{22D38C1B-2BB7-47D2-A770-B89ED8A742B5}" type="slidenum">
              <a:rPr lang="en-US" smtClean="0"/>
              <a:pPr>
                <a:defRPr/>
              </a:pPr>
              <a:t>24</a:t>
            </a:fld>
            <a:endParaRPr lang="en-US" dirty="0"/>
          </a:p>
        </p:txBody>
      </p:sp>
    </p:spTree>
    <p:extLst>
      <p:ext uri="{BB962C8B-B14F-4D97-AF65-F5344CB8AC3E}">
        <p14:creationId xmlns:p14="http://schemas.microsoft.com/office/powerpoint/2010/main" val="2471808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p:txBody>
          <a:bodyPr>
            <a:normAutofit lnSpcReduction="10000"/>
          </a:bodyPr>
          <a:lstStyle/>
          <a:p>
            <a:pPr eaLnBrk="1" hangingPunct="1">
              <a:buFont typeface="Arial" charset="0"/>
              <a:buChar char="•"/>
              <a:defRPr/>
            </a:pPr>
            <a:r>
              <a:rPr lang="en-US" sz="2800" dirty="0" smtClean="0">
                <a:solidFill>
                  <a:srgbClr val="A50021"/>
                </a:solidFill>
                <a:effectLst>
                  <a:outerShdw blurRad="38100" dist="38100" dir="2700000" algn="tl">
                    <a:srgbClr val="C0C0C0"/>
                  </a:outerShdw>
                </a:effectLst>
              </a:rPr>
              <a:t>USDA policy </a:t>
            </a:r>
            <a:r>
              <a:rPr lang="en-US" sz="2800" dirty="0" smtClean="0">
                <a:effectLst>
                  <a:outerShdw blurRad="38100" dist="38100" dir="2700000" algn="tl">
                    <a:srgbClr val="C0C0C0"/>
                  </a:outerShdw>
                </a:effectLst>
              </a:rPr>
              <a:t>permits liaisons and shelter directors to obtain free school meals for students by providing a list of names of students experiencing homelessness with effective dates</a:t>
            </a:r>
          </a:p>
          <a:p>
            <a:pPr eaLnBrk="1" hangingPunct="1">
              <a:buFont typeface="Arial" charset="0"/>
              <a:buNone/>
              <a:defRPr/>
            </a:pPr>
            <a:endParaRPr lang="en-US" sz="2800" dirty="0" smtClean="0">
              <a:effectLst>
                <a:outerShdw blurRad="38100" dist="38100" dir="2700000" algn="tl">
                  <a:srgbClr val="C0C0C0"/>
                </a:outerShdw>
              </a:effectLst>
            </a:endParaRPr>
          </a:p>
          <a:p>
            <a:pPr eaLnBrk="1" hangingPunct="1">
              <a:buFont typeface="Arial" charset="0"/>
              <a:buChar char="•"/>
              <a:defRPr/>
            </a:pPr>
            <a:r>
              <a:rPr lang="en-US" sz="2800" dirty="0" smtClean="0">
                <a:effectLst>
                  <a:outerShdw blurRad="38100" dist="38100" dir="2700000" algn="tl">
                    <a:srgbClr val="C0C0C0"/>
                  </a:outerShdw>
                </a:effectLst>
              </a:rPr>
              <a:t>The 2004 reauthorization of IDEA includes amendments that </a:t>
            </a:r>
            <a:r>
              <a:rPr lang="en-US" sz="2800" b="1" dirty="0" smtClean="0">
                <a:solidFill>
                  <a:srgbClr val="A50021"/>
                </a:solidFill>
                <a:effectLst>
                  <a:outerShdw blurRad="38100" dist="38100" dir="2700000" algn="tl">
                    <a:srgbClr val="C0C0C0"/>
                  </a:outerShdw>
                </a:effectLst>
              </a:rPr>
              <a:t>reinforce timely assessment</a:t>
            </a:r>
            <a:r>
              <a:rPr lang="en-US" sz="2800" dirty="0" smtClean="0">
                <a:effectLst>
                  <a:outerShdw blurRad="38100" dist="38100" dir="2700000" algn="tl">
                    <a:srgbClr val="C0C0C0"/>
                  </a:outerShdw>
                </a:effectLst>
              </a:rPr>
              <a:t>, inclusion, and continuity of services for homeless children and youth who have disabilities</a:t>
            </a:r>
          </a:p>
        </p:txBody>
      </p:sp>
      <p:sp>
        <p:nvSpPr>
          <p:cNvPr id="104450" name="Rectangle 2"/>
          <p:cNvSpPr>
            <a:spLocks noGrp="1" noChangeArrowheads="1"/>
          </p:cNvSpPr>
          <p:nvPr>
            <p:ph type="title"/>
          </p:nvPr>
        </p:nvSpPr>
        <p:spPr>
          <a:xfrm>
            <a:off x="116520" y="104858"/>
            <a:ext cx="7732080" cy="699053"/>
          </a:xfrm>
        </p:spPr>
        <p:txBody>
          <a:bodyPr>
            <a:normAutofit/>
          </a:bodyPr>
          <a:lstStyle/>
          <a:p>
            <a:pPr algn="l" eaLnBrk="1" hangingPunct="1">
              <a:defRPr/>
            </a:pPr>
            <a:r>
              <a:rPr lang="en-US" sz="3200" b="1" dirty="0" smtClean="0">
                <a:effectLst>
                  <a:outerShdw blurRad="38100" dist="38100" dir="2700000" algn="tl">
                    <a:srgbClr val="C0C0C0"/>
                  </a:outerShdw>
                </a:effectLst>
              </a:rPr>
              <a:t>KEY PROVISIONS </a:t>
            </a:r>
            <a:r>
              <a:rPr lang="en-US" sz="2800" b="1" dirty="0" smtClean="0">
                <a:effectLst>
                  <a:outerShdw blurRad="38100" dist="38100" dir="2700000" algn="tl">
                    <a:srgbClr val="C0C0C0"/>
                  </a:outerShdw>
                </a:effectLst>
              </a:rPr>
              <a:t>— </a:t>
            </a:r>
            <a:r>
              <a:rPr lang="en-US" sz="3000" b="1" dirty="0" smtClean="0">
                <a:effectLst>
                  <a:outerShdw blurRad="38100" dist="38100" dir="2700000" algn="tl">
                    <a:srgbClr val="C0C0C0"/>
                  </a:outerShdw>
                </a:effectLst>
              </a:rPr>
              <a:t>Access to Services </a:t>
            </a:r>
          </a:p>
        </p:txBody>
      </p:sp>
      <p:sp>
        <p:nvSpPr>
          <p:cNvPr id="4" name="Slide Number Placeholder 3"/>
          <p:cNvSpPr>
            <a:spLocks noGrp="1"/>
          </p:cNvSpPr>
          <p:nvPr>
            <p:ph type="sldNum" sz="quarter" idx="12"/>
          </p:nvPr>
        </p:nvSpPr>
        <p:spPr/>
        <p:txBody>
          <a:bodyPr/>
          <a:lstStyle/>
          <a:p>
            <a:pPr>
              <a:defRPr/>
            </a:pPr>
            <a:fld id="{CFF771EB-87FC-493D-A95D-58C7EF6C2051}" type="slidenum">
              <a:rPr lang="en-US" smtClean="0"/>
              <a:pPr>
                <a:defRPr/>
              </a:pPr>
              <a:t>25</a:t>
            </a:fld>
            <a:endParaRPr lang="en-US" dirty="0"/>
          </a:p>
        </p:txBody>
      </p:sp>
    </p:spTree>
    <p:extLst>
      <p:ext uri="{BB962C8B-B14F-4D97-AF65-F5344CB8AC3E}">
        <p14:creationId xmlns:p14="http://schemas.microsoft.com/office/powerpoint/2010/main" val="1434091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p:txBody>
          <a:bodyPr>
            <a:normAutofit fontScale="92500" lnSpcReduction="20000"/>
          </a:bodyPr>
          <a:lstStyle/>
          <a:p>
            <a:pPr eaLnBrk="1" hangingPunct="1">
              <a:lnSpc>
                <a:spcPct val="90000"/>
              </a:lnSpc>
              <a:buFont typeface="Arial" charset="0"/>
              <a:buChar char="•"/>
              <a:defRPr/>
            </a:pPr>
            <a:r>
              <a:rPr lang="en-US" sz="2800" dirty="0" smtClean="0">
                <a:effectLst>
                  <a:outerShdw blurRad="38100" dist="38100" dir="2700000" algn="tl">
                    <a:srgbClr val="C0C0C0"/>
                  </a:outerShdw>
                </a:effectLst>
              </a:rPr>
              <a:t>States are </a:t>
            </a:r>
            <a:r>
              <a:rPr lang="en-US" sz="2800" dirty="0" smtClean="0">
                <a:solidFill>
                  <a:srgbClr val="A50021"/>
                </a:solidFill>
                <a:effectLst>
                  <a:outerShdw blurRad="38100" dist="38100" dir="2700000" algn="tl">
                    <a:srgbClr val="C0C0C0"/>
                  </a:outerShdw>
                </a:effectLst>
              </a:rPr>
              <a:t>prohibited</a:t>
            </a:r>
            <a:r>
              <a:rPr lang="en-US" sz="2800" dirty="0" smtClean="0">
                <a:effectLst>
                  <a:outerShdw blurRad="38100" dist="38100" dir="2700000" algn="tl">
                    <a:srgbClr val="C0C0C0"/>
                  </a:outerShdw>
                </a:effectLst>
              </a:rPr>
              <a:t> from segregating homeless students in separate schools, separate programs within schools, or separate settings within schools</a:t>
            </a:r>
          </a:p>
          <a:p>
            <a:pPr eaLnBrk="1" hangingPunct="1">
              <a:lnSpc>
                <a:spcPct val="90000"/>
              </a:lnSpc>
              <a:buFont typeface="Arial" charset="0"/>
              <a:buNone/>
              <a:defRPr/>
            </a:pPr>
            <a:endParaRPr lang="en-US" sz="2800" dirty="0" smtClean="0">
              <a:effectLst>
                <a:outerShdw blurRad="38100" dist="38100" dir="2700000" algn="tl">
                  <a:srgbClr val="C0C0C0"/>
                </a:outerShdw>
              </a:effectLst>
            </a:endParaRPr>
          </a:p>
          <a:p>
            <a:pPr eaLnBrk="1" hangingPunct="1">
              <a:lnSpc>
                <a:spcPct val="90000"/>
              </a:lnSpc>
              <a:buFont typeface="Arial" charset="0"/>
              <a:buChar char="•"/>
              <a:defRPr/>
            </a:pPr>
            <a:r>
              <a:rPr lang="en-US" sz="2800" dirty="0" smtClean="0">
                <a:effectLst>
                  <a:outerShdw blurRad="38100" dist="38100" dir="2700000" algn="tl">
                    <a:srgbClr val="C0C0C0"/>
                  </a:outerShdw>
                </a:effectLst>
              </a:rPr>
              <a:t>SEAs and LEAs must adopt policies and practices to ensure that homeless children and youth are not segregated or </a:t>
            </a:r>
            <a:r>
              <a:rPr lang="en-US" sz="2800" dirty="0" smtClean="0">
                <a:solidFill>
                  <a:srgbClr val="A50021"/>
                </a:solidFill>
                <a:effectLst>
                  <a:outerShdw blurRad="38100" dist="38100" dir="2700000" algn="tl">
                    <a:srgbClr val="C0C0C0"/>
                  </a:outerShdw>
                </a:effectLst>
              </a:rPr>
              <a:t>stigmatized </a:t>
            </a:r>
            <a:r>
              <a:rPr lang="en-US" sz="2800" dirty="0" smtClean="0">
                <a:effectLst>
                  <a:outerShdw blurRad="38100" dist="38100" dir="2700000" algn="tl">
                    <a:srgbClr val="C0C0C0"/>
                  </a:outerShdw>
                </a:effectLst>
              </a:rPr>
              <a:t>on the basis of their status as homeless</a:t>
            </a:r>
          </a:p>
          <a:p>
            <a:pPr eaLnBrk="1" hangingPunct="1">
              <a:lnSpc>
                <a:spcPct val="90000"/>
              </a:lnSpc>
              <a:buFont typeface="Arial" charset="0"/>
              <a:buNone/>
              <a:defRPr/>
            </a:pPr>
            <a:endParaRPr lang="en-US" sz="2800" dirty="0" smtClean="0">
              <a:effectLst>
                <a:outerShdw blurRad="38100" dist="38100" dir="2700000" algn="tl">
                  <a:srgbClr val="C0C0C0"/>
                </a:outerShdw>
              </a:effectLst>
            </a:endParaRPr>
          </a:p>
          <a:p>
            <a:pPr eaLnBrk="1" hangingPunct="1">
              <a:lnSpc>
                <a:spcPct val="90000"/>
              </a:lnSpc>
              <a:buFont typeface="Arial" charset="0"/>
              <a:buChar char="•"/>
              <a:defRPr/>
            </a:pPr>
            <a:r>
              <a:rPr lang="en-US" sz="2800" dirty="0" smtClean="0">
                <a:effectLst>
                  <a:outerShdw blurRad="38100" dist="38100" dir="2700000" algn="tl">
                    <a:srgbClr val="C0C0C0"/>
                  </a:outerShdw>
                </a:effectLst>
              </a:rPr>
              <a:t>Services provided with McKinney-Vento funds </a:t>
            </a:r>
            <a:r>
              <a:rPr lang="en-US" sz="2800" dirty="0" smtClean="0">
                <a:solidFill>
                  <a:srgbClr val="A50021"/>
                </a:solidFill>
                <a:effectLst>
                  <a:outerShdw blurRad="38100" dist="38100" dir="2700000" algn="tl">
                    <a:srgbClr val="C0C0C0"/>
                  </a:outerShdw>
                </a:effectLst>
              </a:rPr>
              <a:t>must not replace the regular academic program </a:t>
            </a:r>
            <a:r>
              <a:rPr lang="en-US" sz="2800" dirty="0" smtClean="0">
                <a:effectLst>
                  <a:outerShdw blurRad="38100" dist="38100" dir="2700000" algn="tl">
                    <a:srgbClr val="C0C0C0"/>
                  </a:outerShdw>
                </a:effectLst>
              </a:rPr>
              <a:t>and must be designed to expand upon or improve services provided as part of the school’s regular academic program</a:t>
            </a:r>
          </a:p>
        </p:txBody>
      </p:sp>
      <p:sp>
        <p:nvSpPr>
          <p:cNvPr id="105474" name="Rectangle 2"/>
          <p:cNvSpPr>
            <a:spLocks noGrp="1" noChangeArrowheads="1"/>
          </p:cNvSpPr>
          <p:nvPr>
            <p:ph type="title"/>
          </p:nvPr>
        </p:nvSpPr>
        <p:spPr/>
        <p:txBody>
          <a:bodyPr/>
          <a:lstStyle/>
          <a:p>
            <a:pPr algn="l" eaLnBrk="1" hangingPunct="1">
              <a:defRPr/>
            </a:pPr>
            <a:r>
              <a:rPr lang="en-US" sz="3200" b="1" dirty="0" smtClean="0">
                <a:effectLst>
                  <a:outerShdw blurRad="38100" dist="38100" dir="2700000" algn="tl">
                    <a:srgbClr val="C0C0C0"/>
                  </a:outerShdw>
                </a:effectLst>
              </a:rPr>
              <a:t>KEY PROVISIONS </a:t>
            </a:r>
            <a:r>
              <a:rPr lang="en-US" sz="2800" b="1" dirty="0" smtClean="0">
                <a:effectLst>
                  <a:outerShdw blurRad="38100" dist="38100" dir="2700000" algn="tl">
                    <a:srgbClr val="C0C0C0"/>
                  </a:outerShdw>
                </a:effectLst>
              </a:rPr>
              <a:t>— </a:t>
            </a:r>
            <a:r>
              <a:rPr lang="en-US" sz="3000" b="1" dirty="0" smtClean="0">
                <a:effectLst>
                  <a:outerShdw blurRad="38100" dist="38100" dir="2700000" algn="tl">
                    <a:srgbClr val="C0C0C0"/>
                  </a:outerShdw>
                </a:effectLst>
              </a:rPr>
              <a:t>Segregation</a:t>
            </a:r>
          </a:p>
        </p:txBody>
      </p:sp>
      <p:sp>
        <p:nvSpPr>
          <p:cNvPr id="4" name="Slide Number Placeholder 3"/>
          <p:cNvSpPr>
            <a:spLocks noGrp="1"/>
          </p:cNvSpPr>
          <p:nvPr>
            <p:ph type="sldNum" sz="quarter" idx="12"/>
          </p:nvPr>
        </p:nvSpPr>
        <p:spPr/>
        <p:txBody>
          <a:bodyPr/>
          <a:lstStyle/>
          <a:p>
            <a:pPr>
              <a:defRPr/>
            </a:pPr>
            <a:fld id="{57A75504-1861-4D39-B8B0-D5E54CEF26EB}" type="slidenum">
              <a:rPr lang="en-US" smtClean="0"/>
              <a:pPr>
                <a:defRPr/>
              </a:pPr>
              <a:t>26</a:t>
            </a:fld>
            <a:endParaRPr lang="en-US" dirty="0"/>
          </a:p>
        </p:txBody>
      </p:sp>
    </p:spTree>
    <p:extLst>
      <p:ext uri="{BB962C8B-B14F-4D97-AF65-F5344CB8AC3E}">
        <p14:creationId xmlns:p14="http://schemas.microsoft.com/office/powerpoint/2010/main" val="4086727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381000" y="2332038"/>
            <a:ext cx="8229600" cy="2849562"/>
          </a:xfrm>
        </p:spPr>
        <p:txBody>
          <a:bodyPr/>
          <a:lstStyle/>
          <a:p>
            <a:pPr algn="ctr" eaLnBrk="1" hangingPunct="1">
              <a:lnSpc>
                <a:spcPct val="90000"/>
              </a:lnSpc>
              <a:buFont typeface="Arial" charset="0"/>
              <a:buNone/>
              <a:defRPr/>
            </a:pPr>
            <a:r>
              <a:rPr lang="en-US" sz="4000" dirty="0" smtClean="0">
                <a:effectLst>
                  <a:outerShdw blurRad="38100" dist="38100" dir="2700000" algn="tl">
                    <a:srgbClr val="C0C0C0"/>
                  </a:outerShdw>
                </a:effectLst>
              </a:rPr>
              <a:t>A child or youth who is homeless and is attending any school in the district is </a:t>
            </a:r>
            <a:r>
              <a:rPr lang="en-US" sz="4000" b="1" u="sng" dirty="0" smtClean="0">
                <a:effectLst>
                  <a:outerShdw blurRad="38100" dist="38100" dir="2700000" algn="tl">
                    <a:srgbClr val="C0C0C0"/>
                  </a:outerShdw>
                </a:effectLst>
              </a:rPr>
              <a:t>automatically eligible for Title IA services</a:t>
            </a:r>
          </a:p>
        </p:txBody>
      </p:sp>
      <p:sp>
        <p:nvSpPr>
          <p:cNvPr id="106498" name="Rectangle 2"/>
          <p:cNvSpPr>
            <a:spLocks noGrp="1" noChangeArrowheads="1"/>
          </p:cNvSpPr>
          <p:nvPr>
            <p:ph type="title"/>
          </p:nvPr>
        </p:nvSpPr>
        <p:spPr>
          <a:xfrm>
            <a:off x="116520" y="104858"/>
            <a:ext cx="7941630" cy="699053"/>
          </a:xfrm>
        </p:spPr>
        <p:txBody>
          <a:bodyPr>
            <a:noAutofit/>
          </a:bodyPr>
          <a:lstStyle/>
          <a:p>
            <a:pPr algn="l" eaLnBrk="1" hangingPunct="1">
              <a:defRPr/>
            </a:pPr>
            <a:r>
              <a:rPr lang="en-US" sz="2800" b="1" dirty="0" smtClean="0">
                <a:effectLst>
                  <a:outerShdw blurRad="38100" dist="38100" dir="2700000" algn="tl">
                    <a:srgbClr val="C0C0C0"/>
                  </a:outerShdw>
                </a:effectLst>
              </a:rPr>
              <a:t>KEY PROVISIONS — Title I and </a:t>
            </a:r>
            <a:r>
              <a:rPr lang="en-US" sz="2800" b="1" dirty="0" smtClean="0">
                <a:effectLst>
                  <a:outerShdw blurRad="38100" dist="38100" dir="2700000" algn="tl">
                    <a:srgbClr val="C0C0C0"/>
                  </a:outerShdw>
                </a:effectLst>
              </a:rPr>
              <a:t>Homelessness</a:t>
            </a:r>
            <a:endParaRPr lang="en-US" sz="2800" b="1" dirty="0" smtClean="0">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29ACAD97-DA5B-4801-846F-63EDCCD6DFD7}" type="slidenum">
              <a:rPr lang="en-US" smtClean="0"/>
              <a:pPr>
                <a:defRPr/>
              </a:pPr>
              <a:t>27</a:t>
            </a:fld>
            <a:endParaRPr lang="en-US" dirty="0"/>
          </a:p>
        </p:txBody>
      </p:sp>
    </p:spTree>
    <p:extLst>
      <p:ext uri="{BB962C8B-B14F-4D97-AF65-F5344CB8AC3E}">
        <p14:creationId xmlns:p14="http://schemas.microsoft.com/office/powerpoint/2010/main" val="4079304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a:normAutofit lnSpcReduction="10000"/>
          </a:bodyPr>
          <a:lstStyle/>
          <a:p>
            <a:pPr eaLnBrk="1" hangingPunct="1">
              <a:buFont typeface="Arial" charset="0"/>
              <a:buChar char="•"/>
              <a:defRPr/>
            </a:pPr>
            <a:r>
              <a:rPr lang="en-US" sz="2800" dirty="0" smtClean="0">
                <a:effectLst>
                  <a:outerShdw blurRad="38100" dist="38100" dir="2700000" algn="tl">
                    <a:srgbClr val="FFFFFF"/>
                  </a:outerShdw>
                </a:effectLst>
              </a:rPr>
              <a:t>Services for homeless students in both Title I and non-Title I schools are comparable to those provided to non-homeless students in Title I schools.</a:t>
            </a:r>
          </a:p>
          <a:p>
            <a:pPr eaLnBrk="1" hangingPunct="1">
              <a:buFont typeface="Arial" charset="0"/>
              <a:buNone/>
              <a:defRPr/>
            </a:pPr>
            <a:endParaRPr lang="en-US" sz="2800" dirty="0" smtClean="0">
              <a:effectLst>
                <a:outerShdw blurRad="38100" dist="38100" dir="2700000" algn="tl">
                  <a:srgbClr val="FFFFFF"/>
                </a:outerShdw>
              </a:effectLst>
            </a:endParaRPr>
          </a:p>
          <a:p>
            <a:pPr eaLnBrk="1" hangingPunct="1">
              <a:buFont typeface="Arial" charset="0"/>
              <a:buChar char="•"/>
              <a:defRPr/>
            </a:pPr>
            <a:r>
              <a:rPr lang="en-US" sz="2800" dirty="0" smtClean="0">
                <a:effectLst>
                  <a:outerShdw blurRad="38100" dist="38100" dir="2700000" algn="tl">
                    <a:srgbClr val="FFFFFF"/>
                  </a:outerShdw>
                </a:effectLst>
              </a:rPr>
              <a:t>Services that are not ordinarily provided to other Title I students and that are not available from other sources.</a:t>
            </a:r>
          </a:p>
          <a:p>
            <a:pPr eaLnBrk="1" hangingPunct="1">
              <a:buFont typeface="Arial" charset="0"/>
              <a:buChar char="•"/>
              <a:defRPr/>
            </a:pPr>
            <a:r>
              <a:rPr lang="en-US" sz="2800" dirty="0" smtClean="0">
                <a:effectLst>
                  <a:outerShdw blurRad="38100" dist="38100" dir="2700000" algn="tl">
                    <a:srgbClr val="FFFFFF"/>
                  </a:outerShdw>
                </a:effectLst>
              </a:rPr>
              <a:t>Title I funds may be used for transportation to school for formerly homeless students. </a:t>
            </a:r>
          </a:p>
        </p:txBody>
      </p:sp>
      <p:sp>
        <p:nvSpPr>
          <p:cNvPr id="108546" name="Rectangle 2"/>
          <p:cNvSpPr>
            <a:spLocks noGrp="1" noChangeArrowheads="1"/>
          </p:cNvSpPr>
          <p:nvPr>
            <p:ph type="title"/>
          </p:nvPr>
        </p:nvSpPr>
        <p:spPr>
          <a:xfrm>
            <a:off x="116520" y="104858"/>
            <a:ext cx="7351080" cy="699053"/>
          </a:xfrm>
        </p:spPr>
        <p:txBody>
          <a:bodyPr>
            <a:normAutofit fontScale="90000"/>
          </a:bodyPr>
          <a:lstStyle/>
          <a:p>
            <a:pPr algn="l" eaLnBrk="1" hangingPunct="1">
              <a:defRPr/>
            </a:pPr>
            <a:r>
              <a:rPr lang="en-US" sz="3000" b="1" dirty="0" smtClean="0">
                <a:effectLst>
                  <a:outerShdw blurRad="38100" dist="38100" dir="2700000" algn="tl">
                    <a:srgbClr val="C0C0C0"/>
                  </a:outerShdw>
                </a:effectLst>
              </a:rPr>
              <a:t>Title I—Services </a:t>
            </a:r>
            <a:r>
              <a:rPr lang="en-US" sz="3000" b="1" dirty="0" smtClean="0">
                <a:effectLst>
                  <a:outerShdw blurRad="38100" dist="38100" dir="2700000" algn="tl">
                    <a:srgbClr val="C0C0C0"/>
                  </a:outerShdw>
                </a:effectLst>
              </a:rPr>
              <a:t>for Homeless </a:t>
            </a:r>
            <a:r>
              <a:rPr lang="en-US" sz="3000" b="1" dirty="0" smtClean="0">
                <a:effectLst>
                  <a:outerShdw blurRad="38100" dist="38100" dir="2700000" algn="tl">
                    <a:srgbClr val="C0C0C0"/>
                  </a:outerShdw>
                </a:effectLst>
              </a:rPr>
              <a:t>Students</a:t>
            </a:r>
          </a:p>
        </p:txBody>
      </p:sp>
      <p:sp>
        <p:nvSpPr>
          <p:cNvPr id="4" name="Slide Number Placeholder 3"/>
          <p:cNvSpPr>
            <a:spLocks noGrp="1"/>
          </p:cNvSpPr>
          <p:nvPr>
            <p:ph type="sldNum" sz="quarter" idx="12"/>
          </p:nvPr>
        </p:nvSpPr>
        <p:spPr/>
        <p:txBody>
          <a:bodyPr/>
          <a:lstStyle/>
          <a:p>
            <a:pPr>
              <a:defRPr/>
            </a:pPr>
            <a:fld id="{EC305C61-3761-4A45-9558-90E91260A0EB}" type="slidenum">
              <a:rPr lang="en-US" smtClean="0"/>
              <a:pPr>
                <a:defRPr/>
              </a:pPr>
              <a:t>28</a:t>
            </a:fld>
            <a:endParaRPr lang="en-US" dirty="0"/>
          </a:p>
        </p:txBody>
      </p:sp>
    </p:spTree>
    <p:extLst>
      <p:ext uri="{BB962C8B-B14F-4D97-AF65-F5344CB8AC3E}">
        <p14:creationId xmlns:p14="http://schemas.microsoft.com/office/powerpoint/2010/main" val="4249284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pPr algn="l"/>
            <a:r>
              <a:rPr lang="en-US" sz="4800" b="1" dirty="0" smtClean="0"/>
              <a:t>AGENDA</a:t>
            </a:r>
          </a:p>
        </p:txBody>
      </p:sp>
      <p:sp>
        <p:nvSpPr>
          <p:cNvPr id="33795" name="Content Placeholder 2"/>
          <p:cNvSpPr>
            <a:spLocks noGrp="1"/>
          </p:cNvSpPr>
          <p:nvPr>
            <p:ph idx="1"/>
          </p:nvPr>
        </p:nvSpPr>
        <p:spPr>
          <a:xfrm>
            <a:off x="1066800" y="1447800"/>
            <a:ext cx="6400800" cy="4525963"/>
          </a:xfrm>
        </p:spPr>
        <p:txBody>
          <a:bodyPr/>
          <a:lstStyle/>
          <a:p>
            <a:r>
              <a:rPr lang="en-US" sz="3000" dirty="0" smtClean="0"/>
              <a:t>Purpose</a:t>
            </a:r>
          </a:p>
          <a:p>
            <a:r>
              <a:rPr lang="en-US" sz="3000" dirty="0" smtClean="0"/>
              <a:t>Eligibility</a:t>
            </a:r>
          </a:p>
          <a:p>
            <a:r>
              <a:rPr lang="en-US" sz="3000" dirty="0" smtClean="0"/>
              <a:t>Barriers</a:t>
            </a:r>
          </a:p>
          <a:p>
            <a:r>
              <a:rPr lang="en-US" sz="3000" dirty="0" smtClean="0"/>
              <a:t>Liaisons</a:t>
            </a:r>
          </a:p>
          <a:p>
            <a:r>
              <a:rPr lang="en-US" sz="3000" dirty="0" smtClean="0"/>
              <a:t>Key </a:t>
            </a:r>
            <a:r>
              <a:rPr lang="en-US" sz="3000" dirty="0" smtClean="0"/>
              <a:t>Provisions</a:t>
            </a:r>
          </a:p>
          <a:p>
            <a:r>
              <a:rPr lang="en-US" sz="3000" dirty="0"/>
              <a:t>Higher Education Fees</a:t>
            </a:r>
          </a:p>
          <a:p>
            <a:endParaRPr lang="en-US" sz="3000" dirty="0" smtClean="0"/>
          </a:p>
        </p:txBody>
      </p:sp>
      <p:sp>
        <p:nvSpPr>
          <p:cNvPr id="4" name="Slide Number Placeholder 3"/>
          <p:cNvSpPr>
            <a:spLocks noGrp="1"/>
          </p:cNvSpPr>
          <p:nvPr>
            <p:ph type="sldNum" sz="quarter" idx="12"/>
          </p:nvPr>
        </p:nvSpPr>
        <p:spPr/>
        <p:txBody>
          <a:bodyPr/>
          <a:lstStyle/>
          <a:p>
            <a:pPr>
              <a:defRPr/>
            </a:pPr>
            <a:fld id="{C6D6352E-86D9-438C-959D-CC4AA33A2BDD}" type="slidenum">
              <a:rPr lang="en-US" smtClean="0"/>
              <a:pPr>
                <a:defRPr/>
              </a:pPr>
              <a:t>29</a:t>
            </a:fld>
            <a:endParaRPr lang="en-US" dirty="0"/>
          </a:p>
        </p:txBody>
      </p:sp>
      <p:pic>
        <p:nvPicPr>
          <p:cNvPr id="33797" name="Picture 4"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447800"/>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5"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997075"/>
            <a:ext cx="5492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6"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3" y="2544763"/>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7"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41663"/>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7"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86175"/>
            <a:ext cx="5492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4212432"/>
            <a:ext cx="5492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892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 y="113922"/>
            <a:ext cx="7846423" cy="699053"/>
          </a:xfrm>
        </p:spPr>
        <p:txBody>
          <a:bodyPr>
            <a:normAutofit/>
          </a:bodyPr>
          <a:lstStyle/>
          <a:p>
            <a:r>
              <a:rPr lang="en-US" dirty="0" smtClean="0"/>
              <a:t>Objectives</a:t>
            </a:r>
            <a:endParaRPr lang="en-US" dirty="0"/>
          </a:p>
        </p:txBody>
      </p:sp>
      <p:sp>
        <p:nvSpPr>
          <p:cNvPr id="3" name="Content Placeholder 2"/>
          <p:cNvSpPr>
            <a:spLocks noGrp="1"/>
          </p:cNvSpPr>
          <p:nvPr>
            <p:ph idx="1"/>
          </p:nvPr>
        </p:nvSpPr>
        <p:spPr>
          <a:xfrm>
            <a:off x="346508" y="1024203"/>
            <a:ext cx="8704185" cy="5332147"/>
          </a:xfrm>
        </p:spPr>
        <p:txBody>
          <a:bodyPr>
            <a:noAutofit/>
          </a:bodyPr>
          <a:lstStyle/>
          <a:p>
            <a:pPr marL="0" indent="0">
              <a:buNone/>
            </a:pPr>
            <a:r>
              <a:rPr lang="en-US" sz="3600" dirty="0" smtClean="0"/>
              <a:t>Participants </a:t>
            </a:r>
            <a:r>
              <a:rPr lang="en-US" sz="3600" dirty="0" smtClean="0"/>
              <a:t>will Understand:</a:t>
            </a:r>
            <a:endParaRPr lang="en-US" sz="3600" dirty="0" smtClean="0"/>
          </a:p>
          <a:p>
            <a:pPr lvl="2">
              <a:lnSpc>
                <a:spcPct val="200000"/>
              </a:lnSpc>
            </a:pPr>
            <a:r>
              <a:rPr lang="en-US" sz="3600" dirty="0"/>
              <a:t>T</a:t>
            </a:r>
            <a:r>
              <a:rPr lang="en-US" sz="3600" dirty="0" smtClean="0"/>
              <a:t>he Definition of Homeless</a:t>
            </a:r>
            <a:endParaRPr lang="en-US" sz="3600" dirty="0" smtClean="0"/>
          </a:p>
          <a:p>
            <a:pPr lvl="2">
              <a:lnSpc>
                <a:spcPct val="200000"/>
              </a:lnSpc>
            </a:pPr>
            <a:r>
              <a:rPr lang="en-US" sz="3600" dirty="0"/>
              <a:t>T</a:t>
            </a:r>
            <a:r>
              <a:rPr lang="en-US" sz="3600" dirty="0" smtClean="0"/>
              <a:t>he Role of the School</a:t>
            </a:r>
            <a:endParaRPr lang="en-US" sz="3600" dirty="0"/>
          </a:p>
          <a:p>
            <a:pPr lvl="2">
              <a:lnSpc>
                <a:spcPct val="200000"/>
              </a:lnSpc>
            </a:pPr>
            <a:r>
              <a:rPr lang="en-US" sz="3600" dirty="0" smtClean="0">
                <a:effectLst/>
              </a:rPr>
              <a:t>The Rights of Parents, Guardians, and Students</a:t>
            </a:r>
            <a:endParaRPr lang="en-US" sz="3600" dirty="0">
              <a:effectLst/>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91376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sz="3600" b="1" dirty="0" smtClean="0"/>
              <a:t>Accompanied Homeless Youth</a:t>
            </a:r>
          </a:p>
        </p:txBody>
      </p:sp>
      <p:sp>
        <p:nvSpPr>
          <p:cNvPr id="30723" name="Content Placeholder 2"/>
          <p:cNvSpPr>
            <a:spLocks noGrp="1"/>
          </p:cNvSpPr>
          <p:nvPr>
            <p:ph idx="1"/>
          </p:nvPr>
        </p:nvSpPr>
        <p:spPr/>
        <p:txBody>
          <a:bodyPr/>
          <a:lstStyle/>
          <a:p>
            <a:pPr>
              <a:buFont typeface="Arial" charset="0"/>
              <a:buChar char="•"/>
              <a:defRPr/>
            </a:pPr>
            <a:r>
              <a:rPr lang="en-US" dirty="0" smtClean="0"/>
              <a:t>Accompanied homeless youth are considered “dependent” and must provide parental information on the FAFSA. </a:t>
            </a:r>
          </a:p>
          <a:p>
            <a:pPr marL="0" indent="0">
              <a:buFont typeface="Arial" pitchFamily="34" charset="0"/>
              <a:buNone/>
              <a:defRPr/>
            </a:pPr>
            <a:endParaRPr lang="en-US" dirty="0" smtClean="0"/>
          </a:p>
          <a:p>
            <a:pPr>
              <a:buFont typeface="Arial" charset="0"/>
              <a:buChar char="•"/>
              <a:defRPr/>
            </a:pPr>
            <a:r>
              <a:rPr lang="en-US" dirty="0" smtClean="0"/>
              <a:t>Information includes parental income.  However, lower income usually results in more assistance because of the low EFC. </a:t>
            </a:r>
          </a:p>
        </p:txBody>
      </p:sp>
      <p:sp>
        <p:nvSpPr>
          <p:cNvPr id="4" name="Slide Number Placeholder 3"/>
          <p:cNvSpPr>
            <a:spLocks noGrp="1"/>
          </p:cNvSpPr>
          <p:nvPr>
            <p:ph type="sldNum" sz="quarter" idx="12"/>
          </p:nvPr>
        </p:nvSpPr>
        <p:spPr/>
        <p:txBody>
          <a:bodyPr/>
          <a:lstStyle/>
          <a:p>
            <a:pPr>
              <a:defRPr/>
            </a:pPr>
            <a:fld id="{502AF3D3-DAAA-4B89-9C29-F54BC852D79A}" type="slidenum">
              <a:rPr lang="en-US" smtClean="0"/>
              <a:pPr>
                <a:defRPr/>
              </a:pPr>
              <a:t>30</a:t>
            </a:fld>
            <a:endParaRPr lang="en-US" dirty="0"/>
          </a:p>
        </p:txBody>
      </p:sp>
    </p:spTree>
    <p:extLst>
      <p:ext uri="{BB962C8B-B14F-4D97-AF65-F5344CB8AC3E}">
        <p14:creationId xmlns:p14="http://schemas.microsoft.com/office/powerpoint/2010/main" val="2507737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16520" y="104858"/>
            <a:ext cx="7598730" cy="699053"/>
          </a:xfrm>
        </p:spPr>
        <p:txBody>
          <a:bodyPr>
            <a:normAutofit/>
          </a:bodyPr>
          <a:lstStyle/>
          <a:p>
            <a:pPr algn="l"/>
            <a:r>
              <a:rPr lang="en-US" sz="3600" b="1" dirty="0" smtClean="0"/>
              <a:t>Unaccompanied Homeless Youth</a:t>
            </a:r>
          </a:p>
        </p:txBody>
      </p:sp>
      <p:sp>
        <p:nvSpPr>
          <p:cNvPr id="31747" name="Content Placeholder 2"/>
          <p:cNvSpPr>
            <a:spLocks noGrp="1"/>
          </p:cNvSpPr>
          <p:nvPr>
            <p:ph idx="1"/>
          </p:nvPr>
        </p:nvSpPr>
        <p:spPr/>
        <p:txBody>
          <a:bodyPr/>
          <a:lstStyle/>
          <a:p>
            <a:pPr>
              <a:lnSpc>
                <a:spcPct val="90000"/>
              </a:lnSpc>
              <a:buFont typeface="Arial" charset="0"/>
              <a:buChar char="•"/>
              <a:defRPr/>
            </a:pPr>
            <a:r>
              <a:rPr lang="en-US" sz="2200" dirty="0" smtClean="0">
                <a:cs typeface="Times New Roman" pitchFamily="18" charset="0"/>
              </a:rPr>
              <a:t>For financial aid purposes, unaccompanied homeless youth (UHY) are:</a:t>
            </a:r>
          </a:p>
          <a:p>
            <a:pPr marL="0" indent="0">
              <a:lnSpc>
                <a:spcPct val="90000"/>
              </a:lnSpc>
              <a:buFont typeface="Arial" pitchFamily="34" charset="0"/>
              <a:buNone/>
              <a:defRPr/>
            </a:pPr>
            <a:r>
              <a:rPr lang="en-US" sz="2200" dirty="0" smtClean="0">
                <a:cs typeface="Times New Roman" pitchFamily="18" charset="0"/>
              </a:rPr>
              <a:t>       _   </a:t>
            </a:r>
            <a:r>
              <a:rPr lang="en-US" sz="1800" dirty="0" smtClean="0">
                <a:cs typeface="Times New Roman" pitchFamily="18" charset="0"/>
              </a:rPr>
              <a:t>Homeless or at risk of homelessness and are not in the physical custody of   	their parent or guardian.</a:t>
            </a:r>
            <a:endParaRPr lang="en-US" sz="2200" dirty="0" smtClean="0">
              <a:cs typeface="Times New Roman" pitchFamily="18" charset="0"/>
            </a:endParaRPr>
          </a:p>
          <a:p>
            <a:pPr lvl="1">
              <a:lnSpc>
                <a:spcPct val="90000"/>
              </a:lnSpc>
              <a:buFont typeface="Arial" charset="0"/>
              <a:buChar char="–"/>
              <a:defRPr/>
            </a:pPr>
            <a:r>
              <a:rPr lang="en-US" sz="1800" dirty="0" smtClean="0">
                <a:cs typeface="Times New Roman" pitchFamily="18" charset="0"/>
              </a:rPr>
              <a:t>Independent students - can apply for federal aid without parental income information or signature.</a:t>
            </a:r>
            <a:endParaRPr lang="en-US" sz="2200" dirty="0" smtClean="0">
              <a:cs typeface="Times New Roman" pitchFamily="18" charset="0"/>
            </a:endParaRPr>
          </a:p>
          <a:p>
            <a:pPr>
              <a:lnSpc>
                <a:spcPct val="90000"/>
              </a:lnSpc>
              <a:buFont typeface="Arial" charset="0"/>
              <a:buChar char="•"/>
              <a:defRPr/>
            </a:pPr>
            <a:r>
              <a:rPr lang="en-US" sz="2200" dirty="0" smtClean="0">
                <a:cs typeface="Times New Roman" pitchFamily="18" charset="0"/>
              </a:rPr>
              <a:t>What makes UHY different from other independent populations on the FAFSA?</a:t>
            </a:r>
          </a:p>
          <a:p>
            <a:pPr lvl="1">
              <a:lnSpc>
                <a:spcPct val="90000"/>
              </a:lnSpc>
              <a:buFont typeface="Arial" charset="0"/>
              <a:buChar char="–"/>
              <a:defRPr/>
            </a:pPr>
            <a:r>
              <a:rPr lang="en-US" sz="1800" dirty="0" smtClean="0">
                <a:cs typeface="Times New Roman" pitchFamily="18" charset="0"/>
              </a:rPr>
              <a:t>Parental contact  </a:t>
            </a:r>
          </a:p>
          <a:p>
            <a:pPr lvl="1">
              <a:lnSpc>
                <a:spcPct val="90000"/>
              </a:lnSpc>
              <a:buFont typeface="Arial" charset="0"/>
              <a:buChar char="–"/>
              <a:defRPr/>
            </a:pPr>
            <a:r>
              <a:rPr lang="en-US" sz="1800" dirty="0" smtClean="0">
                <a:cs typeface="Times New Roman" pitchFamily="18" charset="0"/>
              </a:rPr>
              <a:t>Grey Area (at risk)</a:t>
            </a:r>
          </a:p>
          <a:p>
            <a:pPr>
              <a:lnSpc>
                <a:spcPct val="90000"/>
              </a:lnSpc>
              <a:buFont typeface="Arial" charset="0"/>
              <a:buChar char="•"/>
              <a:defRPr/>
            </a:pPr>
            <a:r>
              <a:rPr lang="en-US" sz="2200" dirty="0" smtClean="0">
                <a:cs typeface="Times New Roman" pitchFamily="18" charset="0"/>
              </a:rPr>
              <a:t>What about youth between 21 &amp; 24 years of age?</a:t>
            </a:r>
          </a:p>
          <a:p>
            <a:pPr lvl="1">
              <a:lnSpc>
                <a:spcPct val="90000"/>
              </a:lnSpc>
              <a:buFont typeface="Arial" charset="0"/>
              <a:buChar char="–"/>
              <a:defRPr/>
            </a:pPr>
            <a:r>
              <a:rPr lang="en-US" sz="1800" dirty="0" smtClean="0">
                <a:cs typeface="Times New Roman" pitchFamily="18" charset="0"/>
              </a:rPr>
              <a:t>Students who are older than 21 but not yet 24 and who are unaccompanied and homeless or self-supporting and at risk of being homeless qualify for a dependency override.</a:t>
            </a:r>
          </a:p>
          <a:p>
            <a:pPr>
              <a:buFont typeface="Arial"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BD2A29FB-CCA3-4B6B-8D3E-29F0B2F6DB58}" type="slidenum">
              <a:rPr lang="en-US" smtClean="0"/>
              <a:pPr>
                <a:defRPr/>
              </a:pPr>
              <a:t>31</a:t>
            </a:fld>
            <a:endParaRPr lang="en-US" dirty="0"/>
          </a:p>
        </p:txBody>
      </p:sp>
    </p:spTree>
    <p:extLst>
      <p:ext uri="{BB962C8B-B14F-4D97-AF65-F5344CB8AC3E}">
        <p14:creationId xmlns:p14="http://schemas.microsoft.com/office/powerpoint/2010/main" val="3488769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16520" y="104858"/>
            <a:ext cx="6808155" cy="699053"/>
          </a:xfrm>
        </p:spPr>
        <p:txBody>
          <a:bodyPr>
            <a:normAutofit fontScale="90000"/>
          </a:bodyPr>
          <a:lstStyle/>
          <a:p>
            <a:pPr algn="l"/>
            <a:r>
              <a:rPr lang="en-US" sz="3600" b="1" dirty="0" smtClean="0"/>
              <a:t>Unaccompanied Homeless Youth</a:t>
            </a:r>
            <a:endParaRPr lang="en-US" sz="3600" dirty="0" smtClean="0"/>
          </a:p>
        </p:txBody>
      </p:sp>
      <p:sp>
        <p:nvSpPr>
          <p:cNvPr id="45059" name="Content Placeholder 2"/>
          <p:cNvSpPr>
            <a:spLocks noGrp="1"/>
          </p:cNvSpPr>
          <p:nvPr>
            <p:ph idx="1"/>
          </p:nvPr>
        </p:nvSpPr>
        <p:spPr/>
        <p:txBody>
          <a:bodyPr/>
          <a:lstStyle/>
          <a:p>
            <a:pPr>
              <a:lnSpc>
                <a:spcPct val="90000"/>
              </a:lnSpc>
            </a:pPr>
            <a:r>
              <a:rPr lang="en-US" sz="2200" dirty="0" smtClean="0"/>
              <a:t>Most universities will require a form of verification. </a:t>
            </a:r>
          </a:p>
          <a:p>
            <a:pPr>
              <a:lnSpc>
                <a:spcPct val="90000"/>
              </a:lnSpc>
            </a:pPr>
            <a:r>
              <a:rPr lang="en-US" sz="2200" dirty="0" smtClean="0"/>
              <a:t>If you choose to verify, authorized entities are:</a:t>
            </a:r>
          </a:p>
          <a:p>
            <a:pPr lvl="1">
              <a:lnSpc>
                <a:spcPct val="90000"/>
              </a:lnSpc>
            </a:pPr>
            <a:r>
              <a:rPr lang="en-US" sz="2200" dirty="0" smtClean="0"/>
              <a:t>a McKinney-Vento Act school district liaison (can only verify current public school students or recent HS graduates)</a:t>
            </a:r>
          </a:p>
          <a:p>
            <a:pPr lvl="1">
              <a:lnSpc>
                <a:spcPct val="90000"/>
              </a:lnSpc>
            </a:pPr>
            <a:r>
              <a:rPr lang="en-US" sz="2200" dirty="0" smtClean="0"/>
              <a:t>a HUD homeless assistance program director or their designee</a:t>
            </a:r>
          </a:p>
          <a:p>
            <a:pPr lvl="1">
              <a:lnSpc>
                <a:spcPct val="90000"/>
              </a:lnSpc>
            </a:pPr>
            <a:r>
              <a:rPr lang="en-US" sz="2200" dirty="0" smtClean="0"/>
              <a:t>a Runaway and Homeless Youth Act program director or their designee</a:t>
            </a:r>
          </a:p>
          <a:p>
            <a:pPr lvl="1">
              <a:lnSpc>
                <a:spcPct val="90000"/>
              </a:lnSpc>
            </a:pPr>
            <a:r>
              <a:rPr lang="en-US" sz="2200" dirty="0" smtClean="0"/>
              <a:t>a Financial Aid Administrator (FAA). </a:t>
            </a:r>
          </a:p>
          <a:p>
            <a:pPr lvl="1">
              <a:lnSpc>
                <a:spcPct val="90000"/>
              </a:lnSpc>
              <a:buFont typeface="Zapf Dingbats"/>
              <a:buNone/>
            </a:pPr>
            <a:endParaRPr lang="en-US" sz="2200" dirty="0" smtClean="0">
              <a:cs typeface="Times New Roman" pitchFamily="18" charset="0"/>
            </a:endParaRPr>
          </a:p>
        </p:txBody>
      </p:sp>
      <p:sp>
        <p:nvSpPr>
          <p:cNvPr id="4" name="Slide Number Placeholder 3"/>
          <p:cNvSpPr>
            <a:spLocks noGrp="1"/>
          </p:cNvSpPr>
          <p:nvPr>
            <p:ph type="sldNum" sz="quarter" idx="12"/>
          </p:nvPr>
        </p:nvSpPr>
        <p:spPr/>
        <p:txBody>
          <a:bodyPr/>
          <a:lstStyle/>
          <a:p>
            <a:pPr>
              <a:defRPr/>
            </a:pPr>
            <a:fld id="{D5C9CE1C-A924-480D-8C4E-C2EDA9027FDB}" type="slidenum">
              <a:rPr lang="en-US" smtClean="0"/>
              <a:pPr>
                <a:defRPr/>
              </a:pPr>
              <a:t>32</a:t>
            </a:fld>
            <a:endParaRPr lang="en-US" dirty="0"/>
          </a:p>
        </p:txBody>
      </p:sp>
    </p:spTree>
    <p:extLst>
      <p:ext uri="{BB962C8B-B14F-4D97-AF65-F5344CB8AC3E}">
        <p14:creationId xmlns:p14="http://schemas.microsoft.com/office/powerpoint/2010/main" val="328722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algn="l"/>
            <a:r>
              <a:rPr lang="en-US" sz="4800" b="1" dirty="0" smtClean="0"/>
              <a:t>AGENDA</a:t>
            </a:r>
          </a:p>
        </p:txBody>
      </p:sp>
      <p:sp>
        <p:nvSpPr>
          <p:cNvPr id="38915" name="Content Placeholder 2"/>
          <p:cNvSpPr>
            <a:spLocks noGrp="1"/>
          </p:cNvSpPr>
          <p:nvPr>
            <p:ph idx="1"/>
          </p:nvPr>
        </p:nvSpPr>
        <p:spPr>
          <a:xfrm>
            <a:off x="1066800" y="1447800"/>
            <a:ext cx="6400800" cy="4525963"/>
          </a:xfrm>
        </p:spPr>
        <p:txBody>
          <a:bodyPr/>
          <a:lstStyle/>
          <a:p>
            <a:r>
              <a:rPr lang="en-US" sz="3000" dirty="0" smtClean="0"/>
              <a:t>Purpose</a:t>
            </a:r>
          </a:p>
          <a:p>
            <a:r>
              <a:rPr lang="en-US" sz="3000" dirty="0" smtClean="0"/>
              <a:t>Eligibility</a:t>
            </a:r>
          </a:p>
          <a:p>
            <a:r>
              <a:rPr lang="en-US" sz="3000" dirty="0" smtClean="0"/>
              <a:t>Barriers</a:t>
            </a:r>
          </a:p>
          <a:p>
            <a:r>
              <a:rPr lang="en-US" sz="3000" dirty="0" smtClean="0"/>
              <a:t>Liaisons</a:t>
            </a:r>
          </a:p>
          <a:p>
            <a:r>
              <a:rPr lang="en-US" sz="3000" dirty="0" smtClean="0"/>
              <a:t>Key Provisions</a:t>
            </a:r>
          </a:p>
          <a:p>
            <a:r>
              <a:rPr lang="en-US" sz="3000" dirty="0" smtClean="0"/>
              <a:t>Higher Education </a:t>
            </a:r>
            <a:r>
              <a:rPr lang="en-US" sz="3000" dirty="0" smtClean="0"/>
              <a:t>Fees</a:t>
            </a:r>
            <a:endParaRPr lang="en-US" sz="3000" dirty="0" smtClean="0"/>
          </a:p>
        </p:txBody>
      </p:sp>
      <p:sp>
        <p:nvSpPr>
          <p:cNvPr id="4" name="Slide Number Placeholder 3"/>
          <p:cNvSpPr>
            <a:spLocks noGrp="1"/>
          </p:cNvSpPr>
          <p:nvPr>
            <p:ph type="sldNum" sz="quarter" idx="12"/>
          </p:nvPr>
        </p:nvSpPr>
        <p:spPr/>
        <p:txBody>
          <a:bodyPr/>
          <a:lstStyle/>
          <a:p>
            <a:pPr>
              <a:defRPr/>
            </a:pPr>
            <a:fld id="{1EA4E937-9B6A-406A-A413-456C6DFCC5BC}" type="slidenum">
              <a:rPr lang="en-US" smtClean="0"/>
              <a:pPr>
                <a:defRPr/>
              </a:pPr>
              <a:t>33</a:t>
            </a:fld>
            <a:endParaRPr lang="en-US" dirty="0"/>
          </a:p>
        </p:txBody>
      </p:sp>
      <p:pic>
        <p:nvPicPr>
          <p:cNvPr id="38917" name="Picture 4"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447800"/>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997075"/>
            <a:ext cx="5492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3" y="2544763"/>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7"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41663"/>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7"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86175"/>
            <a:ext cx="5492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7"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4210050"/>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9343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33400" y="0"/>
            <a:ext cx="8229600" cy="914400"/>
          </a:xfrm>
        </p:spPr>
        <p:txBody>
          <a:bodyPr/>
          <a:lstStyle/>
          <a:p>
            <a:pPr algn="l"/>
            <a:r>
              <a:rPr lang="en-US" b="1" dirty="0" smtClean="0"/>
              <a:t>Sources/Resources</a:t>
            </a:r>
          </a:p>
        </p:txBody>
      </p:sp>
      <p:sp>
        <p:nvSpPr>
          <p:cNvPr id="34819" name="Content Placeholder 2"/>
          <p:cNvSpPr>
            <a:spLocks noGrp="1"/>
          </p:cNvSpPr>
          <p:nvPr>
            <p:ph idx="1"/>
          </p:nvPr>
        </p:nvSpPr>
        <p:spPr>
          <a:xfrm>
            <a:off x="533400" y="914400"/>
            <a:ext cx="8229600" cy="4754563"/>
          </a:xfrm>
        </p:spPr>
        <p:txBody>
          <a:bodyPr>
            <a:normAutofit fontScale="85000" lnSpcReduction="20000"/>
          </a:bodyPr>
          <a:lstStyle/>
          <a:p>
            <a:pPr>
              <a:buFont typeface="Arial" charset="0"/>
              <a:buNone/>
              <a:defRPr/>
            </a:pPr>
            <a:endParaRPr lang="en-US" sz="800" dirty="0" smtClean="0">
              <a:cs typeface="Arial" charset="0"/>
              <a:hlinkClick r:id="rId3"/>
            </a:endParaRPr>
          </a:p>
          <a:p>
            <a:pPr>
              <a:buFont typeface="Arial" charset="0"/>
              <a:buChar char="•"/>
              <a:defRPr/>
            </a:pPr>
            <a:r>
              <a:rPr lang="en-US" sz="2000" dirty="0" smtClean="0"/>
              <a:t>LEGISLATION: </a:t>
            </a:r>
            <a:r>
              <a:rPr lang="en-US" sz="2000" u="sng" dirty="0" smtClean="0">
                <a:hlinkClick r:id="rId4"/>
              </a:rPr>
              <a:t>http://www.ed.gov/programs/homeless/legislation.html</a:t>
            </a:r>
            <a:endParaRPr lang="en-US" sz="2000" dirty="0" smtClean="0"/>
          </a:p>
          <a:p>
            <a:pPr>
              <a:buFont typeface="Arial" charset="0"/>
              <a:buNone/>
              <a:defRPr/>
            </a:pPr>
            <a:endParaRPr lang="en-US" sz="2000" dirty="0" smtClean="0"/>
          </a:p>
          <a:p>
            <a:pPr>
              <a:buFont typeface="Arial" charset="0"/>
              <a:buChar char="•"/>
              <a:defRPr/>
            </a:pPr>
            <a:r>
              <a:rPr lang="en-US" sz="2000" dirty="0" smtClean="0"/>
              <a:t>GUIDANCE: </a:t>
            </a:r>
            <a:r>
              <a:rPr lang="en-US" sz="2000" u="sng" dirty="0" smtClean="0">
                <a:solidFill>
                  <a:srgbClr val="0000FF"/>
                </a:solidFill>
                <a:hlinkClick r:id="rId5"/>
              </a:rPr>
              <a:t>http://www2.ed.gov/programs/homeless/guidance.pdf</a:t>
            </a:r>
            <a:r>
              <a:rPr lang="en-US" sz="2000" u="sng" dirty="0" smtClean="0">
                <a:solidFill>
                  <a:srgbClr val="0000FF"/>
                </a:solidFill>
              </a:rPr>
              <a:t> </a:t>
            </a:r>
          </a:p>
          <a:p>
            <a:pPr>
              <a:buFont typeface="Arial" charset="0"/>
              <a:buNone/>
              <a:defRPr/>
            </a:pPr>
            <a:endParaRPr lang="en-US" sz="2000" dirty="0" smtClean="0"/>
          </a:p>
          <a:p>
            <a:pPr>
              <a:buFont typeface="Arial" charset="0"/>
              <a:buChar char="•"/>
              <a:defRPr/>
            </a:pPr>
            <a:r>
              <a:rPr lang="en-US" sz="2000" dirty="0" smtClean="0"/>
              <a:t>OSSE WEBSITE:</a:t>
            </a:r>
          </a:p>
          <a:p>
            <a:pPr marL="400050" lvl="1" indent="0">
              <a:buFont typeface="Arial" charset="0"/>
              <a:buNone/>
              <a:defRPr/>
            </a:pPr>
            <a:r>
              <a:rPr lang="en-US" sz="2000" dirty="0" smtClean="0">
                <a:hlinkClick r:id="rId6"/>
              </a:rPr>
              <a:t>http://osse.dc.gov/service/education-homeless-children-and-youth-program</a:t>
            </a:r>
            <a:r>
              <a:rPr lang="en-US" sz="2000" dirty="0" smtClean="0"/>
              <a:t> </a:t>
            </a:r>
          </a:p>
          <a:p>
            <a:pPr>
              <a:buFont typeface="Arial" charset="0"/>
              <a:buChar char="•"/>
              <a:defRPr/>
            </a:pPr>
            <a:r>
              <a:rPr lang="en-US" sz="2000" dirty="0" smtClean="0"/>
              <a:t>The National Association for the Education of Homeless Children and Youth: </a:t>
            </a:r>
            <a:r>
              <a:rPr lang="en-US" sz="2000" dirty="0" smtClean="0">
                <a:cs typeface="Arial" charset="0"/>
                <a:hlinkClick r:id="rId3"/>
              </a:rPr>
              <a:t>www.naehcy.org</a:t>
            </a:r>
            <a:endParaRPr lang="en-US" sz="2000" dirty="0" smtClean="0">
              <a:cs typeface="Arial" charset="0"/>
            </a:endParaRPr>
          </a:p>
          <a:p>
            <a:pPr>
              <a:buFont typeface="Arial" charset="0"/>
              <a:buChar char="•"/>
              <a:defRPr/>
            </a:pPr>
            <a:r>
              <a:rPr lang="en-US" sz="2000" dirty="0" smtClean="0">
                <a:cs typeface="Arial" charset="0"/>
              </a:rPr>
              <a:t>NAEHCY </a:t>
            </a:r>
            <a:r>
              <a:rPr lang="en-US" sz="2000" dirty="0">
                <a:cs typeface="Arial" charset="0"/>
              </a:rPr>
              <a:t>Higher Education: </a:t>
            </a:r>
            <a:r>
              <a:rPr lang="en-US" sz="2000" dirty="0">
                <a:cs typeface="Arial" charset="0"/>
                <a:hlinkClick r:id="rId7"/>
              </a:rPr>
              <a:t>http://</a:t>
            </a:r>
            <a:r>
              <a:rPr lang="en-US" sz="2000" dirty="0" smtClean="0">
                <a:cs typeface="Arial" charset="0"/>
                <a:hlinkClick r:id="rId7"/>
              </a:rPr>
              <a:t>www.naehcy.org/educational-resources/helpline</a:t>
            </a:r>
            <a:r>
              <a:rPr lang="en-US" sz="2000" dirty="0" smtClean="0">
                <a:cs typeface="Arial" charset="0"/>
              </a:rPr>
              <a:t> </a:t>
            </a:r>
            <a:endParaRPr lang="en-US" sz="2000" dirty="0">
              <a:cs typeface="Arial" charset="0"/>
            </a:endParaRPr>
          </a:p>
          <a:p>
            <a:pPr>
              <a:buFont typeface="Arial" charset="0"/>
              <a:buChar char="•"/>
              <a:defRPr/>
            </a:pPr>
            <a:r>
              <a:rPr lang="en-US" sz="2000" dirty="0" smtClean="0">
                <a:cs typeface="Arial" charset="0"/>
              </a:rPr>
              <a:t>National Association for College </a:t>
            </a:r>
            <a:r>
              <a:rPr lang="en-US" sz="2000" dirty="0">
                <a:cs typeface="Arial" charset="0"/>
              </a:rPr>
              <a:t>Admission Counseling: </a:t>
            </a:r>
            <a:r>
              <a:rPr lang="en-US" sz="2000" dirty="0">
                <a:cs typeface="Arial" charset="0"/>
                <a:hlinkClick r:id="rId8"/>
              </a:rPr>
              <a:t>http://</a:t>
            </a:r>
            <a:r>
              <a:rPr lang="en-US" sz="2000" dirty="0" smtClean="0">
                <a:cs typeface="Arial" charset="0"/>
                <a:hlinkClick r:id="rId8"/>
              </a:rPr>
              <a:t>www.nacacnet.org/Pages/default.aspx</a:t>
            </a:r>
            <a:r>
              <a:rPr lang="en-US" sz="2000" dirty="0" smtClean="0">
                <a:cs typeface="Arial" charset="0"/>
              </a:rPr>
              <a:t> </a:t>
            </a:r>
          </a:p>
          <a:p>
            <a:pPr marL="0" indent="0">
              <a:buFont typeface="Arial" pitchFamily="34" charset="0"/>
              <a:buNone/>
              <a:defRPr/>
            </a:pPr>
            <a:r>
              <a:rPr lang="en-US" sz="2000" dirty="0" smtClean="0">
                <a:cs typeface="Arial" charset="0"/>
              </a:rPr>
              <a:t>	</a:t>
            </a:r>
          </a:p>
          <a:p>
            <a:pPr lvl="1" indent="-342900">
              <a:buFont typeface="Arial" pitchFamily="34" charset="0"/>
              <a:buChar char="•"/>
              <a:defRPr/>
            </a:pPr>
            <a:endParaRPr lang="en-US" sz="2000" dirty="0" smtClean="0">
              <a:cs typeface="Arial" charset="0"/>
            </a:endParaRPr>
          </a:p>
          <a:p>
            <a:pPr>
              <a:buFont typeface="Arial" charset="0"/>
              <a:buNone/>
              <a:defRPr/>
            </a:pPr>
            <a:endParaRPr lang="en-US" sz="2400" b="1" dirty="0" smtClean="0"/>
          </a:p>
          <a:p>
            <a:pPr>
              <a:buFont typeface="Arial" charset="0"/>
              <a:buNone/>
              <a:defRPr/>
            </a:pPr>
            <a:r>
              <a:rPr lang="en-US" dirty="0" smtClean="0"/>
              <a:t> </a:t>
            </a:r>
            <a:endParaRPr lang="en-US" dirty="0" smtClean="0">
              <a:cs typeface="Arial" charset="0"/>
            </a:endParaRPr>
          </a:p>
          <a:p>
            <a:pPr>
              <a:buFont typeface="Arial"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092D0E4E-C279-45C3-A0DE-7C8B539400B6}" type="slidenum">
              <a:rPr lang="en-US" smtClean="0"/>
              <a:pPr>
                <a:defRPr/>
              </a:pPr>
              <a:t>34</a:t>
            </a:fld>
            <a:endParaRPr lang="en-US" dirty="0"/>
          </a:p>
        </p:txBody>
      </p:sp>
    </p:spTree>
    <p:extLst>
      <p:ext uri="{BB962C8B-B14F-4D97-AF65-F5344CB8AC3E}">
        <p14:creationId xmlns:p14="http://schemas.microsoft.com/office/powerpoint/2010/main" val="662511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l"/>
            <a:r>
              <a:rPr lang="en-US" b="1" dirty="0" smtClean="0"/>
              <a:t>Questions</a:t>
            </a:r>
          </a:p>
        </p:txBody>
      </p:sp>
      <p:sp>
        <p:nvSpPr>
          <p:cNvPr id="4" name="Slide Number Placeholder 3"/>
          <p:cNvSpPr>
            <a:spLocks noGrp="1"/>
          </p:cNvSpPr>
          <p:nvPr>
            <p:ph type="sldNum" sz="quarter" idx="12"/>
          </p:nvPr>
        </p:nvSpPr>
        <p:spPr/>
        <p:txBody>
          <a:bodyPr/>
          <a:lstStyle/>
          <a:p>
            <a:pPr>
              <a:defRPr/>
            </a:pPr>
            <a:fld id="{185DBC56-D10F-446A-8F06-8045EF666417}" type="slidenum">
              <a:rPr lang="en-US" smtClean="0"/>
              <a:pPr>
                <a:defRPr/>
              </a:pPr>
              <a:t>35</a:t>
            </a:fld>
            <a:endParaRPr lang="en-US" dirty="0"/>
          </a:p>
        </p:txBody>
      </p:sp>
      <p:pic>
        <p:nvPicPr>
          <p:cNvPr id="51204" name="Picture 2" descr="C:\Documents and Settings\sheryl.hamilton\Local Settings\Temporary Internet Files\Content.IE5\0Z1ZM635\MCj0441428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210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 non 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36" y="-162118"/>
            <a:ext cx="9147304" cy="6848475"/>
          </a:xfrm>
          <a:prstGeom prst="rect">
            <a:avLst/>
          </a:prstGeom>
        </p:spPr>
      </p:pic>
      <p:sp>
        <p:nvSpPr>
          <p:cNvPr id="5" name="TextBox 4"/>
          <p:cNvSpPr txBox="1"/>
          <p:nvPr/>
        </p:nvSpPr>
        <p:spPr>
          <a:xfrm>
            <a:off x="0" y="2012325"/>
            <a:ext cx="9144000" cy="4339650"/>
          </a:xfrm>
          <a:prstGeom prst="rect">
            <a:avLst/>
          </a:prstGeom>
          <a:noFill/>
        </p:spPr>
        <p:txBody>
          <a:bodyPr wrap="square" rtlCol="0">
            <a:spAutoFit/>
          </a:bodyPr>
          <a:lstStyle/>
          <a:p>
            <a:pPr algn="ctr"/>
            <a:r>
              <a:rPr lang="en-US" sz="3600" b="1" dirty="0" smtClean="0">
                <a:solidFill>
                  <a:srgbClr val="9FA1A4"/>
                </a:solidFill>
                <a:latin typeface="Arial"/>
                <a:cs typeface="Arial"/>
              </a:rPr>
              <a:t>Contact Information:</a:t>
            </a:r>
          </a:p>
          <a:p>
            <a:pPr algn="ctr">
              <a:buFont typeface="Arial" charset="0"/>
              <a:buNone/>
              <a:defRPr/>
            </a:pPr>
            <a:r>
              <a:rPr lang="en-US" sz="2000" b="1" dirty="0"/>
              <a:t>Sheryl Hamilton</a:t>
            </a:r>
          </a:p>
          <a:p>
            <a:pPr algn="ctr">
              <a:buFont typeface="Arial" charset="0"/>
              <a:buNone/>
              <a:defRPr/>
            </a:pPr>
            <a:r>
              <a:rPr lang="en-US" sz="2000" dirty="0"/>
              <a:t>Director of Programs</a:t>
            </a:r>
          </a:p>
          <a:p>
            <a:pPr algn="ctr">
              <a:buFont typeface="Arial" charset="0"/>
              <a:buNone/>
              <a:defRPr/>
            </a:pPr>
            <a:r>
              <a:rPr lang="en-US" sz="2000" dirty="0"/>
              <a:t>202-741-6404</a:t>
            </a:r>
          </a:p>
          <a:p>
            <a:pPr algn="ctr">
              <a:buFont typeface="Arial" charset="0"/>
              <a:buNone/>
              <a:defRPr/>
            </a:pPr>
            <a:r>
              <a:rPr lang="en-US" sz="2000" b="1" dirty="0">
                <a:hlinkClick r:id="rId4"/>
              </a:rPr>
              <a:t>Sheryl.Hamilton@dc.gov</a:t>
            </a:r>
            <a:r>
              <a:rPr lang="en-US" sz="2000" b="1" dirty="0"/>
              <a:t> </a:t>
            </a:r>
            <a:endParaRPr lang="en-US" sz="2000" dirty="0"/>
          </a:p>
          <a:p>
            <a:pPr algn="ctr">
              <a:buFont typeface="Arial" charset="0"/>
              <a:buNone/>
              <a:defRPr/>
            </a:pPr>
            <a:endParaRPr lang="en-US" sz="2000" dirty="0"/>
          </a:p>
          <a:p>
            <a:pPr algn="ctr">
              <a:buFont typeface="Arial" charset="0"/>
              <a:buNone/>
              <a:defRPr/>
            </a:pPr>
            <a:r>
              <a:rPr lang="en-US" sz="2000" b="1" dirty="0" err="1"/>
              <a:t>Ja’Sent</a:t>
            </a:r>
            <a:r>
              <a:rPr lang="en-US" sz="2000" b="1" dirty="0"/>
              <a:t> Brown</a:t>
            </a:r>
          </a:p>
          <a:p>
            <a:pPr algn="ctr">
              <a:buFont typeface="Arial" charset="0"/>
              <a:buNone/>
              <a:defRPr/>
            </a:pPr>
            <a:r>
              <a:rPr lang="en-US" sz="2000" dirty="0"/>
              <a:t>Program Manager</a:t>
            </a:r>
          </a:p>
          <a:p>
            <a:pPr algn="ctr">
              <a:buFont typeface="Arial" charset="0"/>
              <a:buNone/>
              <a:defRPr/>
            </a:pPr>
            <a:r>
              <a:rPr lang="en-US" sz="2000" dirty="0"/>
              <a:t>202-654-6123 </a:t>
            </a:r>
          </a:p>
          <a:p>
            <a:pPr algn="ctr">
              <a:buFont typeface="Arial" charset="0"/>
              <a:buNone/>
              <a:defRPr/>
            </a:pPr>
            <a:r>
              <a:rPr lang="en-US" sz="2000" b="1" dirty="0">
                <a:hlinkClick r:id="rId5"/>
              </a:rPr>
              <a:t>Jasent.Brown@dc.gov</a:t>
            </a:r>
            <a:endParaRPr lang="en-US" sz="2000" b="1" dirty="0"/>
          </a:p>
          <a:p>
            <a:pPr algn="ctr">
              <a:buFont typeface="Arial" charset="0"/>
              <a:buNone/>
              <a:defRPr/>
            </a:pPr>
            <a:r>
              <a:rPr lang="en-US" sz="2000" dirty="0"/>
              <a:t>810 First Street, N.E., 8</a:t>
            </a:r>
            <a:r>
              <a:rPr lang="en-US" sz="2000" baseline="30000" dirty="0"/>
              <a:t>th</a:t>
            </a:r>
            <a:r>
              <a:rPr lang="en-US" sz="2000" dirty="0"/>
              <a:t> Floor</a:t>
            </a:r>
          </a:p>
          <a:p>
            <a:pPr algn="ctr">
              <a:buFont typeface="Arial" charset="0"/>
              <a:buNone/>
              <a:defRPr/>
            </a:pPr>
            <a:r>
              <a:rPr lang="en-US" sz="2000" dirty="0"/>
              <a:t>Washington D.C.  20002</a:t>
            </a:r>
          </a:p>
          <a:p>
            <a:pPr algn="ctr">
              <a:buFont typeface="Arial" charset="0"/>
              <a:buNone/>
              <a:defRPr/>
            </a:pPr>
            <a:endParaRPr lang="en-US" sz="2000" dirty="0"/>
          </a:p>
        </p:txBody>
      </p:sp>
    </p:spTree>
    <p:extLst>
      <p:ext uri="{BB962C8B-B14F-4D97-AF65-F5344CB8AC3E}">
        <p14:creationId xmlns:p14="http://schemas.microsoft.com/office/powerpoint/2010/main" val="2851602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38100"/>
            <a:ext cx="8229600" cy="1143000"/>
          </a:xfrm>
        </p:spPr>
        <p:txBody>
          <a:bodyPr>
            <a:normAutofit/>
          </a:bodyPr>
          <a:lstStyle/>
          <a:p>
            <a:r>
              <a:rPr lang="en-US" b="1" dirty="0" smtClean="0"/>
              <a:t>PURPOSE OF THE MKV PROGRAM</a:t>
            </a:r>
          </a:p>
        </p:txBody>
      </p:sp>
      <p:sp>
        <p:nvSpPr>
          <p:cNvPr id="5123" name="Content Placeholder 2"/>
          <p:cNvSpPr>
            <a:spLocks noGrp="1"/>
          </p:cNvSpPr>
          <p:nvPr>
            <p:ph idx="1"/>
          </p:nvPr>
        </p:nvSpPr>
        <p:spPr>
          <a:xfrm>
            <a:off x="533400" y="1828800"/>
            <a:ext cx="8229600" cy="3154363"/>
          </a:xfrm>
        </p:spPr>
        <p:txBody>
          <a:bodyPr/>
          <a:lstStyle/>
          <a:p>
            <a:pPr algn="ctr">
              <a:buFont typeface="Arial" pitchFamily="34" charset="0"/>
              <a:buNone/>
            </a:pPr>
            <a:r>
              <a:rPr lang="en-US" sz="3600" dirty="0" smtClean="0"/>
              <a:t>The MKV program is designed to address the problems that homeless children and youth have faced in enrolling, attending, and succeeding in school. </a:t>
            </a:r>
          </a:p>
        </p:txBody>
      </p:sp>
      <p:sp>
        <p:nvSpPr>
          <p:cNvPr id="5" name="Slide Number Placeholder 4"/>
          <p:cNvSpPr>
            <a:spLocks noGrp="1"/>
          </p:cNvSpPr>
          <p:nvPr>
            <p:ph type="sldNum" sz="quarter" idx="12"/>
          </p:nvPr>
        </p:nvSpPr>
        <p:spPr/>
        <p:txBody>
          <a:bodyPr/>
          <a:lstStyle/>
          <a:p>
            <a:pPr>
              <a:defRPr/>
            </a:pPr>
            <a:fld id="{9E57C85F-D371-4578-81FB-8DA767DF80B7}" type="slidenum">
              <a:rPr lang="en-US" smtClean="0"/>
              <a:pPr>
                <a:defRPr/>
              </a:pPr>
              <a:t>4</a:t>
            </a:fld>
            <a:endParaRPr lang="en-US" dirty="0"/>
          </a:p>
        </p:txBody>
      </p:sp>
    </p:spTree>
    <p:extLst>
      <p:ext uri="{BB962C8B-B14F-4D97-AF65-F5344CB8AC3E}">
        <p14:creationId xmlns:p14="http://schemas.microsoft.com/office/powerpoint/2010/main" val="3871808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algn="l"/>
            <a:r>
              <a:rPr lang="en-US" sz="4800" b="1" dirty="0" smtClean="0"/>
              <a:t>AGENDA</a:t>
            </a:r>
          </a:p>
        </p:txBody>
      </p:sp>
      <p:sp>
        <p:nvSpPr>
          <p:cNvPr id="6147" name="Content Placeholder 2"/>
          <p:cNvSpPr>
            <a:spLocks noGrp="1"/>
          </p:cNvSpPr>
          <p:nvPr>
            <p:ph idx="1"/>
          </p:nvPr>
        </p:nvSpPr>
        <p:spPr>
          <a:xfrm>
            <a:off x="1066800" y="1447800"/>
            <a:ext cx="6400800" cy="4525963"/>
          </a:xfrm>
        </p:spPr>
        <p:txBody>
          <a:bodyPr/>
          <a:lstStyle/>
          <a:p>
            <a:r>
              <a:rPr lang="en-US" sz="3000" dirty="0" smtClean="0"/>
              <a:t>Purpose</a:t>
            </a:r>
          </a:p>
          <a:p>
            <a:r>
              <a:rPr lang="en-US" sz="3000" dirty="0" smtClean="0"/>
              <a:t>Eligibility</a:t>
            </a:r>
          </a:p>
          <a:p>
            <a:r>
              <a:rPr lang="en-US" sz="3000" dirty="0" smtClean="0"/>
              <a:t>Barriers</a:t>
            </a:r>
          </a:p>
          <a:p>
            <a:r>
              <a:rPr lang="en-US" sz="3000" dirty="0" smtClean="0"/>
              <a:t>Liaisons</a:t>
            </a:r>
          </a:p>
          <a:p>
            <a:r>
              <a:rPr lang="en-US" sz="3000" dirty="0" smtClean="0"/>
              <a:t>Key Provisions</a:t>
            </a:r>
          </a:p>
          <a:p>
            <a:r>
              <a:rPr lang="en-US" sz="3000" dirty="0" smtClean="0"/>
              <a:t>Higher Education </a:t>
            </a:r>
            <a:r>
              <a:rPr lang="en-US" sz="3000" dirty="0" smtClean="0"/>
              <a:t>Fees</a:t>
            </a:r>
            <a:endParaRPr lang="en-US" sz="3000" dirty="0" smtClean="0"/>
          </a:p>
        </p:txBody>
      </p:sp>
      <p:sp>
        <p:nvSpPr>
          <p:cNvPr id="4" name="Slide Number Placeholder 3"/>
          <p:cNvSpPr>
            <a:spLocks noGrp="1"/>
          </p:cNvSpPr>
          <p:nvPr>
            <p:ph type="sldNum" sz="quarter" idx="12"/>
          </p:nvPr>
        </p:nvSpPr>
        <p:spPr/>
        <p:txBody>
          <a:bodyPr/>
          <a:lstStyle/>
          <a:p>
            <a:pPr>
              <a:defRPr/>
            </a:pPr>
            <a:fld id="{D3951B85-5C3C-4093-B2ED-4AC9C969B1B3}" type="slidenum">
              <a:rPr lang="en-US" smtClean="0"/>
              <a:pPr>
                <a:defRPr/>
              </a:pPr>
              <a:t>5</a:t>
            </a:fld>
            <a:endParaRPr lang="en-US" dirty="0"/>
          </a:p>
        </p:txBody>
      </p:sp>
      <p:pic>
        <p:nvPicPr>
          <p:cNvPr id="6149" name="Picture 4"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447800"/>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3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C0C0C0"/>
                  </a:outerShdw>
                </a:effectLst>
              </a:rPr>
              <a:t>Eligibility—Who is Covered?</a:t>
            </a:r>
            <a:endParaRPr lang="en-US" b="1" dirty="0"/>
          </a:p>
        </p:txBody>
      </p:sp>
      <p:sp>
        <p:nvSpPr>
          <p:cNvPr id="3" name="Content Placeholder 2"/>
          <p:cNvSpPr>
            <a:spLocks noGrp="1"/>
          </p:cNvSpPr>
          <p:nvPr>
            <p:ph idx="1"/>
          </p:nvPr>
        </p:nvSpPr>
        <p:spPr/>
        <p:txBody>
          <a:bodyPr/>
          <a:lstStyle/>
          <a:p>
            <a:pPr>
              <a:lnSpc>
                <a:spcPct val="90000"/>
              </a:lnSpc>
              <a:buFont typeface="Arial" charset="0"/>
              <a:buChar char="•"/>
              <a:defRPr/>
            </a:pPr>
            <a:r>
              <a:rPr lang="en-US" sz="2800" dirty="0">
                <a:effectLst>
                  <a:outerShdw blurRad="38100" dist="38100" dir="2700000" algn="tl">
                    <a:srgbClr val="C0C0C0"/>
                  </a:outerShdw>
                </a:effectLst>
              </a:rPr>
              <a:t>Children who </a:t>
            </a:r>
            <a:r>
              <a:rPr lang="en-US" sz="2800" b="1" dirty="0">
                <a:effectLst>
                  <a:outerShdw blurRad="38100" dist="38100" dir="2700000" algn="tl">
                    <a:srgbClr val="C0C0C0"/>
                  </a:outerShdw>
                </a:effectLst>
              </a:rPr>
              <a:t>lack a fixed, regular, and adequate nighttime residence</a:t>
            </a:r>
            <a:r>
              <a:rPr lang="en-US" sz="2800" dirty="0">
                <a:effectLst>
                  <a:outerShdw blurRad="38100" dist="38100" dir="2700000" algn="tl">
                    <a:srgbClr val="C0C0C0"/>
                  </a:outerShdw>
                </a:effectLst>
              </a:rPr>
              <a:t>—</a:t>
            </a:r>
          </a:p>
          <a:p>
            <a:pPr lvl="1">
              <a:lnSpc>
                <a:spcPct val="90000"/>
              </a:lnSpc>
              <a:buFont typeface="Arial" charset="0"/>
              <a:buChar char="–"/>
              <a:defRPr/>
            </a:pPr>
            <a:r>
              <a:rPr lang="en-US" dirty="0">
                <a:effectLst>
                  <a:outerShdw blurRad="38100" dist="38100" dir="2700000" algn="tl">
                    <a:srgbClr val="C0C0C0"/>
                  </a:outerShdw>
                </a:effectLst>
              </a:rPr>
              <a:t>Sharing the housing of others due to loss of housing, economic hardship, or similar reason</a:t>
            </a:r>
          </a:p>
          <a:p>
            <a:pPr lvl="1">
              <a:lnSpc>
                <a:spcPct val="90000"/>
              </a:lnSpc>
              <a:buFont typeface="Arial" charset="0"/>
              <a:buChar char="–"/>
              <a:defRPr/>
            </a:pPr>
            <a:r>
              <a:rPr lang="en-US" dirty="0">
                <a:effectLst>
                  <a:outerShdw blurRad="38100" dist="38100" dir="2700000" algn="tl">
                    <a:srgbClr val="C0C0C0"/>
                  </a:outerShdw>
                </a:effectLst>
              </a:rPr>
              <a:t>Living in motels, hotels, trailer parks, camping grounds due to lack of adequate alternative accommodations</a:t>
            </a:r>
          </a:p>
          <a:p>
            <a:pPr lvl="1">
              <a:lnSpc>
                <a:spcPct val="90000"/>
              </a:lnSpc>
              <a:buFont typeface="Arial" charset="0"/>
              <a:buChar char="–"/>
              <a:defRPr/>
            </a:pPr>
            <a:r>
              <a:rPr lang="en-US" dirty="0">
                <a:effectLst>
                  <a:outerShdw blurRad="38100" dist="38100" dir="2700000" algn="tl">
                    <a:srgbClr val="C0C0C0"/>
                  </a:outerShdw>
                </a:effectLst>
              </a:rPr>
              <a:t>Living in emergency or transitional shelters</a:t>
            </a:r>
          </a:p>
          <a:p>
            <a:pPr lvl="1">
              <a:lnSpc>
                <a:spcPct val="90000"/>
              </a:lnSpc>
              <a:buFont typeface="Arial" charset="0"/>
              <a:buChar char="–"/>
              <a:defRPr/>
            </a:pPr>
            <a:r>
              <a:rPr lang="en-US" dirty="0">
                <a:effectLst>
                  <a:outerShdw blurRad="38100" dist="38100" dir="2700000" algn="tl">
                    <a:srgbClr val="C0C0C0"/>
                  </a:outerShdw>
                </a:effectLst>
              </a:rPr>
              <a:t>Abandoned in hospitals</a:t>
            </a:r>
          </a:p>
          <a:p>
            <a:pPr>
              <a:buFont typeface="Arial" charset="0"/>
              <a:buChar char="•"/>
              <a:defRPr/>
            </a:pPr>
            <a:endParaRPr lang="en-US" dirty="0"/>
          </a:p>
        </p:txBody>
      </p:sp>
      <p:sp>
        <p:nvSpPr>
          <p:cNvPr id="4" name="Slide Number Placeholder 3"/>
          <p:cNvSpPr>
            <a:spLocks noGrp="1"/>
          </p:cNvSpPr>
          <p:nvPr>
            <p:ph type="sldNum" sz="quarter" idx="12"/>
          </p:nvPr>
        </p:nvSpPr>
        <p:spPr/>
        <p:txBody>
          <a:bodyPr/>
          <a:lstStyle/>
          <a:p>
            <a:pPr>
              <a:defRPr/>
            </a:pPr>
            <a:fld id="{F5DA076C-5CB5-4FC3-AA1F-F4B6B7988E3D}" type="slidenum">
              <a:rPr lang="en-US" smtClean="0"/>
              <a:pPr>
                <a:defRPr/>
              </a:pPr>
              <a:t>6</a:t>
            </a:fld>
            <a:endParaRPr lang="en-US" dirty="0"/>
          </a:p>
        </p:txBody>
      </p:sp>
    </p:spTree>
    <p:extLst>
      <p:ext uri="{BB962C8B-B14F-4D97-AF65-F5344CB8AC3E}">
        <p14:creationId xmlns:p14="http://schemas.microsoft.com/office/powerpoint/2010/main" val="3746255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0"/>
            <a:ext cx="8229600" cy="1143000"/>
          </a:xfrm>
        </p:spPr>
        <p:txBody>
          <a:bodyPr>
            <a:normAutofit/>
          </a:bodyPr>
          <a:lstStyle/>
          <a:p>
            <a:pPr algn="l">
              <a:defRPr/>
            </a:pPr>
            <a:r>
              <a:rPr lang="en-US" b="1" dirty="0" smtClean="0">
                <a:effectLst>
                  <a:outerShdw blurRad="38100" dist="38100" dir="2700000" algn="tl">
                    <a:srgbClr val="C0C0C0"/>
                  </a:outerShdw>
                </a:effectLst>
              </a:rPr>
              <a:t>Eligibility— </a:t>
            </a:r>
            <a:r>
              <a:rPr lang="en-US" b="1" dirty="0" smtClean="0">
                <a:effectLst>
                  <a:outerShdw blurRad="38100" dist="38100" dir="2700000" algn="tl">
                    <a:srgbClr val="C0C0C0"/>
                  </a:outerShdw>
                </a:effectLst>
              </a:rPr>
              <a:t>Who </a:t>
            </a:r>
            <a:r>
              <a:rPr lang="en-US" b="1" dirty="0" smtClean="0">
                <a:effectLst>
                  <a:outerShdw blurRad="38100" dist="38100" dir="2700000" algn="tl">
                    <a:srgbClr val="C0C0C0"/>
                  </a:outerShdw>
                </a:effectLst>
              </a:rPr>
              <a:t>is Covered? </a:t>
            </a:r>
            <a:endParaRPr lang="en-US" b="1" dirty="0"/>
          </a:p>
        </p:txBody>
      </p:sp>
      <p:sp>
        <p:nvSpPr>
          <p:cNvPr id="3" name="Content Placeholder 2"/>
          <p:cNvSpPr>
            <a:spLocks noGrp="1"/>
          </p:cNvSpPr>
          <p:nvPr>
            <p:ph idx="1"/>
          </p:nvPr>
        </p:nvSpPr>
        <p:spPr>
          <a:xfrm>
            <a:off x="381000" y="1427163"/>
            <a:ext cx="8229600" cy="3382962"/>
          </a:xfrm>
        </p:spPr>
        <p:txBody>
          <a:bodyPr/>
          <a:lstStyle/>
          <a:p>
            <a:pPr>
              <a:lnSpc>
                <a:spcPct val="80000"/>
              </a:lnSpc>
              <a:buFont typeface="Arial" charset="0"/>
              <a:buChar char="•"/>
              <a:defRPr/>
            </a:pPr>
            <a:r>
              <a:rPr lang="en-US" dirty="0">
                <a:effectLst>
                  <a:outerShdw blurRad="38100" dist="38100" dir="2700000" algn="tl">
                    <a:srgbClr val="C0C0C0"/>
                  </a:outerShdw>
                </a:effectLst>
                <a:cs typeface="Times New Roman" pitchFamily="18" charset="0"/>
              </a:rPr>
              <a:t>Awaiting foster care placement</a:t>
            </a:r>
          </a:p>
          <a:p>
            <a:pPr>
              <a:lnSpc>
                <a:spcPct val="80000"/>
              </a:lnSpc>
              <a:buFont typeface="Arial" charset="0"/>
              <a:buChar char="•"/>
              <a:defRPr/>
            </a:pPr>
            <a:r>
              <a:rPr lang="en-US" dirty="0">
                <a:effectLst>
                  <a:outerShdw blurRad="38100" dist="38100" dir="2700000" algn="tl">
                    <a:srgbClr val="C0C0C0"/>
                  </a:outerShdw>
                </a:effectLst>
                <a:cs typeface="Times New Roman" pitchFamily="18" charset="0"/>
              </a:rPr>
              <a:t>Living in a public or private place not designed for humans to live</a:t>
            </a:r>
          </a:p>
          <a:p>
            <a:pPr>
              <a:lnSpc>
                <a:spcPct val="80000"/>
              </a:lnSpc>
              <a:buFont typeface="Arial" charset="0"/>
              <a:buChar char="•"/>
              <a:defRPr/>
            </a:pPr>
            <a:r>
              <a:rPr lang="en-US" dirty="0">
                <a:effectLst>
                  <a:outerShdw blurRad="38100" dist="38100" dir="2700000" algn="tl">
                    <a:srgbClr val="C0C0C0"/>
                  </a:outerShdw>
                </a:effectLst>
                <a:cs typeface="Times New Roman" pitchFamily="18" charset="0"/>
              </a:rPr>
              <a:t>Living in cars, parks, abandoned buildings, bus or train stations, etc.</a:t>
            </a:r>
          </a:p>
          <a:p>
            <a:pPr>
              <a:lnSpc>
                <a:spcPct val="80000"/>
              </a:lnSpc>
              <a:buFont typeface="Arial" charset="0"/>
              <a:buChar char="•"/>
              <a:defRPr/>
            </a:pPr>
            <a:r>
              <a:rPr lang="en-US" dirty="0">
                <a:effectLst>
                  <a:outerShdw blurRad="38100" dist="38100" dir="2700000" algn="tl">
                    <a:srgbClr val="C0C0C0"/>
                  </a:outerShdw>
                </a:effectLst>
                <a:cs typeface="Times New Roman" pitchFamily="18" charset="0"/>
              </a:rPr>
              <a:t>Migratory children living in above circumstances</a:t>
            </a:r>
          </a:p>
          <a:p>
            <a:pPr>
              <a:buFont typeface="Arial" charset="0"/>
              <a:buChar char="•"/>
              <a:defRPr/>
            </a:pPr>
            <a:endParaRPr lang="en-US" dirty="0"/>
          </a:p>
        </p:txBody>
      </p:sp>
      <p:sp>
        <p:nvSpPr>
          <p:cNvPr id="4" name="Slide Number Placeholder 3"/>
          <p:cNvSpPr>
            <a:spLocks noGrp="1"/>
          </p:cNvSpPr>
          <p:nvPr>
            <p:ph type="sldNum" sz="quarter" idx="12"/>
          </p:nvPr>
        </p:nvSpPr>
        <p:spPr/>
        <p:txBody>
          <a:bodyPr/>
          <a:lstStyle/>
          <a:p>
            <a:pPr>
              <a:defRPr/>
            </a:pPr>
            <a:fld id="{BE219B2C-D93F-421B-A7E3-BC62A0BDB87A}" type="slidenum">
              <a:rPr lang="en-US" smtClean="0"/>
              <a:pPr>
                <a:defRPr/>
              </a:pPr>
              <a:t>7</a:t>
            </a:fld>
            <a:endParaRPr lang="en-US" dirty="0"/>
          </a:p>
        </p:txBody>
      </p:sp>
    </p:spTree>
    <p:extLst>
      <p:ext uri="{BB962C8B-B14F-4D97-AF65-F5344CB8AC3E}">
        <p14:creationId xmlns:p14="http://schemas.microsoft.com/office/powerpoint/2010/main" val="579856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sz="4000" b="1" dirty="0" smtClean="0">
                <a:effectLst>
                  <a:outerShdw blurRad="38100" dist="38100" dir="2700000" algn="tl">
                    <a:srgbClr val="C0C0C0"/>
                  </a:outerShdw>
                </a:effectLst>
              </a:rPr>
              <a:t>Eligibility— Who </a:t>
            </a:r>
            <a:r>
              <a:rPr lang="en-US" sz="4000" b="1" dirty="0">
                <a:effectLst>
                  <a:outerShdw blurRad="38100" dist="38100" dir="2700000" algn="tl">
                    <a:srgbClr val="C0C0C0"/>
                  </a:outerShdw>
                </a:effectLst>
              </a:rPr>
              <a:t>is Covered? </a:t>
            </a:r>
            <a:endParaRPr lang="en-US" dirty="0"/>
          </a:p>
        </p:txBody>
      </p:sp>
      <p:sp>
        <p:nvSpPr>
          <p:cNvPr id="3" name="Content Placeholder 2"/>
          <p:cNvSpPr>
            <a:spLocks noGrp="1"/>
          </p:cNvSpPr>
          <p:nvPr>
            <p:ph idx="1"/>
          </p:nvPr>
        </p:nvSpPr>
        <p:spPr>
          <a:xfrm>
            <a:off x="457200" y="1209675"/>
            <a:ext cx="8229600" cy="4525963"/>
          </a:xfrm>
        </p:spPr>
        <p:txBody>
          <a:bodyPr>
            <a:normAutofit fontScale="92500" lnSpcReduction="10000"/>
          </a:bodyPr>
          <a:lstStyle/>
          <a:p>
            <a:pPr>
              <a:buFont typeface="Arial" charset="0"/>
              <a:buChar char="•"/>
              <a:defRPr/>
            </a:pPr>
            <a:r>
              <a:rPr lang="en-US" dirty="0" smtClean="0"/>
              <a:t>What is the definition of migratory?</a:t>
            </a:r>
          </a:p>
          <a:p>
            <a:pPr marL="0" indent="0">
              <a:buFont typeface="Arial" charset="0"/>
              <a:buNone/>
              <a:defRPr/>
            </a:pPr>
            <a:r>
              <a:rPr lang="en-US" sz="1400" b="1" dirty="0" smtClean="0"/>
              <a:t>The youth is currently living in one of the above homeless situations and falls under one or more of the categories below:</a:t>
            </a:r>
          </a:p>
          <a:p>
            <a:pPr marL="0" indent="0">
              <a:buFont typeface="Arial" charset="0"/>
              <a:buNone/>
              <a:defRPr/>
            </a:pPr>
            <a:endParaRPr lang="en-US" sz="1400" b="1" dirty="0" smtClean="0"/>
          </a:p>
          <a:p>
            <a:pPr marL="0" indent="0">
              <a:buFont typeface="Arial" charset="0"/>
              <a:buNone/>
              <a:defRPr/>
            </a:pPr>
            <a:r>
              <a:rPr lang="en-US" sz="1400" b="1" dirty="0" smtClean="0"/>
              <a:t>1. The child is younger than 22 and has not graduated from high school or does not hold a high school equivalency certificate (this means that the child is entitled to a free public education or is of an age below compulsory school attendance); and</a:t>
            </a:r>
          </a:p>
          <a:p>
            <a:pPr marL="0" indent="0">
              <a:buFont typeface="Arial" charset="0"/>
              <a:buNone/>
              <a:defRPr/>
            </a:pPr>
            <a:r>
              <a:rPr lang="en-US" sz="1400" b="1" dirty="0" smtClean="0"/>
              <a:t>2. The child is a migrant agricultural worker or a migrant fisher or has a parent, spouse, or guardian who is a migrant agricultural worker or a migrant fisher; and</a:t>
            </a:r>
          </a:p>
          <a:p>
            <a:pPr marL="0" indent="0">
              <a:buFont typeface="Arial" charset="0"/>
              <a:buNone/>
              <a:defRPr/>
            </a:pPr>
            <a:r>
              <a:rPr lang="en-US" sz="1400" b="1" dirty="0" smtClean="0"/>
              <a:t>3. The child has moved within the preceding 36 months in order to obtain (or seek) or to accompany (or join) a parent, spouse, or guardian to obtain (or seek), temporary or seasonal employment in qualifying agricultural or fishing work; and </a:t>
            </a:r>
          </a:p>
          <a:p>
            <a:pPr marL="0" indent="0">
              <a:buFont typeface="Arial" charset="0"/>
              <a:buNone/>
              <a:defRPr/>
            </a:pPr>
            <a:r>
              <a:rPr lang="en-US" sz="1400" b="1" dirty="0" smtClean="0"/>
              <a:t>4. Such employment is a principal means of livelihood; and</a:t>
            </a:r>
          </a:p>
          <a:p>
            <a:pPr marL="0" indent="0">
              <a:buFont typeface="Arial" charset="0"/>
              <a:buNone/>
              <a:defRPr/>
            </a:pPr>
            <a:r>
              <a:rPr lang="en-US" sz="1400" b="1" dirty="0" smtClean="0"/>
              <a:t>5. The child:</a:t>
            </a:r>
          </a:p>
          <a:p>
            <a:pPr marL="0" indent="0">
              <a:buFont typeface="Arial" charset="0"/>
              <a:buNone/>
              <a:defRPr/>
            </a:pPr>
            <a:r>
              <a:rPr lang="en-US" sz="1400" b="1" dirty="0" smtClean="0"/>
              <a:t>a. Has moved from one school district to another; or</a:t>
            </a:r>
          </a:p>
          <a:p>
            <a:pPr marL="0" indent="0">
              <a:buFont typeface="Arial" charset="0"/>
              <a:buNone/>
              <a:defRPr/>
            </a:pPr>
            <a:r>
              <a:rPr lang="en-US" sz="1400" b="1" dirty="0" smtClean="0"/>
              <a:t>b. In a State that is comprised of a single school district, has moved from one administrative area to another within such district; or</a:t>
            </a:r>
          </a:p>
          <a:p>
            <a:pPr marL="0" indent="0">
              <a:buFont typeface="Arial" charset="0"/>
              <a:buNone/>
              <a:defRPr/>
            </a:pPr>
            <a:r>
              <a:rPr lang="en-US" sz="1400" b="1" dirty="0" smtClean="0"/>
              <a:t>c. Resides in a school district of more than 15,000 square miles and migrates a distance of 20 miles or more to a temporary residence to engage in a fishing activity.  (This provision   currently applies only to  Alaska.)</a:t>
            </a:r>
            <a:endParaRPr lang="en-US" sz="1400" b="1" dirty="0"/>
          </a:p>
        </p:txBody>
      </p:sp>
      <p:sp>
        <p:nvSpPr>
          <p:cNvPr id="4" name="Slide Number Placeholder 3"/>
          <p:cNvSpPr>
            <a:spLocks noGrp="1"/>
          </p:cNvSpPr>
          <p:nvPr>
            <p:ph type="sldNum" sz="quarter" idx="12"/>
          </p:nvPr>
        </p:nvSpPr>
        <p:spPr/>
        <p:txBody>
          <a:bodyPr/>
          <a:lstStyle/>
          <a:p>
            <a:pPr>
              <a:defRPr/>
            </a:pPr>
            <a:fld id="{EF6AA83B-5A0F-4085-9760-7064CECF9B01}" type="slidenum">
              <a:rPr lang="en-US" smtClean="0"/>
              <a:pPr>
                <a:defRPr/>
              </a:pPr>
              <a:t>8</a:t>
            </a:fld>
            <a:endParaRPr lang="en-US" dirty="0"/>
          </a:p>
        </p:txBody>
      </p:sp>
    </p:spTree>
    <p:extLst>
      <p:ext uri="{BB962C8B-B14F-4D97-AF65-F5344CB8AC3E}">
        <p14:creationId xmlns:p14="http://schemas.microsoft.com/office/powerpoint/2010/main" val="405613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algn="l"/>
            <a:r>
              <a:rPr lang="en-US" sz="4800" b="1" dirty="0" smtClean="0"/>
              <a:t>AGENDA</a:t>
            </a:r>
          </a:p>
        </p:txBody>
      </p:sp>
      <p:sp>
        <p:nvSpPr>
          <p:cNvPr id="10243" name="Content Placeholder 2"/>
          <p:cNvSpPr>
            <a:spLocks noGrp="1"/>
          </p:cNvSpPr>
          <p:nvPr>
            <p:ph idx="1"/>
          </p:nvPr>
        </p:nvSpPr>
        <p:spPr>
          <a:xfrm>
            <a:off x="1066800" y="1447800"/>
            <a:ext cx="6400800" cy="4525963"/>
          </a:xfrm>
        </p:spPr>
        <p:txBody>
          <a:bodyPr/>
          <a:lstStyle/>
          <a:p>
            <a:r>
              <a:rPr lang="en-US" sz="3000" dirty="0" smtClean="0"/>
              <a:t>Purpose</a:t>
            </a:r>
          </a:p>
          <a:p>
            <a:r>
              <a:rPr lang="en-US" sz="3000" dirty="0" smtClean="0"/>
              <a:t>Eligibility</a:t>
            </a:r>
          </a:p>
          <a:p>
            <a:r>
              <a:rPr lang="en-US" sz="3000" dirty="0" smtClean="0"/>
              <a:t>Barriers</a:t>
            </a:r>
          </a:p>
          <a:p>
            <a:r>
              <a:rPr lang="en-US" sz="3000" dirty="0" smtClean="0"/>
              <a:t>Liaisons</a:t>
            </a:r>
          </a:p>
          <a:p>
            <a:r>
              <a:rPr lang="en-US" sz="3000" dirty="0" smtClean="0"/>
              <a:t>Key Provisions</a:t>
            </a:r>
          </a:p>
          <a:p>
            <a:r>
              <a:rPr lang="en-US" sz="3000" dirty="0" smtClean="0"/>
              <a:t>Higher Education </a:t>
            </a:r>
            <a:r>
              <a:rPr lang="en-US" sz="3000" dirty="0" smtClean="0"/>
              <a:t>Fees</a:t>
            </a:r>
            <a:endParaRPr lang="en-US" sz="3000" dirty="0" smtClean="0"/>
          </a:p>
        </p:txBody>
      </p:sp>
      <p:sp>
        <p:nvSpPr>
          <p:cNvPr id="4" name="Slide Number Placeholder 3"/>
          <p:cNvSpPr>
            <a:spLocks noGrp="1"/>
          </p:cNvSpPr>
          <p:nvPr>
            <p:ph type="sldNum" sz="quarter" idx="12"/>
          </p:nvPr>
        </p:nvSpPr>
        <p:spPr/>
        <p:txBody>
          <a:bodyPr/>
          <a:lstStyle/>
          <a:p>
            <a:pPr>
              <a:defRPr/>
            </a:pPr>
            <a:fld id="{B0235A03-74BE-4665-A7AF-753CD11326B8}" type="slidenum">
              <a:rPr lang="en-US" smtClean="0"/>
              <a:pPr>
                <a:defRPr/>
              </a:pPr>
              <a:t>9</a:t>
            </a:fld>
            <a:endParaRPr lang="en-US" dirty="0"/>
          </a:p>
        </p:txBody>
      </p:sp>
      <p:pic>
        <p:nvPicPr>
          <p:cNvPr id="10245" name="Picture 4"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447800"/>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MCj0432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997075"/>
            <a:ext cx="5492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173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nk xmlns="b175468f-1d1a-4c06-8ad5-ba5636890b24">
      <Url xsi:nil="true"/>
      <Description xsi:nil="true"/>
    </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90B9D3380C584195FB6C376704490E" ma:contentTypeVersion="6" ma:contentTypeDescription="Create a new document." ma:contentTypeScope="" ma:versionID="0021e5099aaa05bbc7536224368cff11">
  <xsd:schema xmlns:xsd="http://www.w3.org/2001/XMLSchema" xmlns:xs="http://www.w3.org/2001/XMLSchema" xmlns:p="http://schemas.microsoft.com/office/2006/metadata/properties" xmlns:ns2="b175468f-1d1a-4c06-8ad5-ba5636890b24" targetNamespace="http://schemas.microsoft.com/office/2006/metadata/properties" ma:root="true" ma:fieldsID="f0d8a0a1e75d891946e3d5e8529d0ba3" ns2:_="">
    <xsd:import namespace="b175468f-1d1a-4c06-8ad5-ba5636890b24"/>
    <xsd:element name="properties">
      <xsd:complexType>
        <xsd:sequence>
          <xsd:element name="documentManagement">
            <xsd:complexType>
              <xsd:all>
                <xsd:element ref="ns2: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5468f-1d1a-4c06-8ad5-ba5636890b24" elementFormDefault="qualified">
    <xsd:import namespace="http://schemas.microsoft.com/office/2006/documentManagement/types"/>
    <xsd:import namespace="http://schemas.microsoft.com/office/infopath/2007/PartnerControls"/>
    <xsd:element name="link" ma:index="8"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4EA31A-4B91-4CA3-B893-214EA7E51D23}">
  <ds:schemaRefs>
    <ds:schemaRef ds:uri="http://www.w3.org/XML/1998/namespace"/>
    <ds:schemaRef ds:uri="http://schemas.microsoft.com/office/2006/metadata/properties"/>
    <ds:schemaRef ds:uri="http://schemas.microsoft.com/office/2006/documentManagement/types"/>
    <ds:schemaRef ds:uri="b175468f-1d1a-4c06-8ad5-ba5636890b24"/>
    <ds:schemaRef ds:uri="http://purl.org/dc/terms/"/>
    <ds:schemaRef ds:uri="http://schemas.microsoft.com/office/infopath/2007/PartnerControls"/>
    <ds:schemaRef ds:uri="http://purl.org/dc/dcmitype/"/>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D399F545-55E0-41F1-A927-7369B7BFC71C}">
  <ds:schemaRefs>
    <ds:schemaRef ds:uri="http://schemas.microsoft.com/sharepoint/v3/contenttype/forms"/>
  </ds:schemaRefs>
</ds:datastoreItem>
</file>

<file path=customXml/itemProps3.xml><?xml version="1.0" encoding="utf-8"?>
<ds:datastoreItem xmlns:ds="http://schemas.openxmlformats.org/officeDocument/2006/customXml" ds:itemID="{A4490106-33EC-4BF7-AB10-E8F6850119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5468f-1d1a-4c06-8ad5-ba5636890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2614</TotalTime>
  <Words>2604</Words>
  <Application>Microsoft Office PowerPoint</Application>
  <PresentationFormat>On-screen Show (4:3)</PresentationFormat>
  <Paragraphs>399</Paragraphs>
  <Slides>36</Slides>
  <Notes>31</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PowerPoint Presentation</vt:lpstr>
      <vt:lpstr>PowerPoint Presentation</vt:lpstr>
      <vt:lpstr>Objectives</vt:lpstr>
      <vt:lpstr>PURPOSE OF THE MKV PROGRAM</vt:lpstr>
      <vt:lpstr>AGENDA</vt:lpstr>
      <vt:lpstr>Eligibility—Who is Covered?</vt:lpstr>
      <vt:lpstr>Eligibility— Who is Covered? </vt:lpstr>
      <vt:lpstr>Eligibility— Who is Covered? </vt:lpstr>
      <vt:lpstr>AGENDA</vt:lpstr>
      <vt:lpstr>Barriers to Education for Homeless Children and Youth</vt:lpstr>
      <vt:lpstr>AGENDA</vt:lpstr>
      <vt:lpstr>Local Homeless Education Liaisons</vt:lpstr>
      <vt:lpstr>Local Homeless Education Liaisons</vt:lpstr>
      <vt:lpstr>Local Homeless Education Liaisons</vt:lpstr>
      <vt:lpstr>ONCE A STUDENT IS IDENTIFIED:</vt:lpstr>
      <vt:lpstr>AGENDA</vt:lpstr>
      <vt:lpstr> KEY PROVISIONS —School Stability </vt:lpstr>
      <vt:lpstr>KEY PROVISIONS — Feasibility</vt:lpstr>
      <vt:lpstr>KEY PROVISIONS — School Selection</vt:lpstr>
      <vt:lpstr>KEY PROVISIONS — Transportation</vt:lpstr>
      <vt:lpstr>KEY PROVISIONS — Resolution of Disputes</vt:lpstr>
      <vt:lpstr>KEY PROVISIONS — Homeless Unaccompanied Youth</vt:lpstr>
      <vt:lpstr>KEY PROVISIONS — Preschool-Aged Children</vt:lpstr>
      <vt:lpstr>KEY PROVISIONS — Access to Services</vt:lpstr>
      <vt:lpstr>KEY PROVISIONS — Access to Services </vt:lpstr>
      <vt:lpstr>KEY PROVISIONS — Segregation</vt:lpstr>
      <vt:lpstr>KEY PROVISIONS — Title I and Homelessness</vt:lpstr>
      <vt:lpstr>Title I—Services for Homeless Students</vt:lpstr>
      <vt:lpstr>AGENDA</vt:lpstr>
      <vt:lpstr>Accompanied Homeless Youth</vt:lpstr>
      <vt:lpstr>Unaccompanied Homeless Youth</vt:lpstr>
      <vt:lpstr>Unaccompanied Homeless Youth</vt:lpstr>
      <vt:lpstr>AGENDA</vt:lpstr>
      <vt:lpstr>Sources/Resources</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Caposino</dc:creator>
  <cp:lastModifiedBy>ServUS</cp:lastModifiedBy>
  <cp:revision>159</cp:revision>
  <cp:lastPrinted>2013-08-21T16:45:33Z</cp:lastPrinted>
  <dcterms:created xsi:type="dcterms:W3CDTF">2012-05-11T15:12:22Z</dcterms:created>
  <dcterms:modified xsi:type="dcterms:W3CDTF">2013-09-05T15:30:41Z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0x0101003C90B9D3380C584195FB6C376704490E</vt:lpwstr>
  </property>
</Properties>
</file>