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811" r:id="rId5"/>
    <p:sldMasterId id="2147483846" r:id="rId6"/>
    <p:sldMasterId id="2147483870" r:id="rId7"/>
  </p:sldMasterIdLst>
  <p:notesMasterIdLst>
    <p:notesMasterId r:id="rId38"/>
  </p:notesMasterIdLst>
  <p:sldIdLst>
    <p:sldId id="285" r:id="rId8"/>
    <p:sldId id="293" r:id="rId9"/>
    <p:sldId id="299" r:id="rId10"/>
    <p:sldId id="345" r:id="rId11"/>
    <p:sldId id="287" r:id="rId12"/>
    <p:sldId id="370" r:id="rId13"/>
    <p:sldId id="295" r:id="rId14"/>
    <p:sldId id="294" r:id="rId15"/>
    <p:sldId id="384" r:id="rId16"/>
    <p:sldId id="372" r:id="rId17"/>
    <p:sldId id="259" r:id="rId18"/>
    <p:sldId id="373" r:id="rId19"/>
    <p:sldId id="374" r:id="rId20"/>
    <p:sldId id="376" r:id="rId21"/>
    <p:sldId id="375" r:id="rId22"/>
    <p:sldId id="377" r:id="rId23"/>
    <p:sldId id="378" r:id="rId24"/>
    <p:sldId id="412" r:id="rId25"/>
    <p:sldId id="292" r:id="rId26"/>
    <p:sldId id="379" r:id="rId27"/>
    <p:sldId id="367" r:id="rId28"/>
    <p:sldId id="382" r:id="rId29"/>
    <p:sldId id="303" r:id="rId30"/>
    <p:sldId id="380" r:id="rId31"/>
    <p:sldId id="381" r:id="rId32"/>
    <p:sldId id="383" r:id="rId33"/>
    <p:sldId id="369" r:id="rId34"/>
    <p:sldId id="361" r:id="rId35"/>
    <p:sldId id="344" r:id="rId36"/>
    <p:sldId id="343"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k, Katrina (OSSE)" initials="FK(" lastIdx="2" clrIdx="0">
    <p:extLst>
      <p:ext uri="{19B8F6BF-5375-455C-9EA6-DF929625EA0E}">
        <p15:presenceInfo xmlns:p15="http://schemas.microsoft.com/office/powerpoint/2012/main" userId="S-1-5-21-1713817121-306583656-3812618881-90069" providerId="AD"/>
      </p:ext>
    </p:extLst>
  </p:cmAuthor>
  <p:cmAuthor id="2" name="Nelson, Erica (OSSE)" initials="NE(" lastIdx="3" clrIdx="1">
    <p:extLst>
      <p:ext uri="{19B8F6BF-5375-455C-9EA6-DF929625EA0E}">
        <p15:presenceInfo xmlns:p15="http://schemas.microsoft.com/office/powerpoint/2012/main" userId="S-1-5-21-1713817121-306583656-3812618881-44427" providerId="AD"/>
      </p:ext>
    </p:extLst>
  </p:cmAuthor>
  <p:cmAuthor id="3" name="Henley, Suzanne (OSSE)" initials="HS(" lastIdx="6" clrIdx="2">
    <p:extLst>
      <p:ext uri="{19B8F6BF-5375-455C-9EA6-DF929625EA0E}">
        <p15:presenceInfo xmlns:p15="http://schemas.microsoft.com/office/powerpoint/2012/main" userId="S::Suzanne.Henley@dc.gov::318756e9-ebd5-44d2-8fc5-b1d44816fbc4" providerId="AD"/>
      </p:ext>
    </p:extLst>
  </p:cmAuthor>
  <p:cmAuthor id="4" name="Florek, Katrina (OSSE)" initials="F(" lastIdx="7" clrIdx="3">
    <p:extLst>
      <p:ext uri="{19B8F6BF-5375-455C-9EA6-DF929625EA0E}">
        <p15:presenceInfo xmlns:p15="http://schemas.microsoft.com/office/powerpoint/2012/main" userId="S::katrina.florek@dc.gov::7eaf6044-b1a6-4b90-96d8-951dfd64e1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4A5F2-7CB6-9894-EC73-14423618009E}" v="239" dt="2021-07-20T21:48:11.969"/>
    <p1510:client id="{7F91004B-E192-4DA0-F400-A0760ADBBB46}" v="1" dt="2021-07-20T19:47:05.518"/>
    <p1510:client id="{84196A3D-6BB7-4D26-A33B-E855D02C9D72}" v="782" dt="2021-07-21T13:52:20.118"/>
    <p1510:client id="{B56EA9E5-E82D-D8AB-B2E5-19D3D7C351C5}" v="1" dt="2021-07-21T13:54:31.472"/>
    <p1510:client id="{D8A0A74A-F5C4-B05A-3D4F-FC702C8D1339}" v="5" dt="2021-07-21T13:52:52.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68613" autoAdjust="0"/>
  </p:normalViewPr>
  <p:slideViewPr>
    <p:cSldViewPr snapToGrid="0">
      <p:cViewPr varScale="1">
        <p:scale>
          <a:sx n="73" d="100"/>
          <a:sy n="73" d="100"/>
        </p:scale>
        <p:origin x="53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41E9F-35BE-4CA7-8CA6-2745450E9738}" type="datetimeFigureOut">
              <a:rPr lang="en-US" smtClean="0"/>
              <a:t>8/1/2021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89E5F-8472-46CC-ADA1-B7FC45F5A8C6}" type="slidenum">
              <a:rPr lang="en-US" smtClean="0"/>
              <a:t>‹#›</a:t>
            </a:fld>
            <a:endParaRPr lang="en-US"/>
          </a:p>
        </p:txBody>
      </p:sp>
    </p:spTree>
    <p:extLst>
      <p:ext uri="{BB962C8B-B14F-4D97-AF65-F5344CB8AC3E}">
        <p14:creationId xmlns:p14="http://schemas.microsoft.com/office/powerpoint/2010/main" val="280448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89E5F-8472-46CC-ADA1-B7FC45F5A8C6}" type="slidenum">
              <a:rPr lang="en-US" smtClean="0"/>
              <a:t>2</a:t>
            </a:fld>
            <a:endParaRPr lang="en-US"/>
          </a:p>
        </p:txBody>
      </p:sp>
    </p:spTree>
    <p:extLst>
      <p:ext uri="{BB962C8B-B14F-4D97-AF65-F5344CB8AC3E}">
        <p14:creationId xmlns:p14="http://schemas.microsoft.com/office/powerpoint/2010/main" val="303364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89E5F-8472-46CC-ADA1-B7FC45F5A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91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89E5F-8472-46CC-ADA1-B7FC45F5A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10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F89E5F-8472-46CC-ADA1-B7FC45F5A8C6}" type="slidenum">
              <a:rPr lang="en-US" smtClean="0"/>
              <a:t>30</a:t>
            </a:fld>
            <a:endParaRPr lang="en-US"/>
          </a:p>
        </p:txBody>
      </p:sp>
    </p:spTree>
    <p:extLst>
      <p:ext uri="{BB962C8B-B14F-4D97-AF65-F5344CB8AC3E}">
        <p14:creationId xmlns:p14="http://schemas.microsoft.com/office/powerpoint/2010/main" val="38887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291685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shared this same information with you in April. This just serves as a reminder and an opportunity to highlight waivers that are new for FY 22</a:t>
            </a:r>
          </a:p>
          <a:p>
            <a:endParaRPr lang="en-US"/>
          </a:p>
          <a:p>
            <a:r>
              <a:rPr lang="en-US"/>
              <a:t>GO OVER THESE ITEMS QUICKLY. </a:t>
            </a:r>
          </a:p>
          <a:p>
            <a:endParaRPr lang="en-US"/>
          </a:p>
          <a:p>
            <a:r>
              <a:rPr lang="en-US"/>
              <a:t>We will talk about these in more detail in the next two slides.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283830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Two waivers have been greatly changed for fiscal year 2022. </a:t>
            </a:r>
          </a:p>
          <a:p>
            <a:endParaRPr lang="en-US">
              <a:cs typeface="Calibri"/>
            </a:endParaRPr>
          </a:p>
          <a:p>
            <a:r>
              <a:rPr lang="en-US">
                <a:cs typeface="Calibri"/>
              </a:rPr>
              <a:t>Waiver #91 Meal Pattern Flexibilities </a:t>
            </a:r>
          </a:p>
          <a:p>
            <a:pPr marL="171450" indent="-171450">
              <a:buFontTx/>
              <a:buChar char="-"/>
            </a:pPr>
            <a:r>
              <a:rPr lang="en-US">
                <a:cs typeface="Calibri"/>
              </a:rPr>
              <a:t>At one point, USDA allowed CACFP sponsors to waive and not serve any component of the meal pattern. You had to offer a good reason of course. </a:t>
            </a:r>
          </a:p>
          <a:p>
            <a:pPr marL="171450" indent="-171450">
              <a:buFontTx/>
              <a:buChar char="-"/>
            </a:pPr>
            <a:r>
              <a:rPr lang="en-US">
                <a:cs typeface="Calibri"/>
              </a:rPr>
              <a:t>This has changed. </a:t>
            </a:r>
          </a:p>
          <a:p>
            <a:pPr marL="171450" indent="-171450">
              <a:buFontTx/>
              <a:buChar char="-"/>
            </a:pPr>
            <a:r>
              <a:rPr lang="en-US">
                <a:cs typeface="Calibri"/>
              </a:rPr>
              <a:t>There are three specific meal pattern requirements that you can request to waive. </a:t>
            </a:r>
          </a:p>
          <a:p>
            <a:pPr marL="628650" lvl="1" indent="-171450">
              <a:buFontTx/>
              <a:buChar char="-"/>
            </a:pPr>
            <a:r>
              <a:rPr lang="en-US">
                <a:cs typeface="Calibri"/>
              </a:rPr>
              <a:t>1) Offering the whole-grain rich item at least once a day.</a:t>
            </a:r>
          </a:p>
          <a:p>
            <a:pPr marL="628650" lvl="1" indent="-171450">
              <a:buFontTx/>
              <a:buChar char="-"/>
            </a:pPr>
            <a:r>
              <a:rPr lang="en-US">
                <a:cs typeface="Calibri"/>
              </a:rPr>
              <a:t>2) Measuring whole-grains in ounces, and </a:t>
            </a:r>
          </a:p>
          <a:p>
            <a:pPr marL="628650" lvl="1" indent="-171450">
              <a:buFontTx/>
              <a:buChar char="-"/>
            </a:pPr>
            <a:r>
              <a:rPr lang="en-US">
                <a:cs typeface="Calibri"/>
              </a:rPr>
              <a:t>3) When serving low-fat milk it must be unflavored. </a:t>
            </a:r>
          </a:p>
          <a:p>
            <a:pPr marL="628650" lvl="1" indent="-171450">
              <a:buFontTx/>
              <a:buChar char="-"/>
            </a:pPr>
            <a:endParaRPr lang="en-US">
              <a:cs typeface="Calibri"/>
            </a:endParaRPr>
          </a:p>
          <a:p>
            <a:endParaRPr lang="en-US">
              <a:cs typeface="Calibri"/>
            </a:endParaRPr>
          </a:p>
          <a:p>
            <a:r>
              <a:rPr lang="en-US">
                <a:cs typeface="Calibri"/>
              </a:rPr>
              <a:t>Waiver #93 Area-eligibility Waiver</a:t>
            </a:r>
          </a:p>
          <a:p>
            <a:pPr marL="171450" indent="-171450">
              <a:buFontTx/>
              <a:buChar char="-"/>
            </a:pPr>
            <a:r>
              <a:rPr lang="en-US">
                <a:cs typeface="Calibri"/>
              </a:rPr>
              <a:t>Any afterschool program or family day care home can participate regardless of its location. </a:t>
            </a:r>
          </a:p>
          <a:p>
            <a:pPr marL="171450" indent="-171450">
              <a:buFontTx/>
              <a:buChar char="-"/>
            </a:pPr>
            <a:r>
              <a:rPr lang="en-US">
                <a:cs typeface="Calibri"/>
              </a:rPr>
              <a:t>This is an opportunity to ramp up recruitment. </a:t>
            </a:r>
          </a:p>
          <a:p>
            <a:pPr marL="628650" lvl="1" indent="-171450">
              <a:buFontTx/>
              <a:buChar char="-"/>
            </a:pPr>
            <a:r>
              <a:rPr lang="en-US">
                <a:cs typeface="Calibri"/>
              </a:rPr>
              <a:t>- How can we work on this together?</a:t>
            </a:r>
          </a:p>
          <a:p>
            <a:pPr marL="628650" lvl="1" indent="-171450">
              <a:buFontTx/>
              <a:buChar char="-"/>
            </a:pPr>
            <a:r>
              <a:rPr lang="en-US">
                <a:cs typeface="Calibri"/>
              </a:rPr>
              <a:t>- How can the State agency support your outreach efforts? Please drop ideas in the chat.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178563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PUT THIS IN THE CHAT: Who is interested in serving non-congregate meals this year? Yes or No? Why?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69989-EB00-4EE7-BCB5-25BDC5BB29F8}" type="slidenum">
              <a:rPr kumimoji="0" lang="en-US" sz="1200" b="0" i="0" u="none" strike="noStrike" kern="1200" cap="none" spc="0" normalizeH="0" baseline="0" noProof="0" smtClean="0">
                <a:ln>
                  <a:noFill/>
                </a:ln>
                <a:solidFill>
                  <a:srgbClr val="2D2E2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66060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 meal pattern for CACFP 6 – 18 and increase portion sizes.</a:t>
            </a:r>
          </a:p>
        </p:txBody>
      </p:sp>
      <p:sp>
        <p:nvSpPr>
          <p:cNvPr id="4" name="Slide Number Placeholder 3"/>
          <p:cNvSpPr>
            <a:spLocks noGrp="1"/>
          </p:cNvSpPr>
          <p:nvPr>
            <p:ph type="sldNum" sz="quarter" idx="5"/>
          </p:nvPr>
        </p:nvSpPr>
        <p:spPr/>
        <p:txBody>
          <a:bodyPr/>
          <a:lstStyle/>
          <a:p>
            <a:fld id="{7FF89E5F-8472-46CC-ADA1-B7FC45F5A8C6}" type="slidenum">
              <a:rPr lang="en-US" smtClean="0"/>
              <a:t>10</a:t>
            </a:fld>
            <a:endParaRPr lang="en-US"/>
          </a:p>
        </p:txBody>
      </p:sp>
    </p:spTree>
    <p:extLst>
      <p:ext uri="{BB962C8B-B14F-4D97-AF65-F5344CB8AC3E}">
        <p14:creationId xmlns:p14="http://schemas.microsoft.com/office/powerpoint/2010/main" val="15155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C992D-DFE7-436E-9791-3CD69CC7F01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8437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F89E5F-8472-46CC-ADA1-B7FC45F5A8C6}" type="slidenum">
              <a:rPr lang="en-US" smtClean="0"/>
              <a:t>13</a:t>
            </a:fld>
            <a:endParaRPr lang="en-US"/>
          </a:p>
        </p:txBody>
      </p:sp>
    </p:spTree>
    <p:extLst>
      <p:ext uri="{BB962C8B-B14F-4D97-AF65-F5344CB8AC3E}">
        <p14:creationId xmlns:p14="http://schemas.microsoft.com/office/powerpoint/2010/main" val="158768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89E5F-8472-46CC-ADA1-B7FC45F5A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680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_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0071" y="2744002"/>
            <a:ext cx="2011891" cy="1606718"/>
          </a:xfrm>
          <a:prstGeom prst="rect">
            <a:avLst/>
          </a:prstGeom>
        </p:spPr>
      </p:pic>
      <p:sp>
        <p:nvSpPr>
          <p:cNvPr id="9" name="Rectangle 8"/>
          <p:cNvSpPr/>
          <p:nvPr userDrawn="1"/>
        </p:nvSpPr>
        <p:spPr>
          <a:xfrm>
            <a:off x="4354974" y="2840228"/>
            <a:ext cx="6095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4680567" y="3818501"/>
            <a:ext cx="6604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Text Placeholder 22"/>
          <p:cNvSpPr>
            <a:spLocks noGrp="1"/>
          </p:cNvSpPr>
          <p:nvPr>
            <p:ph type="body" sz="quarter" idx="10" hasCustomPrompt="1"/>
          </p:nvPr>
        </p:nvSpPr>
        <p:spPr>
          <a:xfrm>
            <a:off x="4650444" y="2549425"/>
            <a:ext cx="6843183"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2" name="Text Placeholder 22"/>
          <p:cNvSpPr>
            <a:spLocks noGrp="1"/>
          </p:cNvSpPr>
          <p:nvPr>
            <p:ph type="body" sz="quarter" idx="11" hasCustomPrompt="1"/>
          </p:nvPr>
        </p:nvSpPr>
        <p:spPr>
          <a:xfrm>
            <a:off x="4648945" y="3232903"/>
            <a:ext cx="6843183"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3" name="Text Placeholder 22"/>
          <p:cNvSpPr>
            <a:spLocks noGrp="1"/>
          </p:cNvSpPr>
          <p:nvPr>
            <p:ph type="body" sz="quarter" idx="12" hasCustomPrompt="1"/>
          </p:nvPr>
        </p:nvSpPr>
        <p:spPr>
          <a:xfrm>
            <a:off x="4648943" y="3874198"/>
            <a:ext cx="6843183"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407391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_ Photo V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0831"/>
          <a:stretch/>
        </p:blipFill>
        <p:spPr>
          <a:xfrm>
            <a:off x="12023" y="0"/>
            <a:ext cx="12205100" cy="684711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10"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414822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9" name="Straight Connector 8"/>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1"/>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2" name="Title 1"/>
          <p:cNvSpPr>
            <a:spLocks noGrp="1"/>
          </p:cNvSpPr>
          <p:nvPr>
            <p:ph type="title" hasCustomPrompt="1"/>
          </p:nvPr>
        </p:nvSpPr>
        <p:spPr>
          <a:xfrm>
            <a:off x="1584742" y="164576"/>
            <a:ext cx="2258165" cy="646331"/>
          </a:xfrm>
          <a:prstGeom prst="rect">
            <a:avLst/>
          </a:prstGeom>
        </p:spPr>
        <p:txBody>
          <a:bodyPr>
            <a:noAutofit/>
          </a:bodyPr>
          <a:lstStyle>
            <a:lvl1pPr algn="l">
              <a:defRPr sz="3600">
                <a:solidFill>
                  <a:schemeClr val="bg1"/>
                </a:solidFill>
              </a:defRPr>
            </a:lvl1pPr>
          </a:lstStyle>
          <a:p>
            <a:r>
              <a:rPr lang="en-US"/>
              <a:t>Agenda</a:t>
            </a:r>
          </a:p>
        </p:txBody>
      </p:sp>
      <p:sp>
        <p:nvSpPr>
          <p:cNvPr id="6"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sp>
        <p:nvSpPr>
          <p:cNvPr id="8" name="Text Placeholder 7"/>
          <p:cNvSpPr>
            <a:spLocks noGrp="1"/>
          </p:cNvSpPr>
          <p:nvPr>
            <p:ph type="body" sz="quarter" idx="14"/>
          </p:nvPr>
        </p:nvSpPr>
        <p:spPr>
          <a:xfrm>
            <a:off x="412061" y="1247560"/>
            <a:ext cx="11163313" cy="3763962"/>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294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D11242"/>
        </a:solidFill>
        <a:effectLst/>
      </p:bgPr>
    </p:bg>
    <p:spTree>
      <p:nvGrpSpPr>
        <p:cNvPr id="1" name=""/>
        <p:cNvGrpSpPr/>
        <p:nvPr/>
      </p:nvGrpSpPr>
      <p:grpSpPr>
        <a:xfrm>
          <a:off x="0" y="0"/>
          <a:ext cx="0" cy="0"/>
          <a:chOff x="0" y="0"/>
          <a:chExt cx="0" cy="0"/>
        </a:xfrm>
      </p:grpSpPr>
      <p:sp>
        <p:nvSpPr>
          <p:cNvPr id="7" name="Text Placeholder 22"/>
          <p:cNvSpPr>
            <a:spLocks noGrp="1"/>
          </p:cNvSpPr>
          <p:nvPr>
            <p:ph type="body" sz="quarter" idx="10" hasCustomPrompt="1"/>
          </p:nvPr>
        </p:nvSpPr>
        <p:spPr>
          <a:xfrm>
            <a:off x="3554749" y="3214771"/>
            <a:ext cx="6843183" cy="645807"/>
          </a:xfrm>
          <a:prstGeom prst="rect">
            <a:avLst/>
          </a:prstGeom>
        </p:spPr>
        <p:txBody>
          <a:bodyPr/>
          <a:lstStyle>
            <a:lvl1pPr marL="0" indent="0">
              <a:buNone/>
              <a:defRPr sz="4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Section Title</a:t>
            </a:r>
          </a:p>
        </p:txBody>
      </p:sp>
      <p:sp>
        <p:nvSpPr>
          <p:cNvPr id="8" name="Rectangle 7"/>
          <p:cNvSpPr/>
          <p:nvPr userDrawn="1"/>
        </p:nvSpPr>
        <p:spPr>
          <a:xfrm flipH="1">
            <a:off x="3358487" y="3043552"/>
            <a:ext cx="6095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black">
                  <a:lumMod val="75000"/>
                  <a:lumOff val="25000"/>
                </a:prst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0605" y="2985602"/>
            <a:ext cx="1382580" cy="1104144"/>
          </a:xfrm>
          <a:prstGeom prst="rect">
            <a:avLst/>
          </a:prstGeom>
        </p:spPr>
      </p:pic>
    </p:spTree>
    <p:extLst>
      <p:ext uri="{BB962C8B-B14F-4D97-AF65-F5344CB8AC3E}">
        <p14:creationId xmlns:p14="http://schemas.microsoft.com/office/powerpoint/2010/main" val="3591344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5"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sp>
        <p:nvSpPr>
          <p:cNvPr id="17" name="Text Placeholder 16"/>
          <p:cNvSpPr>
            <a:spLocks noGrp="1"/>
          </p:cNvSpPr>
          <p:nvPr>
            <p:ph type="body" sz="quarter" idx="13"/>
          </p:nvPr>
        </p:nvSpPr>
        <p:spPr>
          <a:xfrm>
            <a:off x="412061" y="1124701"/>
            <a:ext cx="11367191" cy="5023237"/>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21" name="Title 1"/>
          <p:cNvSpPr>
            <a:spLocks noGrp="1"/>
          </p:cNvSpPr>
          <p:nvPr>
            <p:ph type="title" hasCustomPrompt="1"/>
          </p:nvPr>
        </p:nvSpPr>
        <p:spPr>
          <a:xfrm>
            <a:off x="1333781" y="113245"/>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3144420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cxnSp>
        <p:nvCxnSpPr>
          <p:cNvPr id="4" name="Straight Connector 3"/>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5"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9" name="Oval 18"/>
          <p:cNvSpPr/>
          <p:nvPr userDrawn="1"/>
        </p:nvSpPr>
        <p:spPr>
          <a:xfrm>
            <a:off x="9987707" y="2883301"/>
            <a:ext cx="573980"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a:solidFill>
                  <a:srgbClr val="C00000"/>
                </a:solidFill>
              </a:rPr>
              <a:t>”</a:t>
            </a:r>
          </a:p>
        </p:txBody>
      </p:sp>
      <p:sp>
        <p:nvSpPr>
          <p:cNvPr id="20" name="Oval 19"/>
          <p:cNvSpPr/>
          <p:nvPr userDrawn="1"/>
        </p:nvSpPr>
        <p:spPr>
          <a:xfrm>
            <a:off x="1282574" y="2576061"/>
            <a:ext cx="573980"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a:solidFill>
                  <a:srgbClr val="C00000"/>
                </a:solidFill>
              </a:rPr>
              <a:t>“</a:t>
            </a:r>
          </a:p>
        </p:txBody>
      </p:sp>
      <p:sp>
        <p:nvSpPr>
          <p:cNvPr id="23" name="Picture Placeholder 22"/>
          <p:cNvSpPr>
            <a:spLocks noGrp="1"/>
          </p:cNvSpPr>
          <p:nvPr>
            <p:ph type="pic" sz="quarter" idx="13"/>
          </p:nvPr>
        </p:nvSpPr>
        <p:spPr>
          <a:xfrm>
            <a:off x="0" y="3505200"/>
            <a:ext cx="12192000" cy="2611438"/>
          </a:xfrm>
          <a:prstGeom prst="rect">
            <a:avLst/>
          </a:prstGeom>
        </p:spPr>
        <p:txBody>
          <a:bodyPr anchor="ctr"/>
          <a:lstStyle>
            <a:lvl1pPr marL="0" indent="0" algn="ctr">
              <a:buNone/>
              <a:defRPr/>
            </a:lvl1pPr>
          </a:lstStyle>
          <a:p>
            <a:endParaRPr lang="en-US"/>
          </a:p>
        </p:txBody>
      </p:sp>
      <p:sp>
        <p:nvSpPr>
          <p:cNvPr id="24" name="Title 23"/>
          <p:cNvSpPr>
            <a:spLocks noGrp="1"/>
          </p:cNvSpPr>
          <p:nvPr>
            <p:ph type="title" hasCustomPrompt="1"/>
          </p:nvPr>
        </p:nvSpPr>
        <p:spPr>
          <a:xfrm>
            <a:off x="1487401" y="116221"/>
            <a:ext cx="2886431" cy="646331"/>
          </a:xfrm>
          <a:prstGeom prst="rect">
            <a:avLst/>
          </a:prstGeom>
        </p:spPr>
        <p:txBody>
          <a:bodyPr wrap="none">
            <a:spAutoFit/>
          </a:bodyPr>
          <a:lstStyle>
            <a:lvl1pPr algn="l">
              <a:defRPr sz="3600" b="0">
                <a:solidFill>
                  <a:schemeClr val="bg1"/>
                </a:solidFill>
              </a:defRPr>
            </a:lvl1pPr>
          </a:lstStyle>
          <a:p>
            <a:r>
              <a:rPr lang="en-US" kern="3000" spc="30">
                <a:latin typeface="Calibri" charset="0"/>
                <a:ea typeface="Calibri" charset="0"/>
                <a:cs typeface="Calibri" charset="0"/>
              </a:rPr>
              <a:t>Enter Heading</a:t>
            </a:r>
          </a:p>
        </p:txBody>
      </p:sp>
      <p:sp>
        <p:nvSpPr>
          <p:cNvPr id="5" name="Text Placeholder 4"/>
          <p:cNvSpPr>
            <a:spLocks noGrp="1"/>
          </p:cNvSpPr>
          <p:nvPr>
            <p:ph type="body" sz="quarter" idx="14" hasCustomPrompt="1"/>
          </p:nvPr>
        </p:nvSpPr>
        <p:spPr>
          <a:xfrm>
            <a:off x="2048733" y="2515000"/>
            <a:ext cx="7782983" cy="736600"/>
          </a:xfrm>
          <a:prstGeom prst="rect">
            <a:avLst/>
          </a:prstGeom>
        </p:spPr>
        <p:txBody>
          <a:bodyP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quote or descriptive text.</a:t>
            </a:r>
          </a:p>
        </p:txBody>
      </p:sp>
      <p:sp>
        <p:nvSpPr>
          <p:cNvPr id="26" name="Text Placeholder 4"/>
          <p:cNvSpPr>
            <a:spLocks noGrp="1"/>
          </p:cNvSpPr>
          <p:nvPr>
            <p:ph type="body" sz="quarter" idx="15" hasCustomPrompt="1"/>
          </p:nvPr>
        </p:nvSpPr>
        <p:spPr>
          <a:xfrm>
            <a:off x="807524" y="1236922"/>
            <a:ext cx="10972416" cy="736600"/>
          </a:xfrm>
          <a:prstGeom prst="rect">
            <a:avLst/>
          </a:prstGeom>
        </p:spPr>
        <p:txBody>
          <a:bodyPr/>
          <a:lstStyle>
            <a:lvl1pPr marL="0" indent="0">
              <a:buNone/>
              <a:defRPr sz="1800" b="0" baseline="0"/>
            </a:lvl1pPr>
            <a:lvl2pPr marL="457200" indent="0">
              <a:buNone/>
              <a:defRPr/>
            </a:lvl2pPr>
            <a:lvl3pPr marL="914400" indent="0">
              <a:buNone/>
              <a:defRPr/>
            </a:lvl3pPr>
            <a:lvl4pPr marL="1371600" indent="0">
              <a:buNone/>
              <a:defRPr/>
            </a:lvl4pPr>
            <a:lvl5pPr marL="1828800" indent="0">
              <a:buNone/>
              <a:defRPr/>
            </a:lvl5pPr>
          </a:lstStyle>
          <a:p>
            <a:pPr lvl="0"/>
            <a:r>
              <a:rPr lang="en-US" kern="3000" spc="30">
                <a:latin typeface="Calibri" charset="0"/>
                <a:ea typeface="Calibri" charset="0"/>
                <a:cs typeface="Calibri" charset="0"/>
              </a:rPr>
              <a:t>This slide is useful to introduce a main or core idea. Use this area to summarize information or highlight a core idea. </a:t>
            </a:r>
            <a:endParaRPr lang="en-US"/>
          </a:p>
        </p:txBody>
      </p:sp>
    </p:spTree>
    <p:extLst>
      <p:ext uri="{BB962C8B-B14F-4D97-AF65-F5344CB8AC3E}">
        <p14:creationId xmlns:p14="http://schemas.microsoft.com/office/powerpoint/2010/main" val="4091461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I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9" name="Content Placeholder 18"/>
          <p:cNvSpPr>
            <a:spLocks noGrp="1"/>
          </p:cNvSpPr>
          <p:nvPr>
            <p:ph sz="quarter" idx="13" hasCustomPrompt="1"/>
          </p:nvPr>
        </p:nvSpPr>
        <p:spPr>
          <a:xfrm>
            <a:off x="412060" y="2814638"/>
            <a:ext cx="11367880" cy="2995612"/>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Bullet 1</a:t>
            </a:r>
          </a:p>
          <a:p>
            <a:pPr lvl="0"/>
            <a:r>
              <a:rPr lang="en-US"/>
              <a:t>Bullet 2</a:t>
            </a:r>
          </a:p>
          <a:p>
            <a:pPr lvl="0"/>
            <a:r>
              <a:rPr lang="en-US"/>
              <a:t>Bullet 3</a:t>
            </a:r>
          </a:p>
        </p:txBody>
      </p:sp>
      <p:sp>
        <p:nvSpPr>
          <p:cNvPr id="20" name="Title 19"/>
          <p:cNvSpPr>
            <a:spLocks noGrp="1"/>
          </p:cNvSpPr>
          <p:nvPr>
            <p:ph type="title" hasCustomPrompt="1"/>
          </p:nvPr>
        </p:nvSpPr>
        <p:spPr>
          <a:xfrm>
            <a:off x="1277503" y="126121"/>
            <a:ext cx="2886431" cy="646331"/>
          </a:xfrm>
          <a:prstGeom prst="rect">
            <a:avLst/>
          </a:prstGeom>
        </p:spPr>
        <p:txBody>
          <a:bodyPr wrap="none">
            <a:spAutoFit/>
          </a:bodyPr>
          <a:lstStyle>
            <a:lvl1pPr algn="l">
              <a:defRPr sz="3600">
                <a:solidFill>
                  <a:schemeClr val="bg1"/>
                </a:solidFill>
              </a:defRPr>
            </a:lvl1pPr>
          </a:lstStyle>
          <a:p>
            <a:r>
              <a:rPr lang="en-US" kern="3000" spc="30">
                <a:latin typeface="Calibri" charset="0"/>
                <a:ea typeface="Calibri" charset="0"/>
                <a:cs typeface="Calibri" charset="0"/>
              </a:rPr>
              <a:t>Enter Heading</a:t>
            </a:r>
          </a:p>
        </p:txBody>
      </p:sp>
      <p:sp>
        <p:nvSpPr>
          <p:cNvPr id="13" name="Text Placeholder 4"/>
          <p:cNvSpPr>
            <a:spLocks noGrp="1"/>
          </p:cNvSpPr>
          <p:nvPr>
            <p:ph type="body" sz="quarter" idx="14" hasCustomPrompt="1"/>
          </p:nvPr>
        </p:nvSpPr>
        <p:spPr>
          <a:xfrm>
            <a:off x="412060" y="1369248"/>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for bulleted ideas and concepts. Keep it streamlined by not using more than two bulleted concepts for ample legibility. Use this area to summarize information or highlight a core idea. </a:t>
            </a:r>
          </a:p>
        </p:txBody>
      </p:sp>
    </p:spTree>
    <p:extLst>
      <p:ext uri="{BB962C8B-B14F-4D97-AF65-F5344CB8AC3E}">
        <p14:creationId xmlns:p14="http://schemas.microsoft.com/office/powerpoint/2010/main" val="2060793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_II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8" name="Picture Placeholder 17"/>
          <p:cNvSpPr>
            <a:spLocks noGrp="1"/>
          </p:cNvSpPr>
          <p:nvPr>
            <p:ph type="pic" sz="quarter" idx="13"/>
          </p:nvPr>
        </p:nvSpPr>
        <p:spPr>
          <a:xfrm>
            <a:off x="803481" y="2248237"/>
            <a:ext cx="2918884" cy="2189163"/>
          </a:xfrm>
          <a:prstGeom prst="rect">
            <a:avLst/>
          </a:prstGeom>
        </p:spPr>
        <p:txBody>
          <a:bodyPr anchor="ctr"/>
          <a:lstStyle>
            <a:lvl1pPr marL="0" indent="0" algn="ctr">
              <a:buNone/>
              <a:defRPr sz="2000"/>
            </a:lvl1pPr>
          </a:lstStyle>
          <a:p>
            <a:endParaRPr lang="en-US"/>
          </a:p>
        </p:txBody>
      </p:sp>
      <p:sp>
        <p:nvSpPr>
          <p:cNvPr id="19" name="Picture Placeholder 17"/>
          <p:cNvSpPr>
            <a:spLocks noGrp="1"/>
          </p:cNvSpPr>
          <p:nvPr>
            <p:ph type="pic" sz="quarter" idx="14"/>
          </p:nvPr>
        </p:nvSpPr>
        <p:spPr>
          <a:xfrm>
            <a:off x="4601839" y="2248237"/>
            <a:ext cx="2918884" cy="2189163"/>
          </a:xfrm>
          <a:prstGeom prst="rect">
            <a:avLst/>
          </a:prstGeom>
        </p:spPr>
        <p:txBody>
          <a:bodyPr anchor="ctr"/>
          <a:lstStyle>
            <a:lvl1pPr marL="0" indent="0" algn="ctr">
              <a:buNone/>
              <a:defRPr sz="2000"/>
            </a:lvl1pPr>
          </a:lstStyle>
          <a:p>
            <a:endParaRPr lang="en-US"/>
          </a:p>
        </p:txBody>
      </p:sp>
      <p:sp>
        <p:nvSpPr>
          <p:cNvPr id="20" name="Picture Placeholder 17"/>
          <p:cNvSpPr>
            <a:spLocks noGrp="1"/>
          </p:cNvSpPr>
          <p:nvPr>
            <p:ph type="pic" sz="quarter" idx="15"/>
          </p:nvPr>
        </p:nvSpPr>
        <p:spPr>
          <a:xfrm>
            <a:off x="8400197" y="2248237"/>
            <a:ext cx="2918884" cy="2189163"/>
          </a:xfrm>
          <a:prstGeom prst="rect">
            <a:avLst/>
          </a:prstGeom>
        </p:spPr>
        <p:txBody>
          <a:bodyPr anchor="ctr"/>
          <a:lstStyle>
            <a:lvl1pPr marL="0" indent="0" algn="ctr">
              <a:buNone/>
              <a:defRPr sz="2000"/>
            </a:lvl1pPr>
          </a:lstStyle>
          <a:p>
            <a:endParaRPr lang="en-US"/>
          </a:p>
        </p:txBody>
      </p:sp>
      <p:sp>
        <p:nvSpPr>
          <p:cNvPr id="22" name="Text Placeholder 21"/>
          <p:cNvSpPr>
            <a:spLocks noGrp="1"/>
          </p:cNvSpPr>
          <p:nvPr>
            <p:ph type="body" sz="quarter" idx="16" hasCustomPrompt="1"/>
          </p:nvPr>
        </p:nvSpPr>
        <p:spPr>
          <a:xfrm>
            <a:off x="804334"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3" name="Text Placeholder 21"/>
          <p:cNvSpPr>
            <a:spLocks noGrp="1"/>
          </p:cNvSpPr>
          <p:nvPr>
            <p:ph type="body" sz="quarter" idx="17" hasCustomPrompt="1"/>
          </p:nvPr>
        </p:nvSpPr>
        <p:spPr>
          <a:xfrm>
            <a:off x="4601839"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8" hasCustomPrompt="1"/>
          </p:nvPr>
        </p:nvSpPr>
        <p:spPr>
          <a:xfrm>
            <a:off x="8399345"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6" name="Text Placeholder 4"/>
          <p:cNvSpPr>
            <a:spLocks noGrp="1"/>
          </p:cNvSpPr>
          <p:nvPr>
            <p:ph type="body" sz="quarter" idx="19" hasCustomPrompt="1"/>
          </p:nvPr>
        </p:nvSpPr>
        <p:spPr>
          <a:xfrm>
            <a:off x="412060" y="1220312"/>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
        <p:nvSpPr>
          <p:cNvPr id="4" name="Title 3"/>
          <p:cNvSpPr>
            <a:spLocks noGrp="1"/>
          </p:cNvSpPr>
          <p:nvPr>
            <p:ph type="title" hasCustomPrompt="1"/>
          </p:nvPr>
        </p:nvSpPr>
        <p:spPr>
          <a:xfrm>
            <a:off x="1242614" y="114071"/>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2333967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deas Trio">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Oval 16"/>
          <p:cNvSpPr/>
          <p:nvPr userDrawn="1"/>
        </p:nvSpPr>
        <p:spPr>
          <a:xfrm>
            <a:off x="1053284" y="2372007"/>
            <a:ext cx="2894317" cy="2170738"/>
          </a:xfrm>
          <a:prstGeom prst="ellipse">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white"/>
              </a:solidFill>
              <a:latin typeface="Calibri Regular" charset="0"/>
            </a:endParaRPr>
          </a:p>
        </p:txBody>
      </p:sp>
      <p:sp>
        <p:nvSpPr>
          <p:cNvPr id="18" name="Oval 17"/>
          <p:cNvSpPr/>
          <p:nvPr userDrawn="1"/>
        </p:nvSpPr>
        <p:spPr>
          <a:xfrm>
            <a:off x="4303767" y="2372006"/>
            <a:ext cx="2894317" cy="217073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white"/>
              </a:solidFill>
              <a:latin typeface="Calibri Regular" charset="0"/>
            </a:endParaRPr>
          </a:p>
        </p:txBody>
      </p:sp>
      <p:sp>
        <p:nvSpPr>
          <p:cNvPr id="19" name="Oval 18"/>
          <p:cNvSpPr/>
          <p:nvPr userDrawn="1"/>
        </p:nvSpPr>
        <p:spPr>
          <a:xfrm>
            <a:off x="7580994" y="2372005"/>
            <a:ext cx="2894317" cy="21707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white"/>
              </a:solidFill>
              <a:latin typeface="Calibri Regular" charset="0"/>
            </a:endParaRPr>
          </a:p>
        </p:txBody>
      </p:sp>
      <p:sp>
        <p:nvSpPr>
          <p:cNvPr id="20" name="Rectangle 19"/>
          <p:cNvSpPr/>
          <p:nvPr userDrawn="1"/>
        </p:nvSpPr>
        <p:spPr>
          <a:xfrm flipH="1">
            <a:off x="906223" y="4745825"/>
            <a:ext cx="65152" cy="10297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21" name="Rectangle 20"/>
          <p:cNvSpPr/>
          <p:nvPr userDrawn="1"/>
        </p:nvSpPr>
        <p:spPr>
          <a:xfrm flipH="1">
            <a:off x="4497881" y="4705338"/>
            <a:ext cx="60959" cy="9968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22" name="Rectangle 21"/>
          <p:cNvSpPr/>
          <p:nvPr userDrawn="1"/>
        </p:nvSpPr>
        <p:spPr>
          <a:xfrm flipH="1">
            <a:off x="7775107" y="4705338"/>
            <a:ext cx="60959" cy="988244"/>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23" name="Text Placeholder 21"/>
          <p:cNvSpPr>
            <a:spLocks noGrp="1"/>
          </p:cNvSpPr>
          <p:nvPr>
            <p:ph type="body" sz="quarter" idx="16" hasCustomPrompt="1"/>
          </p:nvPr>
        </p:nvSpPr>
        <p:spPr>
          <a:xfrm>
            <a:off x="958806"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7" hasCustomPrompt="1"/>
          </p:nvPr>
        </p:nvSpPr>
        <p:spPr>
          <a:xfrm>
            <a:off x="4559801"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5" name="Text Placeholder 21"/>
          <p:cNvSpPr>
            <a:spLocks noGrp="1"/>
          </p:cNvSpPr>
          <p:nvPr>
            <p:ph type="body" sz="quarter" idx="18" hasCustomPrompt="1"/>
          </p:nvPr>
        </p:nvSpPr>
        <p:spPr>
          <a:xfrm>
            <a:off x="7837027"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6" name="Text Placeholder 21"/>
          <p:cNvSpPr>
            <a:spLocks noGrp="1"/>
          </p:cNvSpPr>
          <p:nvPr>
            <p:ph type="body" sz="quarter" idx="19" hasCustomPrompt="1"/>
          </p:nvPr>
        </p:nvSpPr>
        <p:spPr>
          <a:xfrm>
            <a:off x="1053284" y="3160491"/>
            <a:ext cx="2824405"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27" name="Text Placeholder 21"/>
          <p:cNvSpPr>
            <a:spLocks noGrp="1"/>
          </p:cNvSpPr>
          <p:nvPr>
            <p:ph type="body" sz="quarter" idx="20" hasCustomPrompt="1"/>
          </p:nvPr>
        </p:nvSpPr>
        <p:spPr>
          <a:xfrm>
            <a:off x="4303767" y="3160490"/>
            <a:ext cx="2894317"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28" name="Text Placeholder 21"/>
          <p:cNvSpPr>
            <a:spLocks noGrp="1"/>
          </p:cNvSpPr>
          <p:nvPr>
            <p:ph type="body" sz="quarter" idx="21" hasCustomPrompt="1"/>
          </p:nvPr>
        </p:nvSpPr>
        <p:spPr>
          <a:xfrm>
            <a:off x="7554250" y="3160489"/>
            <a:ext cx="2921061"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4" name="Title 3"/>
          <p:cNvSpPr>
            <a:spLocks noGrp="1"/>
          </p:cNvSpPr>
          <p:nvPr>
            <p:ph type="title" hasCustomPrompt="1"/>
          </p:nvPr>
        </p:nvSpPr>
        <p:spPr>
          <a:xfrm>
            <a:off x="1264341" y="105065"/>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
        <p:nvSpPr>
          <p:cNvPr id="32" name="Text Placeholder 4"/>
          <p:cNvSpPr>
            <a:spLocks noGrp="1"/>
          </p:cNvSpPr>
          <p:nvPr>
            <p:ph type="body" sz="quarter" idx="22" hasCustomPrompt="1"/>
          </p:nvPr>
        </p:nvSpPr>
        <p:spPr>
          <a:xfrm>
            <a:off x="409653" y="1275064"/>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Tree>
    <p:extLst>
      <p:ext uri="{BB962C8B-B14F-4D97-AF65-F5344CB8AC3E}">
        <p14:creationId xmlns:p14="http://schemas.microsoft.com/office/powerpoint/2010/main" val="2048215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_IV">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Rectangle 16"/>
          <p:cNvSpPr/>
          <p:nvPr userDrawn="1"/>
        </p:nvSpPr>
        <p:spPr>
          <a:xfrm>
            <a:off x="759170" y="2479435"/>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18" name="Rectangle 17"/>
          <p:cNvSpPr/>
          <p:nvPr userDrawn="1"/>
        </p:nvSpPr>
        <p:spPr>
          <a:xfrm>
            <a:off x="6531258" y="2545685"/>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19" name="Rectangle 18"/>
          <p:cNvSpPr/>
          <p:nvPr userDrawn="1"/>
        </p:nvSpPr>
        <p:spPr>
          <a:xfrm>
            <a:off x="816497" y="4658134"/>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20" name="Rectangle 19"/>
          <p:cNvSpPr/>
          <p:nvPr userDrawn="1"/>
        </p:nvSpPr>
        <p:spPr>
          <a:xfrm>
            <a:off x="6531258" y="4628095"/>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23" name="Text Placeholder 21"/>
          <p:cNvSpPr>
            <a:spLocks noGrp="1"/>
          </p:cNvSpPr>
          <p:nvPr>
            <p:ph type="body" sz="quarter" idx="16" hasCustomPrompt="1"/>
          </p:nvPr>
        </p:nvSpPr>
        <p:spPr>
          <a:xfrm>
            <a:off x="1070246" y="4907308"/>
            <a:ext cx="4123417"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7" hasCustomPrompt="1"/>
          </p:nvPr>
        </p:nvSpPr>
        <p:spPr>
          <a:xfrm>
            <a:off x="6896340" y="4907308"/>
            <a:ext cx="4134755"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5" name="Text Placeholder 21"/>
          <p:cNvSpPr>
            <a:spLocks noGrp="1"/>
          </p:cNvSpPr>
          <p:nvPr>
            <p:ph type="body" sz="quarter" idx="18" hasCustomPrompt="1"/>
          </p:nvPr>
        </p:nvSpPr>
        <p:spPr>
          <a:xfrm>
            <a:off x="6896340" y="2775602"/>
            <a:ext cx="4134755" cy="1172097"/>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6" name="Text Placeholder 21"/>
          <p:cNvSpPr>
            <a:spLocks noGrp="1"/>
          </p:cNvSpPr>
          <p:nvPr>
            <p:ph type="body" sz="quarter" idx="19" hasCustomPrompt="1"/>
          </p:nvPr>
        </p:nvSpPr>
        <p:spPr>
          <a:xfrm>
            <a:off x="1012921" y="2781576"/>
            <a:ext cx="4134753"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7" name="Text Placeholder 21"/>
          <p:cNvSpPr>
            <a:spLocks noGrp="1"/>
          </p:cNvSpPr>
          <p:nvPr>
            <p:ph type="body" sz="quarter" idx="20" hasCustomPrompt="1"/>
          </p:nvPr>
        </p:nvSpPr>
        <p:spPr>
          <a:xfrm>
            <a:off x="1012918" y="2370099"/>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8" name="Text Placeholder 21"/>
          <p:cNvSpPr>
            <a:spLocks noGrp="1"/>
          </p:cNvSpPr>
          <p:nvPr>
            <p:ph type="body" sz="quarter" idx="21" hasCustomPrompt="1"/>
          </p:nvPr>
        </p:nvSpPr>
        <p:spPr>
          <a:xfrm>
            <a:off x="6896341" y="2373592"/>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9" name="Text Placeholder 21"/>
          <p:cNvSpPr>
            <a:spLocks noGrp="1"/>
          </p:cNvSpPr>
          <p:nvPr>
            <p:ph type="body" sz="quarter" idx="22" hasCustomPrompt="1"/>
          </p:nvPr>
        </p:nvSpPr>
        <p:spPr>
          <a:xfrm>
            <a:off x="1058907" y="4482859"/>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30" name="Text Placeholder 21"/>
          <p:cNvSpPr>
            <a:spLocks noGrp="1"/>
          </p:cNvSpPr>
          <p:nvPr>
            <p:ph type="body" sz="quarter" idx="23" hasCustomPrompt="1"/>
          </p:nvPr>
        </p:nvSpPr>
        <p:spPr>
          <a:xfrm>
            <a:off x="6896339" y="4482013"/>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1" name="Text Placeholder 4"/>
          <p:cNvSpPr>
            <a:spLocks noGrp="1"/>
          </p:cNvSpPr>
          <p:nvPr>
            <p:ph type="body" sz="quarter" idx="24" hasCustomPrompt="1"/>
          </p:nvPr>
        </p:nvSpPr>
        <p:spPr>
          <a:xfrm>
            <a:off x="409653" y="1275064"/>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
        <p:nvSpPr>
          <p:cNvPr id="4" name="Title 3"/>
          <p:cNvSpPr>
            <a:spLocks noGrp="1"/>
          </p:cNvSpPr>
          <p:nvPr>
            <p:ph type="title" hasCustomPrompt="1"/>
          </p:nvPr>
        </p:nvSpPr>
        <p:spPr>
          <a:xfrm>
            <a:off x="1261934" y="102434"/>
            <a:ext cx="3931729" cy="688323"/>
          </a:xfrm>
          <a:prstGeom prst="rect">
            <a:avLst/>
          </a:prstGeom>
        </p:spPr>
        <p:txBody>
          <a:bodyPr wrap="none"/>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2293613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_V">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Text Placeholder 21"/>
          <p:cNvSpPr>
            <a:spLocks noGrp="1"/>
          </p:cNvSpPr>
          <p:nvPr>
            <p:ph type="body" sz="quarter" idx="19" hasCustomPrompt="1"/>
          </p:nvPr>
        </p:nvSpPr>
        <p:spPr>
          <a:xfrm>
            <a:off x="1145139" y="2514470"/>
            <a:ext cx="4849029"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8" name="Text Placeholder 21"/>
          <p:cNvSpPr>
            <a:spLocks noGrp="1"/>
          </p:cNvSpPr>
          <p:nvPr>
            <p:ph type="body" sz="quarter" idx="20" hasCustomPrompt="1"/>
          </p:nvPr>
        </p:nvSpPr>
        <p:spPr>
          <a:xfrm>
            <a:off x="1123312" y="1638835"/>
            <a:ext cx="487085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1" hasCustomPrompt="1"/>
          </p:nvPr>
        </p:nvSpPr>
        <p:spPr>
          <a:xfrm>
            <a:off x="6361819" y="2514471"/>
            <a:ext cx="4849029" cy="1596919"/>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0" name="Text Placeholder 21"/>
          <p:cNvSpPr>
            <a:spLocks noGrp="1"/>
          </p:cNvSpPr>
          <p:nvPr>
            <p:ph type="body" sz="quarter" idx="22" hasCustomPrompt="1"/>
          </p:nvPr>
        </p:nvSpPr>
        <p:spPr>
          <a:xfrm>
            <a:off x="6339992" y="1638835"/>
            <a:ext cx="487085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1" name="Text Placeholder 21"/>
          <p:cNvSpPr>
            <a:spLocks noGrp="1"/>
          </p:cNvSpPr>
          <p:nvPr>
            <p:ph type="body" sz="quarter" idx="23" hasCustomPrompt="1"/>
          </p:nvPr>
        </p:nvSpPr>
        <p:spPr>
          <a:xfrm>
            <a:off x="6360642" y="4285551"/>
            <a:ext cx="4849029" cy="1102104"/>
          </a:xfrm>
          <a:prstGeom prst="rect">
            <a:avLst/>
          </a:prstGeom>
        </p:spPr>
        <p:txBody>
          <a:bodyPr/>
          <a:lstStyle>
            <a:lvl1pPr marL="0" indent="0">
              <a:buNone/>
              <a:defRPr sz="16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1277504" y="139365"/>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327341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_ Navy">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0071" y="2744002"/>
            <a:ext cx="2011891" cy="1606718"/>
          </a:xfrm>
          <a:prstGeom prst="rect">
            <a:avLst/>
          </a:prstGeom>
        </p:spPr>
      </p:pic>
      <p:cxnSp>
        <p:nvCxnSpPr>
          <p:cNvPr id="6" name="Straight Connector 5"/>
          <p:cNvCxnSpPr/>
          <p:nvPr userDrawn="1"/>
        </p:nvCxnSpPr>
        <p:spPr>
          <a:xfrm>
            <a:off x="4680567" y="3818501"/>
            <a:ext cx="6604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4354974" y="2840228"/>
            <a:ext cx="60959" cy="1418458"/>
          </a:xfrm>
          <a:prstGeom prst="rec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 name="Text Placeholder 22"/>
          <p:cNvSpPr>
            <a:spLocks noGrp="1"/>
          </p:cNvSpPr>
          <p:nvPr>
            <p:ph type="body" sz="quarter" idx="10" hasCustomPrompt="1"/>
          </p:nvPr>
        </p:nvSpPr>
        <p:spPr>
          <a:xfrm>
            <a:off x="4650444" y="2549425"/>
            <a:ext cx="6843183"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7" name="Text Placeholder 22"/>
          <p:cNvSpPr>
            <a:spLocks noGrp="1"/>
          </p:cNvSpPr>
          <p:nvPr>
            <p:ph type="body" sz="quarter" idx="11" hasCustomPrompt="1"/>
          </p:nvPr>
        </p:nvSpPr>
        <p:spPr>
          <a:xfrm>
            <a:off x="4648945" y="3232903"/>
            <a:ext cx="6843183"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8" name="Text Placeholder 22"/>
          <p:cNvSpPr>
            <a:spLocks noGrp="1"/>
          </p:cNvSpPr>
          <p:nvPr>
            <p:ph type="body" sz="quarter" idx="12" hasCustomPrompt="1"/>
          </p:nvPr>
        </p:nvSpPr>
        <p:spPr>
          <a:xfrm>
            <a:off x="4648943" y="3874198"/>
            <a:ext cx="6843183"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295163613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_V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6" name="Text Placeholder 21"/>
          <p:cNvSpPr>
            <a:spLocks noGrp="1"/>
          </p:cNvSpPr>
          <p:nvPr>
            <p:ph type="body" sz="quarter" idx="19" hasCustomPrompt="1"/>
          </p:nvPr>
        </p:nvSpPr>
        <p:spPr>
          <a:xfrm>
            <a:off x="1798264" y="2693980"/>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7" name="Text Placeholder 21"/>
          <p:cNvSpPr>
            <a:spLocks noGrp="1"/>
          </p:cNvSpPr>
          <p:nvPr>
            <p:ph type="body" sz="quarter" idx="20" hasCustomPrompt="1"/>
          </p:nvPr>
        </p:nvSpPr>
        <p:spPr>
          <a:xfrm>
            <a:off x="1776438" y="1818345"/>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18" name="Text Placeholder 21"/>
          <p:cNvSpPr>
            <a:spLocks noGrp="1"/>
          </p:cNvSpPr>
          <p:nvPr>
            <p:ph type="body" sz="quarter" idx="21" hasCustomPrompt="1"/>
          </p:nvPr>
        </p:nvSpPr>
        <p:spPr>
          <a:xfrm>
            <a:off x="5126697" y="2693980"/>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2" hasCustomPrompt="1"/>
          </p:nvPr>
        </p:nvSpPr>
        <p:spPr>
          <a:xfrm>
            <a:off x="5104871" y="1818345"/>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0" name="Text Placeholder 21"/>
          <p:cNvSpPr>
            <a:spLocks noGrp="1"/>
          </p:cNvSpPr>
          <p:nvPr>
            <p:ph type="body" sz="quarter" idx="23" hasCustomPrompt="1"/>
          </p:nvPr>
        </p:nvSpPr>
        <p:spPr>
          <a:xfrm>
            <a:off x="8455131" y="2693980"/>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1" name="Text Placeholder 21"/>
          <p:cNvSpPr>
            <a:spLocks noGrp="1"/>
          </p:cNvSpPr>
          <p:nvPr>
            <p:ph type="body" sz="quarter" idx="24" hasCustomPrompt="1"/>
          </p:nvPr>
        </p:nvSpPr>
        <p:spPr>
          <a:xfrm>
            <a:off x="8433305" y="1818345"/>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1264341" y="87766"/>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2525093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Content_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6" name="Rectangle 15"/>
          <p:cNvSpPr/>
          <p:nvPr userDrawn="1"/>
        </p:nvSpPr>
        <p:spPr>
          <a:xfrm>
            <a:off x="1743433" y="1329977"/>
            <a:ext cx="10446160" cy="3212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8" name="Picture Placeholder 17"/>
          <p:cNvSpPr>
            <a:spLocks noGrp="1"/>
          </p:cNvSpPr>
          <p:nvPr>
            <p:ph type="pic" sz="quarter" idx="13" hasCustomPrompt="1"/>
          </p:nvPr>
        </p:nvSpPr>
        <p:spPr>
          <a:xfrm>
            <a:off x="1743434" y="1330657"/>
            <a:ext cx="10354733" cy="3212769"/>
          </a:xfrm>
          <a:prstGeom prst="rect">
            <a:avLst/>
          </a:prstGeom>
        </p:spPr>
        <p:txBody>
          <a:bodyPr anchor="ctr"/>
          <a:lstStyle>
            <a:lvl1pPr marL="0" indent="0" algn="ctr">
              <a:buNone/>
              <a:defRPr baseline="0"/>
            </a:lvl1pPr>
          </a:lstStyle>
          <a:p>
            <a:r>
              <a:rPr lang="en-US"/>
              <a:t>Click to insert picture</a:t>
            </a:r>
          </a:p>
        </p:txBody>
      </p:sp>
      <p:sp>
        <p:nvSpPr>
          <p:cNvPr id="19" name="Text Placeholder 21"/>
          <p:cNvSpPr>
            <a:spLocks noGrp="1"/>
          </p:cNvSpPr>
          <p:nvPr>
            <p:ph type="body" sz="quarter" idx="19" hasCustomPrompt="1"/>
          </p:nvPr>
        </p:nvSpPr>
        <p:spPr>
          <a:xfrm>
            <a:off x="1743435" y="5171994"/>
            <a:ext cx="10036507"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text</a:t>
            </a:r>
          </a:p>
        </p:txBody>
      </p:sp>
      <p:sp>
        <p:nvSpPr>
          <p:cNvPr id="4" name="Title 3"/>
          <p:cNvSpPr>
            <a:spLocks noGrp="1"/>
          </p:cNvSpPr>
          <p:nvPr>
            <p:ph type="title" hasCustomPrompt="1"/>
          </p:nvPr>
        </p:nvSpPr>
        <p:spPr>
          <a:xfrm>
            <a:off x="1264341" y="127008"/>
            <a:ext cx="3909940" cy="613642"/>
          </a:xfrm>
          <a:prstGeom prst="rect">
            <a:avLst/>
          </a:prstGeom>
        </p:spPr>
        <p:txBody>
          <a:bodyPr wrap="none"/>
          <a:lstStyle>
            <a:lvl1pPr algn="l">
              <a:defRPr sz="3600">
                <a:solidFill>
                  <a:schemeClr val="bg1"/>
                </a:solidFill>
              </a:defRPr>
            </a:lvl1pPr>
          </a:lstStyle>
          <a:p>
            <a:r>
              <a:rPr lang="en-US"/>
              <a:t>Enter Heading</a:t>
            </a:r>
          </a:p>
        </p:txBody>
      </p:sp>
      <p:sp>
        <p:nvSpPr>
          <p:cNvPr id="12" name="Text Placeholder 21"/>
          <p:cNvSpPr>
            <a:spLocks noGrp="1"/>
          </p:cNvSpPr>
          <p:nvPr>
            <p:ph type="body" sz="quarter" idx="20" hasCustomPrompt="1"/>
          </p:nvPr>
        </p:nvSpPr>
        <p:spPr>
          <a:xfrm>
            <a:off x="1743433" y="4693354"/>
            <a:ext cx="10036507"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TITLE</a:t>
            </a:r>
          </a:p>
        </p:txBody>
      </p:sp>
    </p:spTree>
    <p:extLst>
      <p:ext uri="{BB962C8B-B14F-4D97-AF65-F5344CB8AC3E}">
        <p14:creationId xmlns:p14="http://schemas.microsoft.com/office/powerpoint/2010/main" val="887770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Content_II">
    <p:spTree>
      <p:nvGrpSpPr>
        <p:cNvPr id="1" name=""/>
        <p:cNvGrpSpPr/>
        <p:nvPr/>
      </p:nvGrpSpPr>
      <p:grpSpPr>
        <a:xfrm>
          <a:off x="0" y="0"/>
          <a:ext cx="0" cy="0"/>
          <a:chOff x="0" y="0"/>
          <a:chExt cx="0" cy="0"/>
        </a:xfrm>
      </p:grpSpPr>
      <p:cxnSp>
        <p:nvCxnSpPr>
          <p:cNvPr id="4" name="Straight Connector 3"/>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5"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Rectangle 16"/>
          <p:cNvSpPr/>
          <p:nvPr userDrawn="1"/>
        </p:nvSpPr>
        <p:spPr>
          <a:xfrm>
            <a:off x="1835149" y="1393535"/>
            <a:ext cx="6083992" cy="31492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8" name="Picture Placeholder 17"/>
          <p:cNvSpPr>
            <a:spLocks noGrp="1"/>
          </p:cNvSpPr>
          <p:nvPr>
            <p:ph type="pic" sz="quarter" idx="13" hasCustomPrompt="1"/>
          </p:nvPr>
        </p:nvSpPr>
        <p:spPr>
          <a:xfrm>
            <a:off x="1855453" y="1393535"/>
            <a:ext cx="6083988" cy="314989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en-US"/>
              <a:t>Click to insert picture</a:t>
            </a:r>
          </a:p>
        </p:txBody>
      </p:sp>
      <p:sp>
        <p:nvSpPr>
          <p:cNvPr id="19" name="Text Placeholder 21"/>
          <p:cNvSpPr>
            <a:spLocks noGrp="1"/>
          </p:cNvSpPr>
          <p:nvPr>
            <p:ph type="body" sz="quarter" idx="19" hasCustomPrompt="1"/>
          </p:nvPr>
        </p:nvSpPr>
        <p:spPr>
          <a:xfrm>
            <a:off x="1743439" y="5229959"/>
            <a:ext cx="10036507"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text</a:t>
            </a:r>
          </a:p>
        </p:txBody>
      </p:sp>
      <p:sp>
        <p:nvSpPr>
          <p:cNvPr id="20" name="Rectangle 19"/>
          <p:cNvSpPr/>
          <p:nvPr userDrawn="1"/>
        </p:nvSpPr>
        <p:spPr>
          <a:xfrm>
            <a:off x="8010859" y="1426163"/>
            <a:ext cx="3564255" cy="1503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userDrawn="1"/>
        </p:nvSpPr>
        <p:spPr>
          <a:xfrm>
            <a:off x="8010859" y="3021314"/>
            <a:ext cx="3564256" cy="15078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3" name="Picture Placeholder 22"/>
          <p:cNvSpPr>
            <a:spLocks noGrp="1"/>
          </p:cNvSpPr>
          <p:nvPr>
            <p:ph type="pic" sz="quarter" idx="20" hasCustomPrompt="1"/>
          </p:nvPr>
        </p:nvSpPr>
        <p:spPr>
          <a:xfrm>
            <a:off x="8011585" y="1393535"/>
            <a:ext cx="3563529" cy="153620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lvl1pPr>
          </a:lstStyle>
          <a:p>
            <a:r>
              <a:rPr lang="en-US"/>
              <a:t>Click to insert picture</a:t>
            </a:r>
          </a:p>
        </p:txBody>
      </p:sp>
      <p:sp>
        <p:nvSpPr>
          <p:cNvPr id="25" name="Picture Placeholder 24"/>
          <p:cNvSpPr>
            <a:spLocks noGrp="1"/>
          </p:cNvSpPr>
          <p:nvPr>
            <p:ph type="pic" sz="quarter" idx="21" hasCustomPrompt="1"/>
          </p:nvPr>
        </p:nvSpPr>
        <p:spPr>
          <a:xfrm>
            <a:off x="8011585" y="2991516"/>
            <a:ext cx="3563529" cy="1523376"/>
          </a:xfrm>
          <a:prstGeom prst="rect">
            <a:avLst/>
          </a:prstGeom>
        </p:spPr>
        <p:txBody>
          <a:bodyPr anchor="ctr"/>
          <a:lstStyle>
            <a:lvl1pPr marL="0" indent="0" algn="ctr">
              <a:buNone/>
              <a:defRPr sz="2400"/>
            </a:lvl1pPr>
          </a:lstStyle>
          <a:p>
            <a:r>
              <a:rPr lang="en-US"/>
              <a:t>Click to insert picture</a:t>
            </a:r>
          </a:p>
        </p:txBody>
      </p:sp>
      <p:sp>
        <p:nvSpPr>
          <p:cNvPr id="22" name="Text Placeholder 21"/>
          <p:cNvSpPr>
            <a:spLocks noGrp="1"/>
          </p:cNvSpPr>
          <p:nvPr>
            <p:ph type="body" sz="quarter" idx="22" hasCustomPrompt="1"/>
          </p:nvPr>
        </p:nvSpPr>
        <p:spPr>
          <a:xfrm>
            <a:off x="1743433" y="4693354"/>
            <a:ext cx="10036507"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TITLE</a:t>
            </a:r>
          </a:p>
        </p:txBody>
      </p:sp>
      <p:sp>
        <p:nvSpPr>
          <p:cNvPr id="2" name="Title 1"/>
          <p:cNvSpPr>
            <a:spLocks noGrp="1"/>
          </p:cNvSpPr>
          <p:nvPr>
            <p:ph type="title" hasCustomPrompt="1"/>
          </p:nvPr>
        </p:nvSpPr>
        <p:spPr>
          <a:xfrm>
            <a:off x="1264341" y="123280"/>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1870238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_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Chart Placeholder 16"/>
          <p:cNvSpPr>
            <a:spLocks noGrp="1"/>
          </p:cNvSpPr>
          <p:nvPr>
            <p:ph type="chart" sz="quarter" idx="13"/>
          </p:nvPr>
        </p:nvSpPr>
        <p:spPr>
          <a:xfrm>
            <a:off x="1354667" y="1585913"/>
            <a:ext cx="9964413" cy="4224337"/>
          </a:xfrm>
          <a:prstGeom prst="rect">
            <a:avLst/>
          </a:prstGeom>
        </p:spPr>
        <p:txBody>
          <a:bodyPr/>
          <a:lstStyle>
            <a:lvl1pPr algn="ctr">
              <a:defRPr baseline="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to insert chart</a:t>
            </a:r>
          </a:p>
        </p:txBody>
      </p:sp>
      <p:sp>
        <p:nvSpPr>
          <p:cNvPr id="2" name="Title 1"/>
          <p:cNvSpPr>
            <a:spLocks noGrp="1"/>
          </p:cNvSpPr>
          <p:nvPr>
            <p:ph type="title" hasCustomPrompt="1"/>
          </p:nvPr>
        </p:nvSpPr>
        <p:spPr>
          <a:xfrm>
            <a:off x="1264341" y="87765"/>
            <a:ext cx="2836418" cy="646331"/>
          </a:xfrm>
          <a:prstGeom prst="rect">
            <a:avLst/>
          </a:prstGeom>
        </p:spPr>
        <p:txBody>
          <a:bodyPr wrap="none">
            <a:spAutoFit/>
          </a:bodyPr>
          <a:lstStyle>
            <a:lvl1pPr algn="l">
              <a:defRPr sz="3600" baseline="0">
                <a:solidFill>
                  <a:schemeClr val="bg1"/>
                </a:solidFill>
              </a:defRPr>
            </a:lvl1pPr>
          </a:lstStyle>
          <a:p>
            <a:r>
              <a:rPr lang="en-US"/>
              <a:t>Enter Heading</a:t>
            </a:r>
          </a:p>
        </p:txBody>
      </p:sp>
    </p:spTree>
    <p:extLst>
      <p:ext uri="{BB962C8B-B14F-4D97-AF65-F5344CB8AC3E}">
        <p14:creationId xmlns:p14="http://schemas.microsoft.com/office/powerpoint/2010/main" val="606813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_I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Chart Placeholder 16"/>
          <p:cNvSpPr>
            <a:spLocks noGrp="1"/>
          </p:cNvSpPr>
          <p:nvPr>
            <p:ph type="chart" sz="quarter" idx="13" hasCustomPrompt="1"/>
          </p:nvPr>
        </p:nvSpPr>
        <p:spPr>
          <a:xfrm>
            <a:off x="1102682" y="1854200"/>
            <a:ext cx="6737349" cy="3687763"/>
          </a:xfrm>
          <a:prstGeom prst="rect">
            <a:avLst/>
          </a:prstGeom>
        </p:spPr>
        <p:txBody>
          <a:bodyPr anchor="ctr"/>
          <a:lstStyle>
            <a:lvl1pPr marL="0" indent="0" algn="ctr">
              <a:buNone/>
              <a:defRPr baseline="0"/>
            </a:lvl1pPr>
          </a:lstStyle>
          <a:p>
            <a:r>
              <a:rPr lang="en-US"/>
              <a:t>Click to insert chart</a:t>
            </a:r>
          </a:p>
        </p:txBody>
      </p:sp>
      <p:sp>
        <p:nvSpPr>
          <p:cNvPr id="18" name="Text Placeholder 21"/>
          <p:cNvSpPr>
            <a:spLocks noGrp="1"/>
          </p:cNvSpPr>
          <p:nvPr>
            <p:ph type="body" sz="quarter" idx="23" hasCustomPrompt="1"/>
          </p:nvPr>
        </p:nvSpPr>
        <p:spPr>
          <a:xfrm>
            <a:off x="8199097" y="2729835"/>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4" hasCustomPrompt="1"/>
          </p:nvPr>
        </p:nvSpPr>
        <p:spPr>
          <a:xfrm>
            <a:off x="8177271" y="1854200"/>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1264341" y="133406"/>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1383247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A">
    <p:bg>
      <p:bgPr>
        <a:solidFill>
          <a:srgbClr val="D11242"/>
        </a:solidFill>
        <a:effectLst/>
      </p:bgPr>
    </p:bg>
    <p:spTree>
      <p:nvGrpSpPr>
        <p:cNvPr id="1" name=""/>
        <p:cNvGrpSpPr/>
        <p:nvPr/>
      </p:nvGrpSpPr>
      <p:grpSpPr>
        <a:xfrm>
          <a:off x="0" y="0"/>
          <a:ext cx="0" cy="0"/>
          <a:chOff x="0" y="0"/>
          <a:chExt cx="0" cy="0"/>
        </a:xfrm>
      </p:grpSpPr>
      <p:sp>
        <p:nvSpPr>
          <p:cNvPr id="3" name="Rectangle 2"/>
          <p:cNvSpPr/>
          <p:nvPr userDrawn="1"/>
        </p:nvSpPr>
        <p:spPr>
          <a:xfrm flipH="1">
            <a:off x="5379107" y="3085927"/>
            <a:ext cx="6095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907" y="3027977"/>
            <a:ext cx="1382580" cy="1104144"/>
          </a:xfrm>
          <a:prstGeom prst="rect">
            <a:avLst/>
          </a:prstGeom>
        </p:spPr>
      </p:pic>
      <p:sp>
        <p:nvSpPr>
          <p:cNvPr id="5" name="Rectangle 4"/>
          <p:cNvSpPr/>
          <p:nvPr userDrawn="1"/>
        </p:nvSpPr>
        <p:spPr>
          <a:xfrm>
            <a:off x="5635140" y="3164552"/>
            <a:ext cx="1484702"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solidFill>
                  <a:prstClr val="white"/>
                </a:solidFill>
                <a:latin typeface="Calibri Regular" charset="0"/>
              </a:rPr>
              <a:t>Q&amp;A</a:t>
            </a:r>
            <a:endParaRPr lang="en-US" sz="4800" u="sng">
              <a:solidFill>
                <a:prstClr val="white"/>
              </a:solidFill>
              <a:latin typeface="Calibri Regular" charset="0"/>
            </a:endParaRPr>
          </a:p>
        </p:txBody>
      </p:sp>
    </p:spTree>
    <p:extLst>
      <p:ext uri="{BB962C8B-B14F-4D97-AF65-F5344CB8AC3E}">
        <p14:creationId xmlns:p14="http://schemas.microsoft.com/office/powerpoint/2010/main" val="834800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Content Placeholder 12"/>
          <p:cNvSpPr txBox="1">
            <a:spLocks/>
          </p:cNvSpPr>
          <p:nvPr userDrawn="1"/>
        </p:nvSpPr>
        <p:spPr>
          <a:xfrm>
            <a:off x="1584742" y="1699555"/>
            <a:ext cx="2644735"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Font typeface="Arial" pitchFamily="34" charset="0"/>
              <a:buNone/>
            </a:pPr>
            <a:r>
              <a:rPr lang="en-US" sz="2000" b="1" u="sng" kern="3000" spc="30">
                <a:solidFill>
                  <a:srgbClr val="1F497D"/>
                </a:solidFill>
                <a:latin typeface="Calibri Regular" charset="0"/>
              </a:rPr>
              <a:t>FIND US</a:t>
            </a:r>
          </a:p>
          <a:p>
            <a:pPr>
              <a:buFont typeface="Arial" pitchFamily="34" charset="0"/>
              <a:buNone/>
            </a:pPr>
            <a:endParaRPr lang="en-US" sz="2000" kern="3000" spc="30">
              <a:solidFill>
                <a:srgbClr val="CB3F20"/>
              </a:solidFill>
              <a:latin typeface="Calibri Regular" charset="0"/>
            </a:endParaRPr>
          </a:p>
          <a:p>
            <a:pPr>
              <a:buFont typeface="Arial" pitchFamily="34" charset="0"/>
              <a:buNone/>
            </a:pPr>
            <a:endParaRPr lang="en-US" sz="2000" kern="3000" spc="30">
              <a:solidFill>
                <a:srgbClr val="CB3F20"/>
              </a:solidFill>
              <a:latin typeface="Calibri Regular" charset="0"/>
            </a:endParaRPr>
          </a:p>
        </p:txBody>
      </p:sp>
      <p:pic>
        <p:nvPicPr>
          <p:cNvPr id="18" name="Picture 17" descr="http://osse.dc.gov/sites/default/files/dc/shared_assets/social_icons/faceboo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01756" y="222168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osse.dc.gov/sites/default/files/dc/shared_assets/social_icons/twitt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98755" y="2941951"/>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osse.dc.gov/sites/default/files/dc/shared_assets/social_icons/youtube.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98755" y="3719478"/>
            <a:ext cx="406400" cy="3048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7583115" y="2137110"/>
            <a:ext cx="248914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kern="3000" spc="30" err="1">
                <a:solidFill>
                  <a:prstClr val="black">
                    <a:lumMod val="75000"/>
                    <a:lumOff val="25000"/>
                  </a:prstClr>
                </a:solidFill>
                <a:latin typeface="Calibri Regular" charset="0"/>
              </a:rPr>
              <a:t>facebook.com</a:t>
            </a:r>
            <a:r>
              <a:rPr lang="en-US" sz="1800" kern="3000" spc="30">
                <a:solidFill>
                  <a:prstClr val="black">
                    <a:lumMod val="75000"/>
                    <a:lumOff val="25000"/>
                  </a:prstClr>
                </a:solidFill>
                <a:latin typeface="Calibri Regular" charset="0"/>
              </a:rPr>
              <a:t>/</a:t>
            </a:r>
            <a:r>
              <a:rPr lang="en-US" sz="1800" kern="3000" spc="30" err="1">
                <a:solidFill>
                  <a:prstClr val="black">
                    <a:lumMod val="75000"/>
                    <a:lumOff val="25000"/>
                  </a:prstClr>
                </a:solidFill>
                <a:latin typeface="Calibri Regular" charset="0"/>
              </a:rPr>
              <a:t>ossedc</a:t>
            </a:r>
            <a:endParaRPr lang="en-US" sz="1800" kern="3000" spc="30">
              <a:solidFill>
                <a:prstClr val="black">
                  <a:lumMod val="75000"/>
                  <a:lumOff val="25000"/>
                </a:prstClr>
              </a:solidFill>
              <a:latin typeface="Calibri Regular" charset="0"/>
            </a:endParaRPr>
          </a:p>
        </p:txBody>
      </p:sp>
      <p:sp>
        <p:nvSpPr>
          <p:cNvPr id="22" name="Rectangle 21"/>
          <p:cNvSpPr/>
          <p:nvPr userDrawn="1"/>
        </p:nvSpPr>
        <p:spPr>
          <a:xfrm>
            <a:off x="7647573" y="2859801"/>
            <a:ext cx="216469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kern="3000" spc="30" err="1">
                <a:solidFill>
                  <a:prstClr val="black">
                    <a:lumMod val="75000"/>
                    <a:lumOff val="25000"/>
                  </a:prstClr>
                </a:solidFill>
                <a:latin typeface="Calibri Regular" charset="0"/>
              </a:rPr>
              <a:t>twitter.com</a:t>
            </a:r>
            <a:r>
              <a:rPr lang="en-US" sz="1800" kern="3000" spc="30">
                <a:solidFill>
                  <a:prstClr val="black">
                    <a:lumMod val="75000"/>
                    <a:lumOff val="25000"/>
                  </a:prstClr>
                </a:solidFill>
                <a:latin typeface="Calibri Regular" charset="0"/>
              </a:rPr>
              <a:t>/</a:t>
            </a:r>
            <a:r>
              <a:rPr lang="en-US" sz="1800" kern="3000" spc="30" err="1">
                <a:solidFill>
                  <a:prstClr val="black">
                    <a:lumMod val="75000"/>
                    <a:lumOff val="25000"/>
                  </a:prstClr>
                </a:solidFill>
                <a:latin typeface="Calibri Regular" charset="0"/>
              </a:rPr>
              <a:t>ossedc</a:t>
            </a:r>
            <a:endParaRPr lang="en-US" sz="1800" kern="3000" spc="30">
              <a:solidFill>
                <a:prstClr val="black">
                  <a:lumMod val="75000"/>
                  <a:lumOff val="25000"/>
                </a:prstClr>
              </a:solidFill>
              <a:latin typeface="Calibri Regular" charset="0"/>
            </a:endParaRPr>
          </a:p>
        </p:txBody>
      </p:sp>
      <p:sp>
        <p:nvSpPr>
          <p:cNvPr id="23" name="Rectangle 22"/>
          <p:cNvSpPr/>
          <p:nvPr userDrawn="1"/>
        </p:nvSpPr>
        <p:spPr>
          <a:xfrm>
            <a:off x="7693624" y="3638510"/>
            <a:ext cx="301749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kern="3000" spc="30" err="1">
                <a:solidFill>
                  <a:prstClr val="black">
                    <a:lumMod val="75000"/>
                    <a:lumOff val="25000"/>
                  </a:prstClr>
                </a:solidFill>
                <a:latin typeface="Calibri Regular" charset="0"/>
              </a:rPr>
              <a:t>youtube.com</a:t>
            </a:r>
            <a:r>
              <a:rPr lang="en-US" sz="1800" kern="3000" spc="30">
                <a:solidFill>
                  <a:prstClr val="black">
                    <a:lumMod val="75000"/>
                    <a:lumOff val="25000"/>
                  </a:prstClr>
                </a:solidFill>
                <a:latin typeface="Calibri Regular" charset="0"/>
              </a:rPr>
              <a:t>/</a:t>
            </a:r>
            <a:r>
              <a:rPr lang="en-US" sz="1800" kern="3000" spc="30" err="1">
                <a:solidFill>
                  <a:prstClr val="black">
                    <a:lumMod val="75000"/>
                    <a:lumOff val="25000"/>
                  </a:prstClr>
                </a:solidFill>
                <a:latin typeface="Calibri Regular" charset="0"/>
              </a:rPr>
              <a:t>DCEducation</a:t>
            </a:r>
            <a:endParaRPr lang="en-US" sz="1800" kern="3000" spc="30">
              <a:solidFill>
                <a:prstClr val="black">
                  <a:lumMod val="75000"/>
                  <a:lumOff val="25000"/>
                </a:prstClr>
              </a:solidFill>
              <a:latin typeface="Calibri Regular" charset="0"/>
            </a:endParaRPr>
          </a:p>
        </p:txBody>
      </p:sp>
      <p:pic>
        <p:nvPicPr>
          <p:cNvPr id="24" name="Picture 23" descr="http://cdn.mysitemyway.com/etc-mysitemyway/icons/legacy-previews/icons/matte-blue-and-white-square-icons-business/116968-matte-blue-and-white-square-icon-business-glob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761687" y="4371074"/>
            <a:ext cx="664152" cy="49811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7625789" y="4404821"/>
            <a:ext cx="203773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kern="3000" spc="30" err="1">
                <a:solidFill>
                  <a:prstClr val="black">
                    <a:lumMod val="75000"/>
                    <a:lumOff val="25000"/>
                  </a:prstClr>
                </a:solidFill>
                <a:latin typeface="Calibri Regular" charset="0"/>
              </a:rPr>
              <a:t>www.osse.dc.gov</a:t>
            </a:r>
            <a:endParaRPr lang="en-US" sz="1800" kern="3000" spc="30">
              <a:solidFill>
                <a:prstClr val="black">
                  <a:lumMod val="75000"/>
                  <a:lumOff val="25000"/>
                </a:prstClr>
              </a:solidFill>
              <a:latin typeface="Calibri Regular" charset="0"/>
            </a:endParaRPr>
          </a:p>
        </p:txBody>
      </p:sp>
      <p:sp>
        <p:nvSpPr>
          <p:cNvPr id="28" name="Title 1"/>
          <p:cNvSpPr>
            <a:spLocks noGrp="1"/>
          </p:cNvSpPr>
          <p:nvPr>
            <p:ph type="title" hasCustomPrompt="1"/>
          </p:nvPr>
        </p:nvSpPr>
        <p:spPr>
          <a:xfrm>
            <a:off x="1584742" y="126170"/>
            <a:ext cx="3845572" cy="537186"/>
          </a:xfrm>
          <a:prstGeom prst="rect">
            <a:avLst/>
          </a:prstGeom>
        </p:spPr>
        <p:txBody>
          <a:bodyPr wrap="none"/>
          <a:lstStyle>
            <a:lvl1pPr algn="l">
              <a:defRPr sz="3600">
                <a:solidFill>
                  <a:schemeClr val="bg1"/>
                </a:solidFill>
              </a:defRPr>
            </a:lvl1pPr>
          </a:lstStyle>
          <a:p>
            <a:r>
              <a:rPr lang="en-US"/>
              <a:t>Stay In Touch</a:t>
            </a:r>
          </a:p>
        </p:txBody>
      </p:sp>
      <p:sp>
        <p:nvSpPr>
          <p:cNvPr id="27" name="Content Placeholder 12"/>
          <p:cNvSpPr txBox="1">
            <a:spLocks/>
          </p:cNvSpPr>
          <p:nvPr userDrawn="1"/>
        </p:nvSpPr>
        <p:spPr>
          <a:xfrm>
            <a:off x="6751394" y="1699555"/>
            <a:ext cx="2644735"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Font typeface="Arial" pitchFamily="34" charset="0"/>
              <a:buNone/>
            </a:pPr>
            <a:r>
              <a:rPr lang="en-US" sz="2000" b="1" u="sng" kern="3000" spc="30">
                <a:solidFill>
                  <a:srgbClr val="1F497D"/>
                </a:solidFill>
                <a:latin typeface="Calibri Regular" charset="0"/>
              </a:rPr>
              <a:t>GET SOCIAL</a:t>
            </a:r>
          </a:p>
          <a:p>
            <a:pPr>
              <a:buFont typeface="Arial" pitchFamily="34" charset="0"/>
              <a:buNone/>
            </a:pPr>
            <a:endParaRPr lang="en-US" sz="2000" kern="3000" spc="30">
              <a:solidFill>
                <a:srgbClr val="CB3F20"/>
              </a:solidFill>
              <a:latin typeface="Calibri Regular" charset="0"/>
            </a:endParaRPr>
          </a:p>
          <a:p>
            <a:pPr>
              <a:buFont typeface="Arial" pitchFamily="34" charset="0"/>
              <a:buNone/>
            </a:pPr>
            <a:endParaRPr lang="en-US" sz="2000" kern="3000" spc="30">
              <a:solidFill>
                <a:srgbClr val="CB3F20"/>
              </a:solidFill>
              <a:latin typeface="Calibri Regular" charset="0"/>
            </a:endParaRPr>
          </a:p>
        </p:txBody>
      </p:sp>
      <p:sp>
        <p:nvSpPr>
          <p:cNvPr id="29" name="Rectangle 28"/>
          <p:cNvSpPr/>
          <p:nvPr userDrawn="1"/>
        </p:nvSpPr>
        <p:spPr>
          <a:xfrm>
            <a:off x="1654312" y="2158989"/>
            <a:ext cx="1283044"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20000"/>
              </a:spcBef>
              <a:buFont typeface="Arial" pitchFamily="34" charset="0"/>
              <a:buNone/>
              <a:defRPr/>
            </a:pPr>
            <a:r>
              <a:rPr lang="en-US" sz="1600" b="1" kern="3000" spc="30">
                <a:solidFill>
                  <a:prstClr val="black">
                    <a:lumMod val="75000"/>
                    <a:lumOff val="25000"/>
                  </a:prstClr>
                </a:solidFill>
                <a:latin typeface="Calibri Regular" charset="0"/>
              </a:rPr>
              <a:t>ADDRESS:</a:t>
            </a:r>
          </a:p>
        </p:txBody>
      </p:sp>
      <p:sp>
        <p:nvSpPr>
          <p:cNvPr id="31" name="Rectangle 30"/>
          <p:cNvSpPr/>
          <p:nvPr userDrawn="1"/>
        </p:nvSpPr>
        <p:spPr>
          <a:xfrm>
            <a:off x="1629097" y="3790699"/>
            <a:ext cx="713016"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20000"/>
              </a:spcBef>
              <a:buFont typeface="Arial" pitchFamily="34" charset="0"/>
              <a:buNone/>
              <a:defRPr/>
            </a:pPr>
            <a:r>
              <a:rPr lang="en-US" sz="1600" b="1" kern="3000" spc="30">
                <a:solidFill>
                  <a:prstClr val="black">
                    <a:lumMod val="75000"/>
                    <a:lumOff val="25000"/>
                  </a:prstClr>
                </a:solidFill>
                <a:latin typeface="Calibri Regular" charset="0"/>
              </a:rPr>
              <a:t>POC:</a:t>
            </a:r>
          </a:p>
        </p:txBody>
      </p:sp>
      <p:sp>
        <p:nvSpPr>
          <p:cNvPr id="6" name="Text Placeholder 5"/>
          <p:cNvSpPr>
            <a:spLocks noGrp="1"/>
          </p:cNvSpPr>
          <p:nvPr>
            <p:ph type="body" sz="quarter" idx="13" hasCustomPrompt="1"/>
          </p:nvPr>
        </p:nvSpPr>
        <p:spPr>
          <a:xfrm>
            <a:off x="1585385" y="2525714"/>
            <a:ext cx="4508500" cy="909637"/>
          </a:xfrm>
          <a:prstGeom prst="rect">
            <a:avLst/>
          </a:prstGeom>
        </p:spPr>
        <p:txBody>
          <a:bodyPr/>
          <a:lstStyle>
            <a:lvl1pPr marL="0" indent="0">
              <a:buNone/>
              <a:defRPr sz="1800" baseline="0"/>
            </a:lvl1pPr>
          </a:lstStyle>
          <a:p>
            <a:pPr algn="just"/>
            <a:r>
              <a:rPr lang="en-US" sz="1600" b="0" kern="3000" spc="30">
                <a:solidFill>
                  <a:schemeClr val="tx1">
                    <a:lumMod val="75000"/>
                    <a:lumOff val="25000"/>
                  </a:schemeClr>
                </a:solidFill>
                <a:latin typeface="Calibri Regular" charset="0"/>
              </a:rPr>
              <a:t>Enter your business address</a:t>
            </a:r>
          </a:p>
        </p:txBody>
      </p:sp>
      <p:sp>
        <p:nvSpPr>
          <p:cNvPr id="33" name="Text Placeholder 5"/>
          <p:cNvSpPr>
            <a:spLocks noGrp="1"/>
          </p:cNvSpPr>
          <p:nvPr>
            <p:ph type="body" sz="quarter" idx="14" hasCustomPrompt="1"/>
          </p:nvPr>
        </p:nvSpPr>
        <p:spPr>
          <a:xfrm>
            <a:off x="1585385" y="4197101"/>
            <a:ext cx="4508500" cy="909637"/>
          </a:xfrm>
          <a:prstGeom prst="rect">
            <a:avLst/>
          </a:prstGeom>
        </p:spPr>
        <p:txBody>
          <a:bodyPr/>
          <a:lstStyle>
            <a:lvl1pPr marL="0" indent="0" algn="l">
              <a:buNone/>
              <a:defRPr sz="1800" baseline="0"/>
            </a:lvl1pPr>
          </a:lstStyle>
          <a:p>
            <a:pPr algn="just"/>
            <a:r>
              <a:rPr lang="en-US" sz="1600" b="0" kern="3000" spc="30">
                <a:solidFill>
                  <a:schemeClr val="tx1">
                    <a:lumMod val="75000"/>
                    <a:lumOff val="25000"/>
                  </a:schemeClr>
                </a:solidFill>
                <a:latin typeface="Calibri Regular" charset="0"/>
              </a:rPr>
              <a:t>Enter your name and title, email address, and phone number</a:t>
            </a:r>
          </a:p>
        </p:txBody>
      </p:sp>
    </p:spTree>
    <p:extLst>
      <p:ext uri="{BB962C8B-B14F-4D97-AF65-F5344CB8AC3E}">
        <p14:creationId xmlns:p14="http://schemas.microsoft.com/office/powerpoint/2010/main" val="168979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titude">
    <p:bg>
      <p:bgPr>
        <a:solidFill>
          <a:srgbClr val="1F497D"/>
        </a:solidFill>
        <a:effectLst/>
      </p:bgPr>
    </p:bg>
    <p:spTree>
      <p:nvGrpSpPr>
        <p:cNvPr id="1" name=""/>
        <p:cNvGrpSpPr/>
        <p:nvPr/>
      </p:nvGrpSpPr>
      <p:grpSpPr>
        <a:xfrm>
          <a:off x="0" y="0"/>
          <a:ext cx="0" cy="0"/>
          <a:chOff x="0" y="0"/>
          <a:chExt cx="0" cy="0"/>
        </a:xfrm>
      </p:grpSpPr>
      <p:sp>
        <p:nvSpPr>
          <p:cNvPr id="3" name="Rectangle 2"/>
          <p:cNvSpPr/>
          <p:nvPr userDrawn="1"/>
        </p:nvSpPr>
        <p:spPr>
          <a:xfrm>
            <a:off x="4713421" y="3075911"/>
            <a:ext cx="3235181"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solidFill>
                  <a:prstClr val="white"/>
                </a:solidFill>
                <a:latin typeface="Calibri Regular" charset="0"/>
              </a:rPr>
              <a:t>Thank you!</a:t>
            </a:r>
            <a:endParaRPr lang="en-US" sz="4800" u="sng">
              <a:solidFill>
                <a:prstClr val="white"/>
              </a:solidFill>
              <a:latin typeface="Calibri Regular" charset="0"/>
            </a:endParaRPr>
          </a:p>
        </p:txBody>
      </p:sp>
      <p:sp>
        <p:nvSpPr>
          <p:cNvPr id="4" name="Rectangle 3"/>
          <p:cNvSpPr/>
          <p:nvPr userDrawn="1"/>
        </p:nvSpPr>
        <p:spPr>
          <a:xfrm flipH="1">
            <a:off x="4595657" y="2997286"/>
            <a:ext cx="6095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457" y="2939336"/>
            <a:ext cx="1382580" cy="1104144"/>
          </a:xfrm>
          <a:prstGeom prst="rect">
            <a:avLst/>
          </a:prstGeom>
        </p:spPr>
      </p:pic>
    </p:spTree>
    <p:extLst>
      <p:ext uri="{BB962C8B-B14F-4D97-AF65-F5344CB8AC3E}">
        <p14:creationId xmlns:p14="http://schemas.microsoft.com/office/powerpoint/2010/main" val="2947320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pSp>
        <p:nvGrpSpPr>
          <p:cNvPr id="17" name="Group 16"/>
          <p:cNvGrpSpPr/>
          <p:nvPr userDrawn="1"/>
        </p:nvGrpSpPr>
        <p:grpSpPr>
          <a:xfrm>
            <a:off x="254000" y="152400"/>
            <a:ext cx="11684000" cy="6486712"/>
            <a:chOff x="190500" y="152400"/>
            <a:chExt cx="8763000" cy="6486712"/>
          </a:xfrm>
        </p:grpSpPr>
        <p:sp>
          <p:nvSpPr>
            <p:cNvPr id="15" name="Rounded Rectangle 14"/>
            <p:cNvSpPr/>
            <p:nvPr userDrawn="1"/>
          </p:nvSpPr>
          <p:spPr>
            <a:xfrm>
              <a:off x="190501" y="6283512"/>
              <a:ext cx="8762999" cy="355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00">
                <a:solidFill>
                  <a:prstClr val="white"/>
                </a:solidFill>
              </a:endParaRPr>
            </a:p>
          </p:txBody>
        </p:sp>
        <p:sp>
          <p:nvSpPr>
            <p:cNvPr id="16" name="Rounded Rectangle 15"/>
            <p:cNvSpPr/>
            <p:nvPr userDrawn="1"/>
          </p:nvSpPr>
          <p:spPr>
            <a:xfrm>
              <a:off x="190501" y="152400"/>
              <a:ext cx="8762999" cy="736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00">
                <a:solidFill>
                  <a:prstClr val="white"/>
                </a:solidFill>
              </a:endParaRPr>
            </a:p>
          </p:txBody>
        </p:sp>
        <p:sp>
          <p:nvSpPr>
            <p:cNvPr id="9" name="Rectangle 8"/>
            <p:cNvSpPr/>
            <p:nvPr userDrawn="1"/>
          </p:nvSpPr>
          <p:spPr>
            <a:xfrm>
              <a:off x="190500" y="609600"/>
              <a:ext cx="8763000" cy="571500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sp>
        <p:nvSpPr>
          <p:cNvPr id="2" name="Title 1"/>
          <p:cNvSpPr>
            <a:spLocks noGrp="1"/>
          </p:cNvSpPr>
          <p:nvPr>
            <p:ph type="ctrTitle"/>
          </p:nvPr>
        </p:nvSpPr>
        <p:spPr>
          <a:xfrm>
            <a:off x="914400" y="2819400"/>
            <a:ext cx="10363200" cy="1138154"/>
          </a:xfrm>
          <a:prstGeom prst="rect">
            <a:avLst/>
          </a:prstGeom>
        </p:spPr>
        <p:txBody>
          <a:bodyPr/>
          <a:lstStyle>
            <a:lvl1pPr>
              <a:defRPr>
                <a:solidFill>
                  <a:srgbClr val="FFFFFF"/>
                </a:solidFill>
              </a:defRPr>
            </a:lvl1pPr>
          </a:lstStyle>
          <a:p>
            <a:r>
              <a:rPr lang="en-US"/>
              <a:t>Click to edit Master title style</a:t>
            </a:r>
          </a:p>
        </p:txBody>
      </p:sp>
      <p:sp>
        <p:nvSpPr>
          <p:cNvPr id="3" name="Subtitle 2"/>
          <p:cNvSpPr>
            <a:spLocks noGrp="1"/>
          </p:cNvSpPr>
          <p:nvPr>
            <p:ph type="subTitle" idx="1"/>
          </p:nvPr>
        </p:nvSpPr>
        <p:spPr>
          <a:xfrm>
            <a:off x="1828800" y="4073860"/>
            <a:ext cx="8534400" cy="1110915"/>
          </a:xfrm>
          <a:prstGeom prst="rect">
            <a:avLst/>
          </a:prstGeom>
        </p:spPr>
        <p:txBody>
          <a:bodyPr/>
          <a:lstStyle>
            <a:lvl1pPr marL="0" indent="0" algn="ctr">
              <a:buNone/>
              <a:defRPr>
                <a:solidFill>
                  <a:srgbClr val="004B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282827"/>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282827"/>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282827"/>
            <a:ext cx="2844800" cy="365125"/>
          </a:xfrm>
          <a:prstGeom prst="rect">
            <a:avLst/>
          </a:prstGeom>
        </p:spPr>
        <p:txBody>
          <a:bodyPr/>
          <a:lstStyle/>
          <a:p>
            <a:fld id="{99E82454-5440-1A42-B933-059D85FBE4D9}" type="slidenum">
              <a:rPr lang="en-US">
                <a:solidFill>
                  <a:prstClr val="black"/>
                </a:solidFill>
              </a:rPr>
              <a:pPr/>
              <a:t>‹#›</a:t>
            </a:fld>
            <a:endParaRPr lang="en-US">
              <a:solidFill>
                <a:prstClr val="black"/>
              </a:solidFill>
            </a:endParaRPr>
          </a:p>
        </p:txBody>
      </p:sp>
      <p:sp>
        <p:nvSpPr>
          <p:cNvPr id="10" name="Oval 9"/>
          <p:cNvSpPr/>
          <p:nvPr userDrawn="1"/>
        </p:nvSpPr>
        <p:spPr>
          <a:xfrm>
            <a:off x="-101600" y="4876800"/>
            <a:ext cx="2794000" cy="20955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 name="Oval 10"/>
          <p:cNvSpPr/>
          <p:nvPr userDrawn="1"/>
        </p:nvSpPr>
        <p:spPr>
          <a:xfrm>
            <a:off x="101600" y="5037095"/>
            <a:ext cx="2387600" cy="1790700"/>
          </a:xfrm>
          <a:prstGeom prst="ellipse">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12" name="Picture 11" descr="OSSE LOGO DIMENSIONAL WITH CLIPPING PATH 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5204409"/>
            <a:ext cx="1712073" cy="1412650"/>
          </a:xfrm>
          <a:prstGeom prst="rect">
            <a:avLst/>
          </a:prstGeom>
        </p:spPr>
      </p:pic>
      <p:sp>
        <p:nvSpPr>
          <p:cNvPr id="14" name="Picture Placeholder 13"/>
          <p:cNvSpPr>
            <a:spLocks noGrp="1"/>
          </p:cNvSpPr>
          <p:nvPr>
            <p:ph type="pic" sz="quarter" idx="13"/>
          </p:nvPr>
        </p:nvSpPr>
        <p:spPr>
          <a:xfrm>
            <a:off x="914400" y="609600"/>
            <a:ext cx="10363200" cy="2133600"/>
          </a:xfrm>
          <a:prstGeom prst="rect">
            <a:avLst/>
          </a:prstGeom>
        </p:spPr>
        <p:txBody>
          <a:bodyPr anchor="ct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4259242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Section Header">
    <p:bg>
      <p:bgPr>
        <a:solidFill>
          <a:srgbClr val="095586"/>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B863265-FF7F-4F49-B394-E97B16070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2723682"/>
            <a:ext cx="1508918" cy="1606718"/>
          </a:xfrm>
          <a:prstGeom prst="rect">
            <a:avLst/>
          </a:prstGeom>
        </p:spPr>
      </p:pic>
      <p:sp>
        <p:nvSpPr>
          <p:cNvPr id="68" name="Rectangle 67">
            <a:extLst>
              <a:ext uri="{FF2B5EF4-FFF2-40B4-BE49-F238E27FC236}">
                <a16:creationId xmlns:a16="http://schemas.microsoft.com/office/drawing/2014/main" id="{A26FFAB8-F579-7849-A043-EA409D378AF0}"/>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9" name="Straight Connector 68">
            <a:extLst>
              <a:ext uri="{FF2B5EF4-FFF2-40B4-BE49-F238E27FC236}">
                <a16:creationId xmlns:a16="http://schemas.microsoft.com/office/drawing/2014/main" id="{A73C47C4-6C1C-AB48-BF18-AD5158525C86}"/>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70" name="Text Placeholder 22">
            <a:extLst>
              <a:ext uri="{FF2B5EF4-FFF2-40B4-BE49-F238E27FC236}">
                <a16:creationId xmlns:a16="http://schemas.microsoft.com/office/drawing/2014/main" id="{ADEC6E6F-E04E-AB49-8F2A-B1B993901927}"/>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71" name="Text Placeholder 22">
            <a:extLst>
              <a:ext uri="{FF2B5EF4-FFF2-40B4-BE49-F238E27FC236}">
                <a16:creationId xmlns:a16="http://schemas.microsoft.com/office/drawing/2014/main" id="{FACB93A9-3BFD-CA45-942E-29C0B3E1D394}"/>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72" name="Text Placeholder 22">
            <a:extLst>
              <a:ext uri="{FF2B5EF4-FFF2-40B4-BE49-F238E27FC236}">
                <a16:creationId xmlns:a16="http://schemas.microsoft.com/office/drawing/2014/main" id="{8D7E68F1-A076-034E-9A90-09C6E6394941}"/>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37519126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_ Photo 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7" name="Rectangle 6"/>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9"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0"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1"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1391366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345885"/>
            <a:ext cx="9601200" cy="939991"/>
          </a:xfrm>
        </p:spPr>
        <p:txBody>
          <a:bodyPr/>
          <a:lstStyle/>
          <a:p>
            <a:r>
              <a:rPr lang="en-US"/>
              <a:t>Click to edit Master title style</a:t>
            </a:r>
          </a:p>
        </p:txBody>
      </p:sp>
      <p:sp>
        <p:nvSpPr>
          <p:cNvPr id="3" name="Content Placeholder 2"/>
          <p:cNvSpPr>
            <a:spLocks noGrp="1"/>
          </p:cNvSpPr>
          <p:nvPr>
            <p:ph sz="half" idx="1"/>
          </p:nvPr>
        </p:nvSpPr>
        <p:spPr>
          <a:xfrm>
            <a:off x="1295400" y="1643063"/>
            <a:ext cx="4572000" cy="41481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643063"/>
            <a:ext cx="4572000" cy="41481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7DBFC0-FD72-AF48-A84A-2405496B952A}" type="datetime1">
              <a:rPr lang="en-US" smtClean="0"/>
              <a:t>8/1/2021</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9D387FE8-EB66-D640-90C1-C09AC6CA0244}"/>
              </a:ext>
            </a:extLst>
          </p:cNvPr>
          <p:cNvPicPr>
            <a:picLocks noChangeAspect="1"/>
          </p:cNvPicPr>
          <p:nvPr userDrawn="1"/>
        </p:nvPicPr>
        <p:blipFill>
          <a:blip r:embed="rId2"/>
          <a:stretch>
            <a:fillRect/>
          </a:stretch>
        </p:blipFill>
        <p:spPr>
          <a:xfrm>
            <a:off x="0" y="0"/>
            <a:ext cx="266700" cy="6858000"/>
          </a:xfrm>
          <a:prstGeom prst="rect">
            <a:avLst/>
          </a:prstGeom>
        </p:spPr>
      </p:pic>
    </p:spTree>
    <p:extLst>
      <p:ext uri="{BB962C8B-B14F-4D97-AF65-F5344CB8AC3E}">
        <p14:creationId xmlns:p14="http://schemas.microsoft.com/office/powerpoint/2010/main" val="291617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Slide _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0071" y="2744002"/>
            <a:ext cx="2011891" cy="1606718"/>
          </a:xfrm>
          <a:prstGeom prst="rect">
            <a:avLst/>
          </a:prstGeom>
        </p:spPr>
      </p:pic>
      <p:sp>
        <p:nvSpPr>
          <p:cNvPr id="9" name="Rectangle 8"/>
          <p:cNvSpPr/>
          <p:nvPr userDrawn="1"/>
        </p:nvSpPr>
        <p:spPr>
          <a:xfrm>
            <a:off x="4354974" y="2840228"/>
            <a:ext cx="6095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4680567" y="3818501"/>
            <a:ext cx="6604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Text Placeholder 22"/>
          <p:cNvSpPr>
            <a:spLocks noGrp="1"/>
          </p:cNvSpPr>
          <p:nvPr>
            <p:ph type="body" sz="quarter" idx="10" hasCustomPrompt="1"/>
          </p:nvPr>
        </p:nvSpPr>
        <p:spPr>
          <a:xfrm>
            <a:off x="4650444" y="2549425"/>
            <a:ext cx="6843183"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2" name="Text Placeholder 22"/>
          <p:cNvSpPr>
            <a:spLocks noGrp="1"/>
          </p:cNvSpPr>
          <p:nvPr>
            <p:ph type="body" sz="quarter" idx="11" hasCustomPrompt="1"/>
          </p:nvPr>
        </p:nvSpPr>
        <p:spPr>
          <a:xfrm>
            <a:off x="4648945" y="3232903"/>
            <a:ext cx="6843183"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3" name="Text Placeholder 22"/>
          <p:cNvSpPr>
            <a:spLocks noGrp="1"/>
          </p:cNvSpPr>
          <p:nvPr>
            <p:ph type="body" sz="quarter" idx="12" hasCustomPrompt="1"/>
          </p:nvPr>
        </p:nvSpPr>
        <p:spPr>
          <a:xfrm>
            <a:off x="4648943" y="3874198"/>
            <a:ext cx="6843183"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1646959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 _ Navy">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0071" y="2744002"/>
            <a:ext cx="2011891" cy="1606718"/>
          </a:xfrm>
          <a:prstGeom prst="rect">
            <a:avLst/>
          </a:prstGeom>
        </p:spPr>
      </p:pic>
      <p:cxnSp>
        <p:nvCxnSpPr>
          <p:cNvPr id="6" name="Straight Connector 5"/>
          <p:cNvCxnSpPr/>
          <p:nvPr userDrawn="1"/>
        </p:nvCxnSpPr>
        <p:spPr>
          <a:xfrm>
            <a:off x="4680567" y="3818501"/>
            <a:ext cx="6604000" cy="0"/>
          </a:xfrm>
          <a:prstGeom prst="line">
            <a:avLst/>
          </a:prstGeom>
          <a:ln w="12700" cmpd="sng">
            <a:solidFill>
              <a:schemeClr val="tx2"/>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4354974" y="2840228"/>
            <a:ext cx="60959" cy="1418458"/>
          </a:xfrm>
          <a:prstGeom prst="rect">
            <a:avLst/>
          </a:prstGeom>
          <a:solidFill>
            <a:schemeClr val="tx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6" name="Text Placeholder 22"/>
          <p:cNvSpPr>
            <a:spLocks noGrp="1"/>
          </p:cNvSpPr>
          <p:nvPr>
            <p:ph type="body" sz="quarter" idx="10" hasCustomPrompt="1"/>
          </p:nvPr>
        </p:nvSpPr>
        <p:spPr>
          <a:xfrm>
            <a:off x="4650444" y="2549425"/>
            <a:ext cx="6843183" cy="645807"/>
          </a:xfrm>
          <a:prstGeom prst="rect">
            <a:avLst/>
          </a:prstGeom>
        </p:spPr>
        <p:txBody>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7" name="Text Placeholder 22"/>
          <p:cNvSpPr>
            <a:spLocks noGrp="1"/>
          </p:cNvSpPr>
          <p:nvPr>
            <p:ph type="body" sz="quarter" idx="11" hasCustomPrompt="1"/>
          </p:nvPr>
        </p:nvSpPr>
        <p:spPr>
          <a:xfrm>
            <a:off x="4648945" y="3232903"/>
            <a:ext cx="6843183" cy="476523"/>
          </a:xfrm>
          <a:prstGeom prst="rect">
            <a:avLst/>
          </a:prstGeom>
        </p:spPr>
        <p:txBody>
          <a:bodyPr/>
          <a:lstStyle>
            <a:lvl1pPr marL="0" indent="0">
              <a:buNone/>
              <a:defRPr sz="2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8" name="Text Placeholder 22"/>
          <p:cNvSpPr>
            <a:spLocks noGrp="1"/>
          </p:cNvSpPr>
          <p:nvPr>
            <p:ph type="body" sz="quarter" idx="12" hasCustomPrompt="1"/>
          </p:nvPr>
        </p:nvSpPr>
        <p:spPr>
          <a:xfrm>
            <a:off x="4648943" y="3874198"/>
            <a:ext cx="6843183" cy="476523"/>
          </a:xfrm>
          <a:prstGeom prst="rect">
            <a:avLst/>
          </a:prstGeom>
        </p:spPr>
        <p:txBody>
          <a:bodyPr/>
          <a:lstStyle>
            <a:lvl1pPr marL="0" indent="0">
              <a:buNone/>
              <a:defRPr sz="1400" b="0" i="0" baseline="0"/>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362731154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_ Photo 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7" name="Rectangle 6"/>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9"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0"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11"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321184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Slide _ Photo 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068"/>
          <a:stretch/>
        </p:blipFill>
        <p:spPr>
          <a:xfrm>
            <a:off x="4565" y="10551"/>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175712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 _ Photo 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194"/>
          <a:stretch/>
        </p:blipFill>
        <p:spPr>
          <a:xfrm>
            <a:off x="17652" y="-1840"/>
            <a:ext cx="12177912" cy="685984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507147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Slide _ Photo I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185831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Slide _ Photo 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2173854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Slide _ Photo V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10"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305040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Slide _ Photo VI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4" name="Rectangle 3"/>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5" name="Straight Connector 4"/>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6"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9"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165363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_ Photo 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068"/>
          <a:stretch/>
        </p:blipFill>
        <p:spPr>
          <a:xfrm>
            <a:off x="4565" y="10551"/>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19173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Slide _ Photo V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0831"/>
          <a:stretch/>
        </p:blipFill>
        <p:spPr>
          <a:xfrm>
            <a:off x="12023" y="0"/>
            <a:ext cx="12205100" cy="684711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10"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3832554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9" name="Straight Connector 8"/>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1"/>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2" name="Title 1"/>
          <p:cNvSpPr>
            <a:spLocks noGrp="1"/>
          </p:cNvSpPr>
          <p:nvPr>
            <p:ph type="title" hasCustomPrompt="1"/>
          </p:nvPr>
        </p:nvSpPr>
        <p:spPr>
          <a:xfrm>
            <a:off x="1584742" y="164576"/>
            <a:ext cx="2258165" cy="646331"/>
          </a:xfrm>
          <a:prstGeom prst="rect">
            <a:avLst/>
          </a:prstGeom>
        </p:spPr>
        <p:txBody>
          <a:bodyPr>
            <a:noAutofit/>
          </a:bodyPr>
          <a:lstStyle>
            <a:lvl1pPr algn="l">
              <a:defRPr sz="3600">
                <a:solidFill>
                  <a:schemeClr val="bg1"/>
                </a:solidFill>
              </a:defRPr>
            </a:lvl1pPr>
          </a:lstStyle>
          <a:p>
            <a:r>
              <a:rPr lang="en-US"/>
              <a:t>Agenda</a:t>
            </a:r>
          </a:p>
        </p:txBody>
      </p:sp>
      <p:sp>
        <p:nvSpPr>
          <p:cNvPr id="6"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sp>
        <p:nvSpPr>
          <p:cNvPr id="8" name="Text Placeholder 7"/>
          <p:cNvSpPr>
            <a:spLocks noGrp="1"/>
          </p:cNvSpPr>
          <p:nvPr>
            <p:ph type="body" sz="quarter" idx="14"/>
          </p:nvPr>
        </p:nvSpPr>
        <p:spPr>
          <a:xfrm>
            <a:off x="412061" y="1247560"/>
            <a:ext cx="11163313" cy="3763962"/>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439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D11242"/>
        </a:solidFill>
        <a:effectLst/>
      </p:bgPr>
    </p:bg>
    <p:spTree>
      <p:nvGrpSpPr>
        <p:cNvPr id="1" name=""/>
        <p:cNvGrpSpPr/>
        <p:nvPr/>
      </p:nvGrpSpPr>
      <p:grpSpPr>
        <a:xfrm>
          <a:off x="0" y="0"/>
          <a:ext cx="0" cy="0"/>
          <a:chOff x="0" y="0"/>
          <a:chExt cx="0" cy="0"/>
        </a:xfrm>
      </p:grpSpPr>
      <p:sp>
        <p:nvSpPr>
          <p:cNvPr id="7" name="Text Placeholder 22"/>
          <p:cNvSpPr>
            <a:spLocks noGrp="1"/>
          </p:cNvSpPr>
          <p:nvPr>
            <p:ph type="body" sz="quarter" idx="10" hasCustomPrompt="1"/>
          </p:nvPr>
        </p:nvSpPr>
        <p:spPr>
          <a:xfrm>
            <a:off x="3554749" y="3214771"/>
            <a:ext cx="6843183" cy="645807"/>
          </a:xfrm>
          <a:prstGeom prst="rect">
            <a:avLst/>
          </a:prstGeom>
        </p:spPr>
        <p:txBody>
          <a:bodyPr/>
          <a:lstStyle>
            <a:lvl1pPr marL="0" indent="0">
              <a:buNone/>
              <a:defRPr sz="4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Section Title</a:t>
            </a:r>
          </a:p>
        </p:txBody>
      </p:sp>
      <p:sp>
        <p:nvSpPr>
          <p:cNvPr id="8" name="Rectangle 7"/>
          <p:cNvSpPr/>
          <p:nvPr userDrawn="1"/>
        </p:nvSpPr>
        <p:spPr>
          <a:xfrm flipH="1">
            <a:off x="3358487" y="3043552"/>
            <a:ext cx="6095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black">
                  <a:lumMod val="75000"/>
                  <a:lumOff val="25000"/>
                </a:prst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0605" y="2985602"/>
            <a:ext cx="1382580" cy="1104144"/>
          </a:xfrm>
          <a:prstGeom prst="rect">
            <a:avLst/>
          </a:prstGeom>
        </p:spPr>
      </p:pic>
    </p:spTree>
    <p:extLst>
      <p:ext uri="{BB962C8B-B14F-4D97-AF65-F5344CB8AC3E}">
        <p14:creationId xmlns:p14="http://schemas.microsoft.com/office/powerpoint/2010/main" val="970337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5"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sp>
        <p:nvSpPr>
          <p:cNvPr id="17" name="Text Placeholder 16"/>
          <p:cNvSpPr>
            <a:spLocks noGrp="1"/>
          </p:cNvSpPr>
          <p:nvPr>
            <p:ph type="body" sz="quarter" idx="13"/>
          </p:nvPr>
        </p:nvSpPr>
        <p:spPr>
          <a:xfrm>
            <a:off x="412061" y="1124701"/>
            <a:ext cx="11367191" cy="5023237"/>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21" name="Title 1"/>
          <p:cNvSpPr>
            <a:spLocks noGrp="1"/>
          </p:cNvSpPr>
          <p:nvPr>
            <p:ph type="title" hasCustomPrompt="1"/>
          </p:nvPr>
        </p:nvSpPr>
        <p:spPr>
          <a:xfrm>
            <a:off x="1333781" y="113245"/>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2378331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cxnSp>
        <p:nvCxnSpPr>
          <p:cNvPr id="4" name="Straight Connector 3"/>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5"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9" name="Oval 18"/>
          <p:cNvSpPr/>
          <p:nvPr userDrawn="1"/>
        </p:nvSpPr>
        <p:spPr>
          <a:xfrm>
            <a:off x="9987707" y="2883301"/>
            <a:ext cx="573980"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a:solidFill>
                  <a:srgbClr val="C00000"/>
                </a:solidFill>
              </a:rPr>
              <a:t>”</a:t>
            </a:r>
          </a:p>
        </p:txBody>
      </p:sp>
      <p:sp>
        <p:nvSpPr>
          <p:cNvPr id="20" name="Oval 19"/>
          <p:cNvSpPr/>
          <p:nvPr userDrawn="1"/>
        </p:nvSpPr>
        <p:spPr>
          <a:xfrm>
            <a:off x="1282574" y="2576061"/>
            <a:ext cx="573980" cy="4304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a:solidFill>
                  <a:srgbClr val="C00000"/>
                </a:solidFill>
              </a:rPr>
              <a:t>“</a:t>
            </a:r>
          </a:p>
        </p:txBody>
      </p:sp>
      <p:sp>
        <p:nvSpPr>
          <p:cNvPr id="23" name="Picture Placeholder 22"/>
          <p:cNvSpPr>
            <a:spLocks noGrp="1"/>
          </p:cNvSpPr>
          <p:nvPr>
            <p:ph type="pic" sz="quarter" idx="13"/>
          </p:nvPr>
        </p:nvSpPr>
        <p:spPr>
          <a:xfrm>
            <a:off x="0" y="3505200"/>
            <a:ext cx="12192000" cy="2611438"/>
          </a:xfrm>
          <a:prstGeom prst="rect">
            <a:avLst/>
          </a:prstGeom>
        </p:spPr>
        <p:txBody>
          <a:bodyPr anchor="ctr"/>
          <a:lstStyle>
            <a:lvl1pPr marL="0" indent="0" algn="ctr">
              <a:buNone/>
              <a:defRPr/>
            </a:lvl1pPr>
          </a:lstStyle>
          <a:p>
            <a:endParaRPr lang="en-US"/>
          </a:p>
        </p:txBody>
      </p:sp>
      <p:sp>
        <p:nvSpPr>
          <p:cNvPr id="24" name="Title 23"/>
          <p:cNvSpPr>
            <a:spLocks noGrp="1"/>
          </p:cNvSpPr>
          <p:nvPr>
            <p:ph type="title" hasCustomPrompt="1"/>
          </p:nvPr>
        </p:nvSpPr>
        <p:spPr>
          <a:xfrm>
            <a:off x="1487401" y="116221"/>
            <a:ext cx="2886431" cy="646331"/>
          </a:xfrm>
          <a:prstGeom prst="rect">
            <a:avLst/>
          </a:prstGeom>
        </p:spPr>
        <p:txBody>
          <a:bodyPr wrap="none">
            <a:spAutoFit/>
          </a:bodyPr>
          <a:lstStyle>
            <a:lvl1pPr algn="l">
              <a:defRPr sz="3600" b="0">
                <a:solidFill>
                  <a:schemeClr val="bg1"/>
                </a:solidFill>
              </a:defRPr>
            </a:lvl1pPr>
          </a:lstStyle>
          <a:p>
            <a:r>
              <a:rPr lang="en-US" kern="3000" spc="30">
                <a:latin typeface="Calibri" charset="0"/>
                <a:ea typeface="Calibri" charset="0"/>
                <a:cs typeface="Calibri" charset="0"/>
              </a:rPr>
              <a:t>Enter Heading</a:t>
            </a:r>
          </a:p>
        </p:txBody>
      </p:sp>
      <p:sp>
        <p:nvSpPr>
          <p:cNvPr id="5" name="Text Placeholder 4"/>
          <p:cNvSpPr>
            <a:spLocks noGrp="1"/>
          </p:cNvSpPr>
          <p:nvPr>
            <p:ph type="body" sz="quarter" idx="14" hasCustomPrompt="1"/>
          </p:nvPr>
        </p:nvSpPr>
        <p:spPr>
          <a:xfrm>
            <a:off x="2048733" y="2515000"/>
            <a:ext cx="7782983" cy="736600"/>
          </a:xfrm>
          <a:prstGeom prst="rect">
            <a:avLst/>
          </a:prstGeom>
        </p:spPr>
        <p:txBody>
          <a:bodyP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quote or descriptive text.</a:t>
            </a:r>
          </a:p>
        </p:txBody>
      </p:sp>
      <p:sp>
        <p:nvSpPr>
          <p:cNvPr id="26" name="Text Placeholder 4"/>
          <p:cNvSpPr>
            <a:spLocks noGrp="1"/>
          </p:cNvSpPr>
          <p:nvPr>
            <p:ph type="body" sz="quarter" idx="15" hasCustomPrompt="1"/>
          </p:nvPr>
        </p:nvSpPr>
        <p:spPr>
          <a:xfrm>
            <a:off x="807524" y="1236922"/>
            <a:ext cx="10972416" cy="736600"/>
          </a:xfrm>
          <a:prstGeom prst="rect">
            <a:avLst/>
          </a:prstGeom>
        </p:spPr>
        <p:txBody>
          <a:bodyPr/>
          <a:lstStyle>
            <a:lvl1pPr marL="0" indent="0">
              <a:buNone/>
              <a:defRPr sz="1800" b="0" baseline="0"/>
            </a:lvl1pPr>
            <a:lvl2pPr marL="457200" indent="0">
              <a:buNone/>
              <a:defRPr/>
            </a:lvl2pPr>
            <a:lvl3pPr marL="914400" indent="0">
              <a:buNone/>
              <a:defRPr/>
            </a:lvl3pPr>
            <a:lvl4pPr marL="1371600" indent="0">
              <a:buNone/>
              <a:defRPr/>
            </a:lvl4pPr>
            <a:lvl5pPr marL="1828800" indent="0">
              <a:buNone/>
              <a:defRPr/>
            </a:lvl5pPr>
          </a:lstStyle>
          <a:p>
            <a:pPr lvl="0"/>
            <a:r>
              <a:rPr lang="en-US" kern="3000" spc="30">
                <a:latin typeface="Calibri" charset="0"/>
                <a:ea typeface="Calibri" charset="0"/>
                <a:cs typeface="Calibri" charset="0"/>
              </a:rPr>
              <a:t>This slide is useful to introduce a main or core idea. Use this area to summarize information or highlight a core idea. </a:t>
            </a:r>
            <a:endParaRPr lang="en-US"/>
          </a:p>
        </p:txBody>
      </p:sp>
    </p:spTree>
    <p:extLst>
      <p:ext uri="{BB962C8B-B14F-4D97-AF65-F5344CB8AC3E}">
        <p14:creationId xmlns:p14="http://schemas.microsoft.com/office/powerpoint/2010/main" val="4135902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I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9" name="Content Placeholder 18"/>
          <p:cNvSpPr>
            <a:spLocks noGrp="1"/>
          </p:cNvSpPr>
          <p:nvPr>
            <p:ph sz="quarter" idx="13" hasCustomPrompt="1"/>
          </p:nvPr>
        </p:nvSpPr>
        <p:spPr>
          <a:xfrm>
            <a:off x="412060" y="2814638"/>
            <a:ext cx="11367880" cy="2995612"/>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Bullet 1</a:t>
            </a:r>
          </a:p>
          <a:p>
            <a:pPr lvl="0"/>
            <a:r>
              <a:rPr lang="en-US"/>
              <a:t>Bullet 2</a:t>
            </a:r>
          </a:p>
          <a:p>
            <a:pPr lvl="0"/>
            <a:r>
              <a:rPr lang="en-US"/>
              <a:t>Bullet 3</a:t>
            </a:r>
          </a:p>
        </p:txBody>
      </p:sp>
      <p:sp>
        <p:nvSpPr>
          <p:cNvPr id="20" name="Title 19"/>
          <p:cNvSpPr>
            <a:spLocks noGrp="1"/>
          </p:cNvSpPr>
          <p:nvPr>
            <p:ph type="title" hasCustomPrompt="1"/>
          </p:nvPr>
        </p:nvSpPr>
        <p:spPr>
          <a:xfrm>
            <a:off x="1277503" y="126121"/>
            <a:ext cx="2886431" cy="646331"/>
          </a:xfrm>
          <a:prstGeom prst="rect">
            <a:avLst/>
          </a:prstGeom>
        </p:spPr>
        <p:txBody>
          <a:bodyPr wrap="none">
            <a:spAutoFit/>
          </a:bodyPr>
          <a:lstStyle>
            <a:lvl1pPr algn="l">
              <a:defRPr sz="3600">
                <a:solidFill>
                  <a:schemeClr val="bg1"/>
                </a:solidFill>
              </a:defRPr>
            </a:lvl1pPr>
          </a:lstStyle>
          <a:p>
            <a:r>
              <a:rPr lang="en-US" kern="3000" spc="30">
                <a:latin typeface="Calibri" charset="0"/>
                <a:ea typeface="Calibri" charset="0"/>
                <a:cs typeface="Calibri" charset="0"/>
              </a:rPr>
              <a:t>Enter Heading</a:t>
            </a:r>
          </a:p>
        </p:txBody>
      </p:sp>
      <p:sp>
        <p:nvSpPr>
          <p:cNvPr id="13" name="Text Placeholder 4"/>
          <p:cNvSpPr>
            <a:spLocks noGrp="1"/>
          </p:cNvSpPr>
          <p:nvPr>
            <p:ph type="body" sz="quarter" idx="14" hasCustomPrompt="1"/>
          </p:nvPr>
        </p:nvSpPr>
        <p:spPr>
          <a:xfrm>
            <a:off x="412060" y="1369248"/>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for bulleted ideas and concepts. Keep it streamlined by not using more than two bulleted concepts for ample legibility. Use this area to summarize information or highlight a core idea. </a:t>
            </a:r>
          </a:p>
        </p:txBody>
      </p:sp>
    </p:spTree>
    <p:extLst>
      <p:ext uri="{BB962C8B-B14F-4D97-AF65-F5344CB8AC3E}">
        <p14:creationId xmlns:p14="http://schemas.microsoft.com/office/powerpoint/2010/main" val="3777142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_II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8" name="Picture Placeholder 17"/>
          <p:cNvSpPr>
            <a:spLocks noGrp="1"/>
          </p:cNvSpPr>
          <p:nvPr>
            <p:ph type="pic" sz="quarter" idx="13"/>
          </p:nvPr>
        </p:nvSpPr>
        <p:spPr>
          <a:xfrm>
            <a:off x="803481" y="2248237"/>
            <a:ext cx="2918884" cy="2189163"/>
          </a:xfrm>
          <a:prstGeom prst="rect">
            <a:avLst/>
          </a:prstGeom>
        </p:spPr>
        <p:txBody>
          <a:bodyPr anchor="ctr"/>
          <a:lstStyle>
            <a:lvl1pPr marL="0" indent="0" algn="ctr">
              <a:buNone/>
              <a:defRPr sz="2000"/>
            </a:lvl1pPr>
          </a:lstStyle>
          <a:p>
            <a:endParaRPr lang="en-US"/>
          </a:p>
        </p:txBody>
      </p:sp>
      <p:sp>
        <p:nvSpPr>
          <p:cNvPr id="19" name="Picture Placeholder 17"/>
          <p:cNvSpPr>
            <a:spLocks noGrp="1"/>
          </p:cNvSpPr>
          <p:nvPr>
            <p:ph type="pic" sz="quarter" idx="14"/>
          </p:nvPr>
        </p:nvSpPr>
        <p:spPr>
          <a:xfrm>
            <a:off x="4601839" y="2248237"/>
            <a:ext cx="2918884" cy="2189163"/>
          </a:xfrm>
          <a:prstGeom prst="rect">
            <a:avLst/>
          </a:prstGeom>
        </p:spPr>
        <p:txBody>
          <a:bodyPr anchor="ctr"/>
          <a:lstStyle>
            <a:lvl1pPr marL="0" indent="0" algn="ctr">
              <a:buNone/>
              <a:defRPr sz="2000"/>
            </a:lvl1pPr>
          </a:lstStyle>
          <a:p>
            <a:endParaRPr lang="en-US"/>
          </a:p>
        </p:txBody>
      </p:sp>
      <p:sp>
        <p:nvSpPr>
          <p:cNvPr id="20" name="Picture Placeholder 17"/>
          <p:cNvSpPr>
            <a:spLocks noGrp="1"/>
          </p:cNvSpPr>
          <p:nvPr>
            <p:ph type="pic" sz="quarter" idx="15"/>
          </p:nvPr>
        </p:nvSpPr>
        <p:spPr>
          <a:xfrm>
            <a:off x="8400197" y="2248237"/>
            <a:ext cx="2918884" cy="2189163"/>
          </a:xfrm>
          <a:prstGeom prst="rect">
            <a:avLst/>
          </a:prstGeom>
        </p:spPr>
        <p:txBody>
          <a:bodyPr anchor="ctr"/>
          <a:lstStyle>
            <a:lvl1pPr marL="0" indent="0" algn="ctr">
              <a:buNone/>
              <a:defRPr sz="2000"/>
            </a:lvl1pPr>
          </a:lstStyle>
          <a:p>
            <a:endParaRPr lang="en-US"/>
          </a:p>
        </p:txBody>
      </p:sp>
      <p:sp>
        <p:nvSpPr>
          <p:cNvPr id="22" name="Text Placeholder 21"/>
          <p:cNvSpPr>
            <a:spLocks noGrp="1"/>
          </p:cNvSpPr>
          <p:nvPr>
            <p:ph type="body" sz="quarter" idx="16" hasCustomPrompt="1"/>
          </p:nvPr>
        </p:nvSpPr>
        <p:spPr>
          <a:xfrm>
            <a:off x="804334"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3" name="Text Placeholder 21"/>
          <p:cNvSpPr>
            <a:spLocks noGrp="1"/>
          </p:cNvSpPr>
          <p:nvPr>
            <p:ph type="body" sz="quarter" idx="17" hasCustomPrompt="1"/>
          </p:nvPr>
        </p:nvSpPr>
        <p:spPr>
          <a:xfrm>
            <a:off x="4601839"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8" hasCustomPrompt="1"/>
          </p:nvPr>
        </p:nvSpPr>
        <p:spPr>
          <a:xfrm>
            <a:off x="8399345"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6" name="Text Placeholder 4"/>
          <p:cNvSpPr>
            <a:spLocks noGrp="1"/>
          </p:cNvSpPr>
          <p:nvPr>
            <p:ph type="body" sz="quarter" idx="19" hasCustomPrompt="1"/>
          </p:nvPr>
        </p:nvSpPr>
        <p:spPr>
          <a:xfrm>
            <a:off x="412060" y="1220312"/>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
        <p:nvSpPr>
          <p:cNvPr id="4" name="Title 3"/>
          <p:cNvSpPr>
            <a:spLocks noGrp="1"/>
          </p:cNvSpPr>
          <p:nvPr>
            <p:ph type="title" hasCustomPrompt="1"/>
          </p:nvPr>
        </p:nvSpPr>
        <p:spPr>
          <a:xfrm>
            <a:off x="1242614" y="114071"/>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1558712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deas Trio">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Oval 16"/>
          <p:cNvSpPr/>
          <p:nvPr userDrawn="1"/>
        </p:nvSpPr>
        <p:spPr>
          <a:xfrm>
            <a:off x="1053284" y="2372007"/>
            <a:ext cx="2894317" cy="2170738"/>
          </a:xfrm>
          <a:prstGeom prst="ellipse">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white"/>
              </a:solidFill>
              <a:latin typeface="Calibri Regular" charset="0"/>
            </a:endParaRPr>
          </a:p>
        </p:txBody>
      </p:sp>
      <p:sp>
        <p:nvSpPr>
          <p:cNvPr id="18" name="Oval 17"/>
          <p:cNvSpPr/>
          <p:nvPr userDrawn="1"/>
        </p:nvSpPr>
        <p:spPr>
          <a:xfrm>
            <a:off x="4303767" y="2372006"/>
            <a:ext cx="2894317" cy="217073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white"/>
              </a:solidFill>
              <a:latin typeface="Calibri Regular" charset="0"/>
            </a:endParaRPr>
          </a:p>
        </p:txBody>
      </p:sp>
      <p:sp>
        <p:nvSpPr>
          <p:cNvPr id="19" name="Oval 18"/>
          <p:cNvSpPr/>
          <p:nvPr userDrawn="1"/>
        </p:nvSpPr>
        <p:spPr>
          <a:xfrm>
            <a:off x="7580994" y="2372005"/>
            <a:ext cx="2894317" cy="21707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white"/>
              </a:solidFill>
              <a:latin typeface="Calibri Regular" charset="0"/>
            </a:endParaRPr>
          </a:p>
        </p:txBody>
      </p:sp>
      <p:sp>
        <p:nvSpPr>
          <p:cNvPr id="20" name="Rectangle 19"/>
          <p:cNvSpPr/>
          <p:nvPr userDrawn="1"/>
        </p:nvSpPr>
        <p:spPr>
          <a:xfrm flipH="1">
            <a:off x="906223" y="4745825"/>
            <a:ext cx="65152" cy="10297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21" name="Rectangle 20"/>
          <p:cNvSpPr/>
          <p:nvPr userDrawn="1"/>
        </p:nvSpPr>
        <p:spPr>
          <a:xfrm flipH="1">
            <a:off x="4497881" y="4705338"/>
            <a:ext cx="60959" cy="9968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22" name="Rectangle 21"/>
          <p:cNvSpPr/>
          <p:nvPr userDrawn="1"/>
        </p:nvSpPr>
        <p:spPr>
          <a:xfrm flipH="1">
            <a:off x="7775107" y="4705338"/>
            <a:ext cx="60959" cy="988244"/>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23" name="Text Placeholder 21"/>
          <p:cNvSpPr>
            <a:spLocks noGrp="1"/>
          </p:cNvSpPr>
          <p:nvPr>
            <p:ph type="body" sz="quarter" idx="16" hasCustomPrompt="1"/>
          </p:nvPr>
        </p:nvSpPr>
        <p:spPr>
          <a:xfrm>
            <a:off x="958806"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7" hasCustomPrompt="1"/>
          </p:nvPr>
        </p:nvSpPr>
        <p:spPr>
          <a:xfrm>
            <a:off x="4559801"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5" name="Text Placeholder 21"/>
          <p:cNvSpPr>
            <a:spLocks noGrp="1"/>
          </p:cNvSpPr>
          <p:nvPr>
            <p:ph type="body" sz="quarter" idx="18" hasCustomPrompt="1"/>
          </p:nvPr>
        </p:nvSpPr>
        <p:spPr>
          <a:xfrm>
            <a:off x="7837027" y="4696365"/>
            <a:ext cx="2918884" cy="161236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6" name="Text Placeholder 21"/>
          <p:cNvSpPr>
            <a:spLocks noGrp="1"/>
          </p:cNvSpPr>
          <p:nvPr>
            <p:ph type="body" sz="quarter" idx="19" hasCustomPrompt="1"/>
          </p:nvPr>
        </p:nvSpPr>
        <p:spPr>
          <a:xfrm>
            <a:off x="1053284" y="3160491"/>
            <a:ext cx="2824405"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27" name="Text Placeholder 21"/>
          <p:cNvSpPr>
            <a:spLocks noGrp="1"/>
          </p:cNvSpPr>
          <p:nvPr>
            <p:ph type="body" sz="quarter" idx="20" hasCustomPrompt="1"/>
          </p:nvPr>
        </p:nvSpPr>
        <p:spPr>
          <a:xfrm>
            <a:off x="4303767" y="3160490"/>
            <a:ext cx="2894317"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28" name="Text Placeholder 21"/>
          <p:cNvSpPr>
            <a:spLocks noGrp="1"/>
          </p:cNvSpPr>
          <p:nvPr>
            <p:ph type="body" sz="quarter" idx="21" hasCustomPrompt="1"/>
          </p:nvPr>
        </p:nvSpPr>
        <p:spPr>
          <a:xfrm>
            <a:off x="7554250" y="3160489"/>
            <a:ext cx="2921061" cy="844585"/>
          </a:xfrm>
          <a:prstGeom prst="rect">
            <a:avLst/>
          </a:prstGeom>
        </p:spPr>
        <p:txBody>
          <a:bodyPr/>
          <a:lstStyle>
            <a:lvl1pPr marL="0" indent="0" algn="ctr">
              <a:buNone/>
              <a:defRPr sz="1800" b="1">
                <a:solidFill>
                  <a:schemeClr val="bg1"/>
                </a:solidFill>
              </a:defRPr>
            </a:lvl1pPr>
            <a:lvl2pPr>
              <a:defRPr sz="1400"/>
            </a:lvl2pPr>
            <a:lvl3pPr>
              <a:defRPr sz="1400"/>
            </a:lvl3pPr>
            <a:lvl4pPr>
              <a:defRPr sz="1400"/>
            </a:lvl4pPr>
            <a:lvl5pPr>
              <a:defRPr sz="1400"/>
            </a:lvl5pPr>
          </a:lstStyle>
          <a:p>
            <a:pPr lvl="0"/>
            <a:r>
              <a:rPr lang="en-US"/>
              <a:t>Click to edit text</a:t>
            </a:r>
          </a:p>
        </p:txBody>
      </p:sp>
      <p:sp>
        <p:nvSpPr>
          <p:cNvPr id="4" name="Title 3"/>
          <p:cNvSpPr>
            <a:spLocks noGrp="1"/>
          </p:cNvSpPr>
          <p:nvPr>
            <p:ph type="title" hasCustomPrompt="1"/>
          </p:nvPr>
        </p:nvSpPr>
        <p:spPr>
          <a:xfrm>
            <a:off x="1264341" y="105065"/>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
        <p:nvSpPr>
          <p:cNvPr id="32" name="Text Placeholder 4"/>
          <p:cNvSpPr>
            <a:spLocks noGrp="1"/>
          </p:cNvSpPr>
          <p:nvPr>
            <p:ph type="body" sz="quarter" idx="22" hasCustomPrompt="1"/>
          </p:nvPr>
        </p:nvSpPr>
        <p:spPr>
          <a:xfrm>
            <a:off x="409653" y="1275064"/>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Tree>
    <p:extLst>
      <p:ext uri="{BB962C8B-B14F-4D97-AF65-F5344CB8AC3E}">
        <p14:creationId xmlns:p14="http://schemas.microsoft.com/office/powerpoint/2010/main" val="2300401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_IV">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Rectangle 16"/>
          <p:cNvSpPr/>
          <p:nvPr userDrawn="1"/>
        </p:nvSpPr>
        <p:spPr>
          <a:xfrm>
            <a:off x="759170" y="2479435"/>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18" name="Rectangle 17"/>
          <p:cNvSpPr/>
          <p:nvPr userDrawn="1"/>
        </p:nvSpPr>
        <p:spPr>
          <a:xfrm>
            <a:off x="6531258" y="2545685"/>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19" name="Rectangle 18"/>
          <p:cNvSpPr/>
          <p:nvPr userDrawn="1"/>
        </p:nvSpPr>
        <p:spPr>
          <a:xfrm>
            <a:off x="816497" y="4658134"/>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20" name="Rectangle 19"/>
          <p:cNvSpPr/>
          <p:nvPr userDrawn="1"/>
        </p:nvSpPr>
        <p:spPr>
          <a:xfrm>
            <a:off x="6531258" y="4628095"/>
            <a:ext cx="60959" cy="191220"/>
          </a:xfrm>
          <a:prstGeom prst="rect">
            <a:avLst/>
          </a:prstGeom>
          <a:solidFill>
            <a:srgbClr val="D11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sp>
        <p:nvSpPr>
          <p:cNvPr id="23" name="Text Placeholder 21"/>
          <p:cNvSpPr>
            <a:spLocks noGrp="1"/>
          </p:cNvSpPr>
          <p:nvPr>
            <p:ph type="body" sz="quarter" idx="16" hasCustomPrompt="1"/>
          </p:nvPr>
        </p:nvSpPr>
        <p:spPr>
          <a:xfrm>
            <a:off x="1070246" y="4907308"/>
            <a:ext cx="4123417"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4" name="Text Placeholder 21"/>
          <p:cNvSpPr>
            <a:spLocks noGrp="1"/>
          </p:cNvSpPr>
          <p:nvPr>
            <p:ph type="body" sz="quarter" idx="17" hasCustomPrompt="1"/>
          </p:nvPr>
        </p:nvSpPr>
        <p:spPr>
          <a:xfrm>
            <a:off x="6896340" y="4907308"/>
            <a:ext cx="4134755"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5" name="Text Placeholder 21"/>
          <p:cNvSpPr>
            <a:spLocks noGrp="1"/>
          </p:cNvSpPr>
          <p:nvPr>
            <p:ph type="body" sz="quarter" idx="18" hasCustomPrompt="1"/>
          </p:nvPr>
        </p:nvSpPr>
        <p:spPr>
          <a:xfrm>
            <a:off x="6896340" y="2775602"/>
            <a:ext cx="4134755" cy="1172097"/>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6" name="Text Placeholder 21"/>
          <p:cNvSpPr>
            <a:spLocks noGrp="1"/>
          </p:cNvSpPr>
          <p:nvPr>
            <p:ph type="body" sz="quarter" idx="19" hasCustomPrompt="1"/>
          </p:nvPr>
        </p:nvSpPr>
        <p:spPr>
          <a:xfrm>
            <a:off x="1012921" y="2781576"/>
            <a:ext cx="4134753" cy="107138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7" name="Text Placeholder 21"/>
          <p:cNvSpPr>
            <a:spLocks noGrp="1"/>
          </p:cNvSpPr>
          <p:nvPr>
            <p:ph type="body" sz="quarter" idx="20" hasCustomPrompt="1"/>
          </p:nvPr>
        </p:nvSpPr>
        <p:spPr>
          <a:xfrm>
            <a:off x="1012918" y="2370099"/>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8" name="Text Placeholder 21"/>
          <p:cNvSpPr>
            <a:spLocks noGrp="1"/>
          </p:cNvSpPr>
          <p:nvPr>
            <p:ph type="body" sz="quarter" idx="21" hasCustomPrompt="1"/>
          </p:nvPr>
        </p:nvSpPr>
        <p:spPr>
          <a:xfrm>
            <a:off x="6896341" y="2373592"/>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9" name="Text Placeholder 21"/>
          <p:cNvSpPr>
            <a:spLocks noGrp="1"/>
          </p:cNvSpPr>
          <p:nvPr>
            <p:ph type="body" sz="quarter" idx="22" hasCustomPrompt="1"/>
          </p:nvPr>
        </p:nvSpPr>
        <p:spPr>
          <a:xfrm>
            <a:off x="1058907" y="4482859"/>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30" name="Text Placeholder 21"/>
          <p:cNvSpPr>
            <a:spLocks noGrp="1"/>
          </p:cNvSpPr>
          <p:nvPr>
            <p:ph type="body" sz="quarter" idx="23" hasCustomPrompt="1"/>
          </p:nvPr>
        </p:nvSpPr>
        <p:spPr>
          <a:xfrm>
            <a:off x="6896339" y="4482013"/>
            <a:ext cx="4134756" cy="366285"/>
          </a:xfrm>
          <a:prstGeom prst="rect">
            <a:avLst/>
          </a:prstGeom>
        </p:spPr>
        <p:txBody>
          <a:bodyPr/>
          <a:lstStyle>
            <a:lvl1pPr marL="0" indent="0">
              <a:buNone/>
              <a:defRPr sz="1800" b="1"/>
            </a:lvl1pPr>
            <a:lvl2pPr>
              <a:defRPr sz="1400"/>
            </a:lvl2pPr>
            <a:lvl3pPr>
              <a:defRPr sz="1400"/>
            </a:lvl3pPr>
            <a:lvl4pPr>
              <a:defRPr sz="1400"/>
            </a:lvl4pPr>
            <a:lvl5pPr>
              <a:defRPr sz="1400"/>
            </a:lvl5pPr>
          </a:lstStyle>
          <a:p>
            <a:pPr lvl="0"/>
            <a:r>
              <a:rPr lang="en-US"/>
              <a:t>CLICK TO EDIT TEXT</a:t>
            </a:r>
          </a:p>
        </p:txBody>
      </p:sp>
      <p:sp>
        <p:nvSpPr>
          <p:cNvPr id="21" name="Text Placeholder 4"/>
          <p:cNvSpPr>
            <a:spLocks noGrp="1"/>
          </p:cNvSpPr>
          <p:nvPr>
            <p:ph type="body" sz="quarter" idx="24" hasCustomPrompt="1"/>
          </p:nvPr>
        </p:nvSpPr>
        <p:spPr>
          <a:xfrm>
            <a:off x="409653" y="1275064"/>
            <a:ext cx="11367880" cy="646331"/>
          </a:xfrm>
          <a:prstGeom prst="rect">
            <a:avLst/>
          </a:prstGeom>
        </p:spPr>
        <p:txBody>
          <a:bodyPr>
            <a:spAutoFit/>
          </a:bodyPr>
          <a:lstStyle>
            <a:lvl1pPr marL="0" indent="0" algn="ctr">
              <a:buNone/>
              <a:defRPr sz="1800" b="0" baseline="0"/>
            </a:lvl1pPr>
            <a:lvl2pPr marL="457200" indent="0">
              <a:buNone/>
              <a:defRPr/>
            </a:lvl2pPr>
            <a:lvl3pPr marL="914400" indent="0">
              <a:buNone/>
              <a:defRPr/>
            </a:lvl3pPr>
            <a:lvl4pPr marL="1371600" indent="0">
              <a:buNone/>
              <a:defRPr/>
            </a:lvl4pPr>
            <a:lvl5pPr marL="1828800" indent="0">
              <a:buNone/>
              <a:defRPr/>
            </a:lvl5pPr>
          </a:lstStyle>
          <a:p>
            <a:r>
              <a:rPr lang="en-US" kern="3000" spc="30">
                <a:latin typeface="Calibri" charset="0"/>
                <a:ea typeface="Calibri" charset="0"/>
                <a:cs typeface="Calibri" charset="0"/>
              </a:rPr>
              <a:t>This slide is useful to introduce teams or a trio of ideas. Use this area to summarize information or highlight a core idea. </a:t>
            </a:r>
          </a:p>
        </p:txBody>
      </p:sp>
      <p:sp>
        <p:nvSpPr>
          <p:cNvPr id="4" name="Title 3"/>
          <p:cNvSpPr>
            <a:spLocks noGrp="1"/>
          </p:cNvSpPr>
          <p:nvPr>
            <p:ph type="title" hasCustomPrompt="1"/>
          </p:nvPr>
        </p:nvSpPr>
        <p:spPr>
          <a:xfrm>
            <a:off x="1261934" y="102434"/>
            <a:ext cx="3931729" cy="688323"/>
          </a:xfrm>
          <a:prstGeom prst="rect">
            <a:avLst/>
          </a:prstGeom>
        </p:spPr>
        <p:txBody>
          <a:bodyPr wrap="none"/>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2545570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_V">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Text Placeholder 21"/>
          <p:cNvSpPr>
            <a:spLocks noGrp="1"/>
          </p:cNvSpPr>
          <p:nvPr>
            <p:ph type="body" sz="quarter" idx="19" hasCustomPrompt="1"/>
          </p:nvPr>
        </p:nvSpPr>
        <p:spPr>
          <a:xfrm>
            <a:off x="1145139" y="2514470"/>
            <a:ext cx="4849029"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8" name="Text Placeholder 21"/>
          <p:cNvSpPr>
            <a:spLocks noGrp="1"/>
          </p:cNvSpPr>
          <p:nvPr>
            <p:ph type="body" sz="quarter" idx="20" hasCustomPrompt="1"/>
          </p:nvPr>
        </p:nvSpPr>
        <p:spPr>
          <a:xfrm>
            <a:off x="1123312" y="1638835"/>
            <a:ext cx="487085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1" hasCustomPrompt="1"/>
          </p:nvPr>
        </p:nvSpPr>
        <p:spPr>
          <a:xfrm>
            <a:off x="6361819" y="2514471"/>
            <a:ext cx="4849029" cy="1596919"/>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0" name="Text Placeholder 21"/>
          <p:cNvSpPr>
            <a:spLocks noGrp="1"/>
          </p:cNvSpPr>
          <p:nvPr>
            <p:ph type="body" sz="quarter" idx="22" hasCustomPrompt="1"/>
          </p:nvPr>
        </p:nvSpPr>
        <p:spPr>
          <a:xfrm>
            <a:off x="6339992" y="1638835"/>
            <a:ext cx="4870857"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1" name="Text Placeholder 21"/>
          <p:cNvSpPr>
            <a:spLocks noGrp="1"/>
          </p:cNvSpPr>
          <p:nvPr>
            <p:ph type="body" sz="quarter" idx="23" hasCustomPrompt="1"/>
          </p:nvPr>
        </p:nvSpPr>
        <p:spPr>
          <a:xfrm>
            <a:off x="6360642" y="4285551"/>
            <a:ext cx="4849029" cy="1102104"/>
          </a:xfrm>
          <a:prstGeom prst="rect">
            <a:avLst/>
          </a:prstGeom>
        </p:spPr>
        <p:txBody>
          <a:bodyPr/>
          <a:lstStyle>
            <a:lvl1pPr marL="0" indent="0">
              <a:buNone/>
              <a:defRPr sz="16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1277504" y="139365"/>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68956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_ Photo III">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r="11194"/>
          <a:stretch/>
        </p:blipFill>
        <p:spPr>
          <a:xfrm>
            <a:off x="17652" y="-1840"/>
            <a:ext cx="12177912" cy="685984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3459060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_V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6" name="Text Placeholder 21"/>
          <p:cNvSpPr>
            <a:spLocks noGrp="1"/>
          </p:cNvSpPr>
          <p:nvPr>
            <p:ph type="body" sz="quarter" idx="19" hasCustomPrompt="1"/>
          </p:nvPr>
        </p:nvSpPr>
        <p:spPr>
          <a:xfrm>
            <a:off x="1798264" y="2693980"/>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7" name="Text Placeholder 21"/>
          <p:cNvSpPr>
            <a:spLocks noGrp="1"/>
          </p:cNvSpPr>
          <p:nvPr>
            <p:ph type="body" sz="quarter" idx="20" hasCustomPrompt="1"/>
          </p:nvPr>
        </p:nvSpPr>
        <p:spPr>
          <a:xfrm>
            <a:off x="1776438" y="1818345"/>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18" name="Text Placeholder 21"/>
          <p:cNvSpPr>
            <a:spLocks noGrp="1"/>
          </p:cNvSpPr>
          <p:nvPr>
            <p:ph type="body" sz="quarter" idx="21" hasCustomPrompt="1"/>
          </p:nvPr>
        </p:nvSpPr>
        <p:spPr>
          <a:xfrm>
            <a:off x="5126697" y="2693980"/>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2" hasCustomPrompt="1"/>
          </p:nvPr>
        </p:nvSpPr>
        <p:spPr>
          <a:xfrm>
            <a:off x="5104871" y="1818345"/>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0" name="Text Placeholder 21"/>
          <p:cNvSpPr>
            <a:spLocks noGrp="1"/>
          </p:cNvSpPr>
          <p:nvPr>
            <p:ph type="body" sz="quarter" idx="23" hasCustomPrompt="1"/>
          </p:nvPr>
        </p:nvSpPr>
        <p:spPr>
          <a:xfrm>
            <a:off x="8455131" y="2693980"/>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21" name="Text Placeholder 21"/>
          <p:cNvSpPr>
            <a:spLocks noGrp="1"/>
          </p:cNvSpPr>
          <p:nvPr>
            <p:ph type="body" sz="quarter" idx="24" hasCustomPrompt="1"/>
          </p:nvPr>
        </p:nvSpPr>
        <p:spPr>
          <a:xfrm>
            <a:off x="8433305" y="1818345"/>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1264341" y="87766"/>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25756173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Content_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6" name="Rectangle 15"/>
          <p:cNvSpPr/>
          <p:nvPr userDrawn="1"/>
        </p:nvSpPr>
        <p:spPr>
          <a:xfrm>
            <a:off x="1743433" y="1329977"/>
            <a:ext cx="10446160" cy="32127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8" name="Picture Placeholder 17"/>
          <p:cNvSpPr>
            <a:spLocks noGrp="1"/>
          </p:cNvSpPr>
          <p:nvPr>
            <p:ph type="pic" sz="quarter" idx="13" hasCustomPrompt="1"/>
          </p:nvPr>
        </p:nvSpPr>
        <p:spPr>
          <a:xfrm>
            <a:off x="1743434" y="1330657"/>
            <a:ext cx="10354733" cy="3212769"/>
          </a:xfrm>
          <a:prstGeom prst="rect">
            <a:avLst/>
          </a:prstGeom>
        </p:spPr>
        <p:txBody>
          <a:bodyPr anchor="ctr"/>
          <a:lstStyle>
            <a:lvl1pPr marL="0" indent="0" algn="ctr">
              <a:buNone/>
              <a:defRPr baseline="0"/>
            </a:lvl1pPr>
          </a:lstStyle>
          <a:p>
            <a:r>
              <a:rPr lang="en-US"/>
              <a:t>Click to insert picture</a:t>
            </a:r>
          </a:p>
        </p:txBody>
      </p:sp>
      <p:sp>
        <p:nvSpPr>
          <p:cNvPr id="19" name="Text Placeholder 21"/>
          <p:cNvSpPr>
            <a:spLocks noGrp="1"/>
          </p:cNvSpPr>
          <p:nvPr>
            <p:ph type="body" sz="quarter" idx="19" hasCustomPrompt="1"/>
          </p:nvPr>
        </p:nvSpPr>
        <p:spPr>
          <a:xfrm>
            <a:off x="1743435" y="5171994"/>
            <a:ext cx="10036507"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text</a:t>
            </a:r>
          </a:p>
        </p:txBody>
      </p:sp>
      <p:sp>
        <p:nvSpPr>
          <p:cNvPr id="4" name="Title 3"/>
          <p:cNvSpPr>
            <a:spLocks noGrp="1"/>
          </p:cNvSpPr>
          <p:nvPr>
            <p:ph type="title" hasCustomPrompt="1"/>
          </p:nvPr>
        </p:nvSpPr>
        <p:spPr>
          <a:xfrm>
            <a:off x="1264341" y="127008"/>
            <a:ext cx="3909940" cy="613642"/>
          </a:xfrm>
          <a:prstGeom prst="rect">
            <a:avLst/>
          </a:prstGeom>
        </p:spPr>
        <p:txBody>
          <a:bodyPr wrap="none"/>
          <a:lstStyle>
            <a:lvl1pPr algn="l">
              <a:defRPr sz="3600">
                <a:solidFill>
                  <a:schemeClr val="bg1"/>
                </a:solidFill>
              </a:defRPr>
            </a:lvl1pPr>
          </a:lstStyle>
          <a:p>
            <a:r>
              <a:rPr lang="en-US"/>
              <a:t>Enter Heading</a:t>
            </a:r>
          </a:p>
        </p:txBody>
      </p:sp>
      <p:sp>
        <p:nvSpPr>
          <p:cNvPr id="12" name="Text Placeholder 21"/>
          <p:cNvSpPr>
            <a:spLocks noGrp="1"/>
          </p:cNvSpPr>
          <p:nvPr>
            <p:ph type="body" sz="quarter" idx="20" hasCustomPrompt="1"/>
          </p:nvPr>
        </p:nvSpPr>
        <p:spPr>
          <a:xfrm>
            <a:off x="1743433" y="4693354"/>
            <a:ext cx="10036507"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TITLE</a:t>
            </a:r>
          </a:p>
        </p:txBody>
      </p:sp>
    </p:spTree>
    <p:extLst>
      <p:ext uri="{BB962C8B-B14F-4D97-AF65-F5344CB8AC3E}">
        <p14:creationId xmlns:p14="http://schemas.microsoft.com/office/powerpoint/2010/main" val="2201792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Content_II">
    <p:spTree>
      <p:nvGrpSpPr>
        <p:cNvPr id="1" name=""/>
        <p:cNvGrpSpPr/>
        <p:nvPr/>
      </p:nvGrpSpPr>
      <p:grpSpPr>
        <a:xfrm>
          <a:off x="0" y="0"/>
          <a:ext cx="0" cy="0"/>
          <a:chOff x="0" y="0"/>
          <a:chExt cx="0" cy="0"/>
        </a:xfrm>
      </p:grpSpPr>
      <p:cxnSp>
        <p:nvCxnSpPr>
          <p:cNvPr id="4" name="Straight Connector 3"/>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5"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Rectangle 16"/>
          <p:cNvSpPr/>
          <p:nvPr userDrawn="1"/>
        </p:nvSpPr>
        <p:spPr>
          <a:xfrm>
            <a:off x="1835149" y="1393535"/>
            <a:ext cx="6083992" cy="31492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8" name="Picture Placeholder 17"/>
          <p:cNvSpPr>
            <a:spLocks noGrp="1"/>
          </p:cNvSpPr>
          <p:nvPr>
            <p:ph type="pic" sz="quarter" idx="13" hasCustomPrompt="1"/>
          </p:nvPr>
        </p:nvSpPr>
        <p:spPr>
          <a:xfrm>
            <a:off x="1855453" y="1393535"/>
            <a:ext cx="6083988" cy="314989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lvl1pPr>
          </a:lstStyle>
          <a:p>
            <a:r>
              <a:rPr lang="en-US"/>
              <a:t>Click to insert picture</a:t>
            </a:r>
          </a:p>
        </p:txBody>
      </p:sp>
      <p:sp>
        <p:nvSpPr>
          <p:cNvPr id="19" name="Text Placeholder 21"/>
          <p:cNvSpPr>
            <a:spLocks noGrp="1"/>
          </p:cNvSpPr>
          <p:nvPr>
            <p:ph type="body" sz="quarter" idx="19" hasCustomPrompt="1"/>
          </p:nvPr>
        </p:nvSpPr>
        <p:spPr>
          <a:xfrm>
            <a:off x="1743439" y="5229959"/>
            <a:ext cx="10036507" cy="1079354"/>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text</a:t>
            </a:r>
          </a:p>
        </p:txBody>
      </p:sp>
      <p:sp>
        <p:nvSpPr>
          <p:cNvPr id="20" name="Rectangle 19"/>
          <p:cNvSpPr/>
          <p:nvPr userDrawn="1"/>
        </p:nvSpPr>
        <p:spPr>
          <a:xfrm>
            <a:off x="8010859" y="1426163"/>
            <a:ext cx="3564255" cy="1503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userDrawn="1"/>
        </p:nvSpPr>
        <p:spPr>
          <a:xfrm>
            <a:off x="8010859" y="3021314"/>
            <a:ext cx="3564256" cy="15078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3" name="Picture Placeholder 22"/>
          <p:cNvSpPr>
            <a:spLocks noGrp="1"/>
          </p:cNvSpPr>
          <p:nvPr>
            <p:ph type="pic" sz="quarter" idx="20" hasCustomPrompt="1"/>
          </p:nvPr>
        </p:nvSpPr>
        <p:spPr>
          <a:xfrm>
            <a:off x="8011585" y="1393535"/>
            <a:ext cx="3563529" cy="1536200"/>
          </a:xfrm>
          <a:prstGeom prst="rect">
            <a:avLst/>
          </a:prstGeom>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a:lvl1pPr>
          </a:lstStyle>
          <a:p>
            <a:r>
              <a:rPr lang="en-US"/>
              <a:t>Click to insert picture</a:t>
            </a:r>
          </a:p>
        </p:txBody>
      </p:sp>
      <p:sp>
        <p:nvSpPr>
          <p:cNvPr id="25" name="Picture Placeholder 24"/>
          <p:cNvSpPr>
            <a:spLocks noGrp="1"/>
          </p:cNvSpPr>
          <p:nvPr>
            <p:ph type="pic" sz="quarter" idx="21" hasCustomPrompt="1"/>
          </p:nvPr>
        </p:nvSpPr>
        <p:spPr>
          <a:xfrm>
            <a:off x="8011585" y="2991516"/>
            <a:ext cx="3563529" cy="1523376"/>
          </a:xfrm>
          <a:prstGeom prst="rect">
            <a:avLst/>
          </a:prstGeom>
        </p:spPr>
        <p:txBody>
          <a:bodyPr anchor="ctr"/>
          <a:lstStyle>
            <a:lvl1pPr marL="0" indent="0" algn="ctr">
              <a:buNone/>
              <a:defRPr sz="2400"/>
            </a:lvl1pPr>
          </a:lstStyle>
          <a:p>
            <a:r>
              <a:rPr lang="en-US"/>
              <a:t>Click to insert picture</a:t>
            </a:r>
          </a:p>
        </p:txBody>
      </p:sp>
      <p:sp>
        <p:nvSpPr>
          <p:cNvPr id="22" name="Text Placeholder 21"/>
          <p:cNvSpPr>
            <a:spLocks noGrp="1"/>
          </p:cNvSpPr>
          <p:nvPr>
            <p:ph type="body" sz="quarter" idx="22" hasCustomPrompt="1"/>
          </p:nvPr>
        </p:nvSpPr>
        <p:spPr>
          <a:xfrm>
            <a:off x="1743433" y="4693354"/>
            <a:ext cx="10036507" cy="327350"/>
          </a:xfrm>
          <a:prstGeom prst="rect">
            <a:avLst/>
          </a:prstGeom>
        </p:spPr>
        <p:txBody>
          <a:bodyPr/>
          <a:lstStyle>
            <a:lvl1pPr marL="0" indent="0">
              <a:buNone/>
              <a:defRPr sz="1800"/>
            </a:lvl1pPr>
            <a:lvl2pPr>
              <a:defRPr sz="1400"/>
            </a:lvl2pPr>
            <a:lvl3pPr>
              <a:defRPr sz="1400"/>
            </a:lvl3pPr>
            <a:lvl4pPr>
              <a:defRPr sz="1400"/>
            </a:lvl4pPr>
            <a:lvl5pPr>
              <a:defRPr sz="1400"/>
            </a:lvl5pPr>
          </a:lstStyle>
          <a:p>
            <a:pPr lvl="0"/>
            <a:r>
              <a:rPr lang="en-US"/>
              <a:t>CLICK TO EDIT TITLE</a:t>
            </a:r>
          </a:p>
        </p:txBody>
      </p:sp>
      <p:sp>
        <p:nvSpPr>
          <p:cNvPr id="2" name="Title 1"/>
          <p:cNvSpPr>
            <a:spLocks noGrp="1"/>
          </p:cNvSpPr>
          <p:nvPr>
            <p:ph type="title" hasCustomPrompt="1"/>
          </p:nvPr>
        </p:nvSpPr>
        <p:spPr>
          <a:xfrm>
            <a:off x="1264341" y="123280"/>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3612539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_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Chart Placeholder 16"/>
          <p:cNvSpPr>
            <a:spLocks noGrp="1"/>
          </p:cNvSpPr>
          <p:nvPr>
            <p:ph type="chart" sz="quarter" idx="13"/>
          </p:nvPr>
        </p:nvSpPr>
        <p:spPr>
          <a:xfrm>
            <a:off x="1354667" y="1585913"/>
            <a:ext cx="9964413" cy="4224337"/>
          </a:xfrm>
          <a:prstGeom prst="rect">
            <a:avLst/>
          </a:prstGeom>
        </p:spPr>
        <p:txBody>
          <a:bodyPr/>
          <a:lstStyle>
            <a:lvl1pPr algn="ctr">
              <a:defRPr baseline="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to insert chart</a:t>
            </a:r>
          </a:p>
        </p:txBody>
      </p:sp>
      <p:sp>
        <p:nvSpPr>
          <p:cNvPr id="2" name="Title 1"/>
          <p:cNvSpPr>
            <a:spLocks noGrp="1"/>
          </p:cNvSpPr>
          <p:nvPr>
            <p:ph type="title" hasCustomPrompt="1"/>
          </p:nvPr>
        </p:nvSpPr>
        <p:spPr>
          <a:xfrm>
            <a:off x="1264341" y="87765"/>
            <a:ext cx="2836418" cy="646331"/>
          </a:xfrm>
          <a:prstGeom prst="rect">
            <a:avLst/>
          </a:prstGeom>
        </p:spPr>
        <p:txBody>
          <a:bodyPr wrap="none">
            <a:spAutoFit/>
          </a:bodyPr>
          <a:lstStyle>
            <a:lvl1pPr algn="l">
              <a:defRPr sz="3600" baseline="0">
                <a:solidFill>
                  <a:schemeClr val="bg1"/>
                </a:solidFill>
              </a:defRPr>
            </a:lvl1pPr>
          </a:lstStyle>
          <a:p>
            <a:r>
              <a:rPr lang="en-US"/>
              <a:t>Enter Heading</a:t>
            </a:r>
          </a:p>
        </p:txBody>
      </p:sp>
    </p:spTree>
    <p:extLst>
      <p:ext uri="{BB962C8B-B14F-4D97-AF65-F5344CB8AC3E}">
        <p14:creationId xmlns:p14="http://schemas.microsoft.com/office/powerpoint/2010/main" val="40457560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_II">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Chart Placeholder 16"/>
          <p:cNvSpPr>
            <a:spLocks noGrp="1"/>
          </p:cNvSpPr>
          <p:nvPr>
            <p:ph type="chart" sz="quarter" idx="13" hasCustomPrompt="1"/>
          </p:nvPr>
        </p:nvSpPr>
        <p:spPr>
          <a:xfrm>
            <a:off x="1102682" y="1854200"/>
            <a:ext cx="6737349" cy="3687763"/>
          </a:xfrm>
          <a:prstGeom prst="rect">
            <a:avLst/>
          </a:prstGeom>
        </p:spPr>
        <p:txBody>
          <a:bodyPr anchor="ctr"/>
          <a:lstStyle>
            <a:lvl1pPr marL="0" indent="0" algn="ctr">
              <a:buNone/>
              <a:defRPr baseline="0"/>
            </a:lvl1pPr>
          </a:lstStyle>
          <a:p>
            <a:r>
              <a:rPr lang="en-US"/>
              <a:t>Click to insert chart</a:t>
            </a:r>
          </a:p>
        </p:txBody>
      </p:sp>
      <p:sp>
        <p:nvSpPr>
          <p:cNvPr id="18" name="Text Placeholder 21"/>
          <p:cNvSpPr>
            <a:spLocks noGrp="1"/>
          </p:cNvSpPr>
          <p:nvPr>
            <p:ph type="body" sz="quarter" idx="23" hasCustomPrompt="1"/>
          </p:nvPr>
        </p:nvSpPr>
        <p:spPr>
          <a:xfrm>
            <a:off x="8199097" y="2729835"/>
            <a:ext cx="2966363" cy="2873184"/>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a:t>Click to edit text</a:t>
            </a:r>
          </a:p>
        </p:txBody>
      </p:sp>
      <p:sp>
        <p:nvSpPr>
          <p:cNvPr id="19" name="Text Placeholder 21"/>
          <p:cNvSpPr>
            <a:spLocks noGrp="1"/>
          </p:cNvSpPr>
          <p:nvPr>
            <p:ph type="body" sz="quarter" idx="24" hasCustomPrompt="1"/>
          </p:nvPr>
        </p:nvSpPr>
        <p:spPr>
          <a:xfrm>
            <a:off x="8177271" y="1854200"/>
            <a:ext cx="2979716" cy="741498"/>
          </a:xfrm>
          <a:prstGeom prst="rect">
            <a:avLst/>
          </a:prstGeom>
        </p:spPr>
        <p:txBody>
          <a:bodyPr/>
          <a:lstStyle>
            <a:lvl1pPr marL="0" indent="0">
              <a:buNone/>
              <a:defRPr sz="2000" b="1"/>
            </a:lvl1pPr>
            <a:lvl2pPr>
              <a:defRPr sz="1400"/>
            </a:lvl2pPr>
            <a:lvl3pPr>
              <a:defRPr sz="1400"/>
            </a:lvl3pPr>
            <a:lvl4pPr>
              <a:defRPr sz="1400"/>
            </a:lvl4pPr>
            <a:lvl5pPr>
              <a:defRPr sz="1400"/>
            </a:lvl5pPr>
          </a:lstStyle>
          <a:p>
            <a:pPr lvl="0"/>
            <a:r>
              <a:rPr lang="en-US"/>
              <a:t>CLICK TO EDIT TEXT</a:t>
            </a:r>
          </a:p>
        </p:txBody>
      </p:sp>
      <p:sp>
        <p:nvSpPr>
          <p:cNvPr id="2" name="Title 1"/>
          <p:cNvSpPr>
            <a:spLocks noGrp="1"/>
          </p:cNvSpPr>
          <p:nvPr>
            <p:ph type="title" hasCustomPrompt="1"/>
          </p:nvPr>
        </p:nvSpPr>
        <p:spPr>
          <a:xfrm>
            <a:off x="1264341" y="133406"/>
            <a:ext cx="2836418" cy="646331"/>
          </a:xfrm>
          <a:prstGeom prst="rect">
            <a:avLst/>
          </a:prstGeom>
        </p:spPr>
        <p:txBody>
          <a:bodyPr wrap="none">
            <a:spAutoFit/>
          </a:bodyPr>
          <a:lstStyle>
            <a:lvl1pPr algn="l">
              <a:defRPr sz="3600">
                <a:solidFill>
                  <a:schemeClr val="bg1"/>
                </a:solidFill>
              </a:defRPr>
            </a:lvl1pPr>
          </a:lstStyle>
          <a:p>
            <a:r>
              <a:rPr lang="en-US"/>
              <a:t>Enter Heading</a:t>
            </a:r>
          </a:p>
        </p:txBody>
      </p:sp>
    </p:spTree>
    <p:extLst>
      <p:ext uri="{BB962C8B-B14F-4D97-AF65-F5344CB8AC3E}">
        <p14:creationId xmlns:p14="http://schemas.microsoft.com/office/powerpoint/2010/main" val="3311484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A">
    <p:bg>
      <p:bgPr>
        <a:solidFill>
          <a:srgbClr val="D11242"/>
        </a:solidFill>
        <a:effectLst/>
      </p:bgPr>
    </p:bg>
    <p:spTree>
      <p:nvGrpSpPr>
        <p:cNvPr id="1" name=""/>
        <p:cNvGrpSpPr/>
        <p:nvPr/>
      </p:nvGrpSpPr>
      <p:grpSpPr>
        <a:xfrm>
          <a:off x="0" y="0"/>
          <a:ext cx="0" cy="0"/>
          <a:chOff x="0" y="0"/>
          <a:chExt cx="0" cy="0"/>
        </a:xfrm>
      </p:grpSpPr>
      <p:sp>
        <p:nvSpPr>
          <p:cNvPr id="3" name="Rectangle 2"/>
          <p:cNvSpPr/>
          <p:nvPr userDrawn="1"/>
        </p:nvSpPr>
        <p:spPr>
          <a:xfrm flipH="1">
            <a:off x="5379107" y="3085927"/>
            <a:ext cx="6095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907" y="3027977"/>
            <a:ext cx="1382580" cy="1104144"/>
          </a:xfrm>
          <a:prstGeom prst="rect">
            <a:avLst/>
          </a:prstGeom>
        </p:spPr>
      </p:pic>
      <p:sp>
        <p:nvSpPr>
          <p:cNvPr id="5" name="Rectangle 4"/>
          <p:cNvSpPr/>
          <p:nvPr userDrawn="1"/>
        </p:nvSpPr>
        <p:spPr>
          <a:xfrm>
            <a:off x="5635140" y="3164552"/>
            <a:ext cx="1484702"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solidFill>
                  <a:prstClr val="white"/>
                </a:solidFill>
                <a:latin typeface="Calibri Regular" charset="0"/>
              </a:rPr>
              <a:t>Q&amp;A</a:t>
            </a:r>
            <a:endParaRPr lang="en-US" sz="4800" u="sng">
              <a:solidFill>
                <a:prstClr val="white"/>
              </a:solidFill>
              <a:latin typeface="Calibri Regular" charset="0"/>
            </a:endParaRPr>
          </a:p>
        </p:txBody>
      </p:sp>
    </p:spTree>
    <p:extLst>
      <p:ext uri="{BB962C8B-B14F-4D97-AF65-F5344CB8AC3E}">
        <p14:creationId xmlns:p14="http://schemas.microsoft.com/office/powerpoint/2010/main" val="2810668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cxnSp>
        <p:nvCxnSpPr>
          <p:cNvPr id="3" name="Straight Connector 2"/>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407" y="-13066"/>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17" name="Content Placeholder 12"/>
          <p:cNvSpPr txBox="1">
            <a:spLocks/>
          </p:cNvSpPr>
          <p:nvPr userDrawn="1"/>
        </p:nvSpPr>
        <p:spPr>
          <a:xfrm>
            <a:off x="1584742" y="1699555"/>
            <a:ext cx="2644735"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Font typeface="Arial" pitchFamily="34" charset="0"/>
              <a:buNone/>
            </a:pPr>
            <a:r>
              <a:rPr lang="en-US" sz="2000" b="1" u="sng" kern="3000" spc="30">
                <a:solidFill>
                  <a:srgbClr val="1F497D"/>
                </a:solidFill>
                <a:latin typeface="Calibri Regular" charset="0"/>
              </a:rPr>
              <a:t>FIND US</a:t>
            </a:r>
          </a:p>
          <a:p>
            <a:pPr>
              <a:buFont typeface="Arial" pitchFamily="34" charset="0"/>
              <a:buNone/>
            </a:pPr>
            <a:endParaRPr lang="en-US" sz="2000" kern="3000" spc="30">
              <a:solidFill>
                <a:srgbClr val="CB3F20"/>
              </a:solidFill>
              <a:latin typeface="Calibri Regular" charset="0"/>
            </a:endParaRPr>
          </a:p>
          <a:p>
            <a:pPr>
              <a:buFont typeface="Arial" pitchFamily="34" charset="0"/>
              <a:buNone/>
            </a:pPr>
            <a:endParaRPr lang="en-US" sz="2000" kern="3000" spc="30">
              <a:solidFill>
                <a:srgbClr val="CB3F20"/>
              </a:solidFill>
              <a:latin typeface="Calibri Regular" charset="0"/>
            </a:endParaRPr>
          </a:p>
        </p:txBody>
      </p:sp>
      <p:pic>
        <p:nvPicPr>
          <p:cNvPr id="18" name="Picture 17" descr="http://osse.dc.gov/sites/default/files/dc/shared_assets/social_icons/faceboo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01756" y="2221683"/>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osse.dc.gov/sites/default/files/dc/shared_assets/social_icons/twitt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98755" y="2941951"/>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osse.dc.gov/sites/default/files/dc/shared_assets/social_icons/youtube.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98755" y="3719478"/>
            <a:ext cx="406400" cy="3048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7583115" y="2137110"/>
            <a:ext cx="248914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kern="3000" spc="30" err="1">
                <a:solidFill>
                  <a:prstClr val="black">
                    <a:lumMod val="75000"/>
                    <a:lumOff val="25000"/>
                  </a:prstClr>
                </a:solidFill>
                <a:latin typeface="Calibri Regular" charset="0"/>
              </a:rPr>
              <a:t>facebook.com</a:t>
            </a:r>
            <a:r>
              <a:rPr lang="en-US" sz="1800" kern="3000" spc="30">
                <a:solidFill>
                  <a:prstClr val="black">
                    <a:lumMod val="75000"/>
                    <a:lumOff val="25000"/>
                  </a:prstClr>
                </a:solidFill>
                <a:latin typeface="Calibri Regular" charset="0"/>
              </a:rPr>
              <a:t>/</a:t>
            </a:r>
            <a:r>
              <a:rPr lang="en-US" sz="1800" kern="3000" spc="30" err="1">
                <a:solidFill>
                  <a:prstClr val="black">
                    <a:lumMod val="75000"/>
                    <a:lumOff val="25000"/>
                  </a:prstClr>
                </a:solidFill>
                <a:latin typeface="Calibri Regular" charset="0"/>
              </a:rPr>
              <a:t>ossedc</a:t>
            </a:r>
            <a:endParaRPr lang="en-US" sz="1800" kern="3000" spc="30">
              <a:solidFill>
                <a:prstClr val="black">
                  <a:lumMod val="75000"/>
                  <a:lumOff val="25000"/>
                </a:prstClr>
              </a:solidFill>
              <a:latin typeface="Calibri Regular" charset="0"/>
            </a:endParaRPr>
          </a:p>
        </p:txBody>
      </p:sp>
      <p:sp>
        <p:nvSpPr>
          <p:cNvPr id="22" name="Rectangle 21"/>
          <p:cNvSpPr/>
          <p:nvPr userDrawn="1"/>
        </p:nvSpPr>
        <p:spPr>
          <a:xfrm>
            <a:off x="7647573" y="2859801"/>
            <a:ext cx="216469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kern="3000" spc="30" err="1">
                <a:solidFill>
                  <a:prstClr val="black">
                    <a:lumMod val="75000"/>
                    <a:lumOff val="25000"/>
                  </a:prstClr>
                </a:solidFill>
                <a:latin typeface="Calibri Regular" charset="0"/>
              </a:rPr>
              <a:t>twitter.com</a:t>
            </a:r>
            <a:r>
              <a:rPr lang="en-US" sz="1800" kern="3000" spc="30">
                <a:solidFill>
                  <a:prstClr val="black">
                    <a:lumMod val="75000"/>
                    <a:lumOff val="25000"/>
                  </a:prstClr>
                </a:solidFill>
                <a:latin typeface="Calibri Regular" charset="0"/>
              </a:rPr>
              <a:t>/</a:t>
            </a:r>
            <a:r>
              <a:rPr lang="en-US" sz="1800" kern="3000" spc="30" err="1">
                <a:solidFill>
                  <a:prstClr val="black">
                    <a:lumMod val="75000"/>
                    <a:lumOff val="25000"/>
                  </a:prstClr>
                </a:solidFill>
                <a:latin typeface="Calibri Regular" charset="0"/>
              </a:rPr>
              <a:t>ossedc</a:t>
            </a:r>
            <a:endParaRPr lang="en-US" sz="1800" kern="3000" spc="30">
              <a:solidFill>
                <a:prstClr val="black">
                  <a:lumMod val="75000"/>
                  <a:lumOff val="25000"/>
                </a:prstClr>
              </a:solidFill>
              <a:latin typeface="Calibri Regular" charset="0"/>
            </a:endParaRPr>
          </a:p>
        </p:txBody>
      </p:sp>
      <p:sp>
        <p:nvSpPr>
          <p:cNvPr id="23" name="Rectangle 22"/>
          <p:cNvSpPr/>
          <p:nvPr userDrawn="1"/>
        </p:nvSpPr>
        <p:spPr>
          <a:xfrm>
            <a:off x="7693624" y="3638510"/>
            <a:ext cx="3017493"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kern="3000" spc="30" err="1">
                <a:solidFill>
                  <a:prstClr val="black">
                    <a:lumMod val="75000"/>
                    <a:lumOff val="25000"/>
                  </a:prstClr>
                </a:solidFill>
                <a:latin typeface="Calibri Regular" charset="0"/>
              </a:rPr>
              <a:t>youtube.com</a:t>
            </a:r>
            <a:r>
              <a:rPr lang="en-US" sz="1800" kern="3000" spc="30">
                <a:solidFill>
                  <a:prstClr val="black">
                    <a:lumMod val="75000"/>
                    <a:lumOff val="25000"/>
                  </a:prstClr>
                </a:solidFill>
                <a:latin typeface="Calibri Regular" charset="0"/>
              </a:rPr>
              <a:t>/</a:t>
            </a:r>
            <a:r>
              <a:rPr lang="en-US" sz="1800" kern="3000" spc="30" err="1">
                <a:solidFill>
                  <a:prstClr val="black">
                    <a:lumMod val="75000"/>
                    <a:lumOff val="25000"/>
                  </a:prstClr>
                </a:solidFill>
                <a:latin typeface="Calibri Regular" charset="0"/>
              </a:rPr>
              <a:t>DCEducation</a:t>
            </a:r>
            <a:endParaRPr lang="en-US" sz="1800" kern="3000" spc="30">
              <a:solidFill>
                <a:prstClr val="black">
                  <a:lumMod val="75000"/>
                  <a:lumOff val="25000"/>
                </a:prstClr>
              </a:solidFill>
              <a:latin typeface="Calibri Regular" charset="0"/>
            </a:endParaRPr>
          </a:p>
        </p:txBody>
      </p:sp>
      <p:pic>
        <p:nvPicPr>
          <p:cNvPr id="24" name="Picture 23" descr="http://cdn.mysitemyway.com/etc-mysitemyway/icons/legacy-previews/icons/matte-blue-and-white-square-icons-business/116968-matte-blue-and-white-square-icon-business-glob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761687" y="4371074"/>
            <a:ext cx="664152" cy="49811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7625789" y="4404821"/>
            <a:ext cx="203773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800" kern="3000" spc="30" err="1">
                <a:solidFill>
                  <a:prstClr val="black">
                    <a:lumMod val="75000"/>
                    <a:lumOff val="25000"/>
                  </a:prstClr>
                </a:solidFill>
                <a:latin typeface="Calibri Regular" charset="0"/>
              </a:rPr>
              <a:t>www.osse.dc.gov</a:t>
            </a:r>
            <a:endParaRPr lang="en-US" sz="1800" kern="3000" spc="30">
              <a:solidFill>
                <a:prstClr val="black">
                  <a:lumMod val="75000"/>
                  <a:lumOff val="25000"/>
                </a:prstClr>
              </a:solidFill>
              <a:latin typeface="Calibri Regular" charset="0"/>
            </a:endParaRPr>
          </a:p>
        </p:txBody>
      </p:sp>
      <p:sp>
        <p:nvSpPr>
          <p:cNvPr id="28" name="Title 1"/>
          <p:cNvSpPr>
            <a:spLocks noGrp="1"/>
          </p:cNvSpPr>
          <p:nvPr>
            <p:ph type="title" hasCustomPrompt="1"/>
          </p:nvPr>
        </p:nvSpPr>
        <p:spPr>
          <a:xfrm>
            <a:off x="1584742" y="126170"/>
            <a:ext cx="3845572" cy="537186"/>
          </a:xfrm>
          <a:prstGeom prst="rect">
            <a:avLst/>
          </a:prstGeom>
        </p:spPr>
        <p:txBody>
          <a:bodyPr wrap="none"/>
          <a:lstStyle>
            <a:lvl1pPr algn="l">
              <a:defRPr sz="3600">
                <a:solidFill>
                  <a:schemeClr val="bg1"/>
                </a:solidFill>
              </a:defRPr>
            </a:lvl1pPr>
          </a:lstStyle>
          <a:p>
            <a:r>
              <a:rPr lang="en-US"/>
              <a:t>Stay In Touch</a:t>
            </a:r>
          </a:p>
        </p:txBody>
      </p:sp>
      <p:sp>
        <p:nvSpPr>
          <p:cNvPr id="27" name="Content Placeholder 12"/>
          <p:cNvSpPr txBox="1">
            <a:spLocks/>
          </p:cNvSpPr>
          <p:nvPr userDrawn="1"/>
        </p:nvSpPr>
        <p:spPr>
          <a:xfrm>
            <a:off x="6751394" y="1699555"/>
            <a:ext cx="2644735"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Font typeface="Arial" pitchFamily="34" charset="0"/>
              <a:buNone/>
            </a:pPr>
            <a:r>
              <a:rPr lang="en-US" sz="2000" b="1" u="sng" kern="3000" spc="30">
                <a:solidFill>
                  <a:srgbClr val="1F497D"/>
                </a:solidFill>
                <a:latin typeface="Calibri Regular" charset="0"/>
              </a:rPr>
              <a:t>GET SOCIAL</a:t>
            </a:r>
          </a:p>
          <a:p>
            <a:pPr>
              <a:buFont typeface="Arial" pitchFamily="34" charset="0"/>
              <a:buNone/>
            </a:pPr>
            <a:endParaRPr lang="en-US" sz="2000" kern="3000" spc="30">
              <a:solidFill>
                <a:srgbClr val="CB3F20"/>
              </a:solidFill>
              <a:latin typeface="Calibri Regular" charset="0"/>
            </a:endParaRPr>
          </a:p>
          <a:p>
            <a:pPr>
              <a:buFont typeface="Arial" pitchFamily="34" charset="0"/>
              <a:buNone/>
            </a:pPr>
            <a:endParaRPr lang="en-US" sz="2000" kern="3000" spc="30">
              <a:solidFill>
                <a:srgbClr val="CB3F20"/>
              </a:solidFill>
              <a:latin typeface="Calibri Regular" charset="0"/>
            </a:endParaRPr>
          </a:p>
        </p:txBody>
      </p:sp>
      <p:sp>
        <p:nvSpPr>
          <p:cNvPr id="29" name="Rectangle 28"/>
          <p:cNvSpPr/>
          <p:nvPr userDrawn="1"/>
        </p:nvSpPr>
        <p:spPr>
          <a:xfrm>
            <a:off x="1654312" y="2158989"/>
            <a:ext cx="1283044"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20000"/>
              </a:spcBef>
              <a:buFont typeface="Arial" pitchFamily="34" charset="0"/>
              <a:buNone/>
              <a:defRPr/>
            </a:pPr>
            <a:r>
              <a:rPr lang="en-US" sz="1600" b="1" kern="3000" spc="30">
                <a:solidFill>
                  <a:prstClr val="black">
                    <a:lumMod val="75000"/>
                    <a:lumOff val="25000"/>
                  </a:prstClr>
                </a:solidFill>
                <a:latin typeface="Calibri Regular" charset="0"/>
              </a:rPr>
              <a:t>ADDRESS:</a:t>
            </a:r>
          </a:p>
        </p:txBody>
      </p:sp>
      <p:sp>
        <p:nvSpPr>
          <p:cNvPr id="31" name="Rectangle 30"/>
          <p:cNvSpPr/>
          <p:nvPr userDrawn="1"/>
        </p:nvSpPr>
        <p:spPr>
          <a:xfrm>
            <a:off x="1629097" y="3790699"/>
            <a:ext cx="713016"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20000"/>
              </a:spcBef>
              <a:buFont typeface="Arial" pitchFamily="34" charset="0"/>
              <a:buNone/>
              <a:defRPr/>
            </a:pPr>
            <a:r>
              <a:rPr lang="en-US" sz="1600" b="1" kern="3000" spc="30">
                <a:solidFill>
                  <a:prstClr val="black">
                    <a:lumMod val="75000"/>
                    <a:lumOff val="25000"/>
                  </a:prstClr>
                </a:solidFill>
                <a:latin typeface="Calibri Regular" charset="0"/>
              </a:rPr>
              <a:t>POC:</a:t>
            </a:r>
          </a:p>
        </p:txBody>
      </p:sp>
      <p:sp>
        <p:nvSpPr>
          <p:cNvPr id="6" name="Text Placeholder 5"/>
          <p:cNvSpPr>
            <a:spLocks noGrp="1"/>
          </p:cNvSpPr>
          <p:nvPr>
            <p:ph type="body" sz="quarter" idx="13" hasCustomPrompt="1"/>
          </p:nvPr>
        </p:nvSpPr>
        <p:spPr>
          <a:xfrm>
            <a:off x="1585385" y="2525714"/>
            <a:ext cx="4508500" cy="909637"/>
          </a:xfrm>
          <a:prstGeom prst="rect">
            <a:avLst/>
          </a:prstGeom>
        </p:spPr>
        <p:txBody>
          <a:bodyPr/>
          <a:lstStyle>
            <a:lvl1pPr marL="0" indent="0">
              <a:buNone/>
              <a:defRPr sz="1800" baseline="0"/>
            </a:lvl1pPr>
          </a:lstStyle>
          <a:p>
            <a:pPr algn="just"/>
            <a:r>
              <a:rPr lang="en-US" sz="1600" b="0" kern="3000" spc="30">
                <a:solidFill>
                  <a:schemeClr val="tx1">
                    <a:lumMod val="75000"/>
                    <a:lumOff val="25000"/>
                  </a:schemeClr>
                </a:solidFill>
                <a:latin typeface="Calibri Regular" charset="0"/>
              </a:rPr>
              <a:t>Enter your business address</a:t>
            </a:r>
          </a:p>
        </p:txBody>
      </p:sp>
      <p:sp>
        <p:nvSpPr>
          <p:cNvPr id="33" name="Text Placeholder 5"/>
          <p:cNvSpPr>
            <a:spLocks noGrp="1"/>
          </p:cNvSpPr>
          <p:nvPr>
            <p:ph type="body" sz="quarter" idx="14" hasCustomPrompt="1"/>
          </p:nvPr>
        </p:nvSpPr>
        <p:spPr>
          <a:xfrm>
            <a:off x="1585385" y="4197101"/>
            <a:ext cx="4508500" cy="909637"/>
          </a:xfrm>
          <a:prstGeom prst="rect">
            <a:avLst/>
          </a:prstGeom>
        </p:spPr>
        <p:txBody>
          <a:bodyPr/>
          <a:lstStyle>
            <a:lvl1pPr marL="0" indent="0" algn="l">
              <a:buNone/>
              <a:defRPr sz="1800" baseline="0"/>
            </a:lvl1pPr>
          </a:lstStyle>
          <a:p>
            <a:pPr algn="just"/>
            <a:r>
              <a:rPr lang="en-US" sz="1600" b="0" kern="3000" spc="30">
                <a:solidFill>
                  <a:schemeClr val="tx1">
                    <a:lumMod val="75000"/>
                    <a:lumOff val="25000"/>
                  </a:schemeClr>
                </a:solidFill>
                <a:latin typeface="Calibri Regular" charset="0"/>
              </a:rPr>
              <a:t>Enter your name and title, email address, and phone number</a:t>
            </a:r>
          </a:p>
        </p:txBody>
      </p:sp>
    </p:spTree>
    <p:extLst>
      <p:ext uri="{BB962C8B-B14F-4D97-AF65-F5344CB8AC3E}">
        <p14:creationId xmlns:p14="http://schemas.microsoft.com/office/powerpoint/2010/main" val="867095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titude">
    <p:bg>
      <p:bgPr>
        <a:solidFill>
          <a:srgbClr val="1F497D"/>
        </a:solidFill>
        <a:effectLst/>
      </p:bgPr>
    </p:bg>
    <p:spTree>
      <p:nvGrpSpPr>
        <p:cNvPr id="1" name=""/>
        <p:cNvGrpSpPr/>
        <p:nvPr/>
      </p:nvGrpSpPr>
      <p:grpSpPr>
        <a:xfrm>
          <a:off x="0" y="0"/>
          <a:ext cx="0" cy="0"/>
          <a:chOff x="0" y="0"/>
          <a:chExt cx="0" cy="0"/>
        </a:xfrm>
      </p:grpSpPr>
      <p:sp>
        <p:nvSpPr>
          <p:cNvPr id="3" name="Rectangle 2"/>
          <p:cNvSpPr/>
          <p:nvPr userDrawn="1"/>
        </p:nvSpPr>
        <p:spPr>
          <a:xfrm>
            <a:off x="4713421" y="3075911"/>
            <a:ext cx="3235181" cy="83099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solidFill>
                  <a:prstClr val="white"/>
                </a:solidFill>
                <a:latin typeface="Calibri Regular" charset="0"/>
              </a:rPr>
              <a:t>Thank you!</a:t>
            </a:r>
            <a:endParaRPr lang="en-US" sz="4800" u="sng">
              <a:solidFill>
                <a:prstClr val="white"/>
              </a:solidFill>
              <a:latin typeface="Calibri Regular" charset="0"/>
            </a:endParaRPr>
          </a:p>
        </p:txBody>
      </p:sp>
      <p:sp>
        <p:nvSpPr>
          <p:cNvPr id="4" name="Rectangle 3"/>
          <p:cNvSpPr/>
          <p:nvPr userDrawn="1"/>
        </p:nvSpPr>
        <p:spPr>
          <a:xfrm flipH="1">
            <a:off x="4595657" y="2997286"/>
            <a:ext cx="60959" cy="988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solidFill>
                <a:prstClr val="black">
                  <a:lumMod val="75000"/>
                  <a:lumOff val="2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457" y="2939336"/>
            <a:ext cx="1382580" cy="1104144"/>
          </a:xfrm>
          <a:prstGeom prst="rect">
            <a:avLst/>
          </a:prstGeom>
        </p:spPr>
      </p:pic>
    </p:spTree>
    <p:extLst>
      <p:ext uri="{BB962C8B-B14F-4D97-AF65-F5344CB8AC3E}">
        <p14:creationId xmlns:p14="http://schemas.microsoft.com/office/powerpoint/2010/main" val="1105538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pSp>
        <p:nvGrpSpPr>
          <p:cNvPr id="17" name="Group 16"/>
          <p:cNvGrpSpPr/>
          <p:nvPr userDrawn="1"/>
        </p:nvGrpSpPr>
        <p:grpSpPr>
          <a:xfrm>
            <a:off x="254000" y="152400"/>
            <a:ext cx="11684000" cy="6486712"/>
            <a:chOff x="190500" y="152400"/>
            <a:chExt cx="8763000" cy="6486712"/>
          </a:xfrm>
        </p:grpSpPr>
        <p:sp>
          <p:nvSpPr>
            <p:cNvPr id="15" name="Rounded Rectangle 14"/>
            <p:cNvSpPr/>
            <p:nvPr userDrawn="1"/>
          </p:nvSpPr>
          <p:spPr>
            <a:xfrm>
              <a:off x="190501" y="6283512"/>
              <a:ext cx="8762999" cy="355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00">
                <a:solidFill>
                  <a:prstClr val="white"/>
                </a:solidFill>
              </a:endParaRPr>
            </a:p>
          </p:txBody>
        </p:sp>
        <p:sp>
          <p:nvSpPr>
            <p:cNvPr id="16" name="Rounded Rectangle 15"/>
            <p:cNvSpPr/>
            <p:nvPr userDrawn="1"/>
          </p:nvSpPr>
          <p:spPr>
            <a:xfrm>
              <a:off x="190501" y="152400"/>
              <a:ext cx="8762999" cy="736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00">
                <a:solidFill>
                  <a:prstClr val="white"/>
                </a:solidFill>
              </a:endParaRPr>
            </a:p>
          </p:txBody>
        </p:sp>
        <p:sp>
          <p:nvSpPr>
            <p:cNvPr id="9" name="Rectangle 8"/>
            <p:cNvSpPr/>
            <p:nvPr userDrawn="1"/>
          </p:nvSpPr>
          <p:spPr>
            <a:xfrm>
              <a:off x="190500" y="609600"/>
              <a:ext cx="8763000" cy="571500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sp>
        <p:nvSpPr>
          <p:cNvPr id="2" name="Title 1"/>
          <p:cNvSpPr>
            <a:spLocks noGrp="1"/>
          </p:cNvSpPr>
          <p:nvPr>
            <p:ph type="ctrTitle"/>
          </p:nvPr>
        </p:nvSpPr>
        <p:spPr>
          <a:xfrm>
            <a:off x="914400" y="2819400"/>
            <a:ext cx="10363200" cy="1138154"/>
          </a:xfrm>
          <a:prstGeom prst="rect">
            <a:avLst/>
          </a:prstGeom>
        </p:spPr>
        <p:txBody>
          <a:bodyPr/>
          <a:lstStyle>
            <a:lvl1pPr>
              <a:defRPr>
                <a:solidFill>
                  <a:srgbClr val="FFFFFF"/>
                </a:solidFill>
              </a:defRPr>
            </a:lvl1pPr>
          </a:lstStyle>
          <a:p>
            <a:r>
              <a:rPr lang="en-US"/>
              <a:t>Click to edit Master title style</a:t>
            </a:r>
          </a:p>
        </p:txBody>
      </p:sp>
      <p:sp>
        <p:nvSpPr>
          <p:cNvPr id="3" name="Subtitle 2"/>
          <p:cNvSpPr>
            <a:spLocks noGrp="1"/>
          </p:cNvSpPr>
          <p:nvPr>
            <p:ph type="subTitle" idx="1"/>
          </p:nvPr>
        </p:nvSpPr>
        <p:spPr>
          <a:xfrm>
            <a:off x="1828800" y="4073860"/>
            <a:ext cx="8534400" cy="1110915"/>
          </a:xfrm>
          <a:prstGeom prst="rect">
            <a:avLst/>
          </a:prstGeom>
        </p:spPr>
        <p:txBody>
          <a:bodyPr/>
          <a:lstStyle>
            <a:lvl1pPr marL="0" indent="0" algn="ctr">
              <a:buNone/>
              <a:defRPr>
                <a:solidFill>
                  <a:srgbClr val="004B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282827"/>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282827"/>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282827"/>
            <a:ext cx="2844800" cy="365125"/>
          </a:xfrm>
          <a:prstGeom prst="rect">
            <a:avLst/>
          </a:prstGeom>
        </p:spPr>
        <p:txBody>
          <a:bodyPr/>
          <a:lstStyle/>
          <a:p>
            <a:fld id="{99E82454-5440-1A42-B933-059D85FBE4D9}" type="slidenum">
              <a:rPr lang="en-US">
                <a:solidFill>
                  <a:prstClr val="black"/>
                </a:solidFill>
              </a:rPr>
              <a:pPr/>
              <a:t>‹#›</a:t>
            </a:fld>
            <a:endParaRPr lang="en-US">
              <a:solidFill>
                <a:prstClr val="black"/>
              </a:solidFill>
            </a:endParaRPr>
          </a:p>
        </p:txBody>
      </p:sp>
      <p:sp>
        <p:nvSpPr>
          <p:cNvPr id="10" name="Oval 9"/>
          <p:cNvSpPr/>
          <p:nvPr userDrawn="1"/>
        </p:nvSpPr>
        <p:spPr>
          <a:xfrm>
            <a:off x="-101600" y="4876800"/>
            <a:ext cx="2794000" cy="20955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 name="Oval 10"/>
          <p:cNvSpPr/>
          <p:nvPr userDrawn="1"/>
        </p:nvSpPr>
        <p:spPr>
          <a:xfrm>
            <a:off x="101600" y="5037095"/>
            <a:ext cx="2387600" cy="1790700"/>
          </a:xfrm>
          <a:prstGeom prst="ellipse">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12" name="Picture 11" descr="OSSE LOGO DIMENSIONAL WITH CLIPPING PATH 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5204409"/>
            <a:ext cx="1712073" cy="1412650"/>
          </a:xfrm>
          <a:prstGeom prst="rect">
            <a:avLst/>
          </a:prstGeom>
        </p:spPr>
      </p:pic>
      <p:sp>
        <p:nvSpPr>
          <p:cNvPr id="14" name="Picture Placeholder 13"/>
          <p:cNvSpPr>
            <a:spLocks noGrp="1"/>
          </p:cNvSpPr>
          <p:nvPr>
            <p:ph type="pic" sz="quarter" idx="13"/>
          </p:nvPr>
        </p:nvSpPr>
        <p:spPr>
          <a:xfrm>
            <a:off x="914400" y="609600"/>
            <a:ext cx="10363200" cy="2133600"/>
          </a:xfrm>
          <a:prstGeom prst="rect">
            <a:avLst/>
          </a:prstGeom>
        </p:spPr>
        <p:txBody>
          <a:bodyPr anchor="ct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4800102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8" name="Rounded Rectangle 7"/>
          <p:cNvSpPr/>
          <p:nvPr userDrawn="1"/>
        </p:nvSpPr>
        <p:spPr>
          <a:xfrm>
            <a:off x="254002" y="152400"/>
            <a:ext cx="11683999" cy="736600"/>
          </a:xfrm>
          <a:prstGeom prst="roundRect">
            <a:avLst/>
          </a:prstGeom>
          <a:solidFill>
            <a:srgbClr val="004B8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09600" y="193842"/>
            <a:ext cx="10972800" cy="695158"/>
          </a:xfrm>
          <a:prstGeom prst="rect">
            <a:avLst/>
          </a:prstGeom>
        </p:spPr>
        <p:txBody>
          <a:bodyPr/>
          <a:lstStyle>
            <a:lvl1pPr>
              <a:defRPr>
                <a:solidFill>
                  <a:srgbClr val="FFFFFF"/>
                </a:solidFill>
              </a:defRPr>
            </a:lvl1pPr>
          </a:lstStyle>
          <a:p>
            <a:r>
              <a:rPr lang="en-US"/>
              <a:t>Click to edit Master title style</a:t>
            </a:r>
          </a:p>
        </p:txBody>
      </p:sp>
      <p:sp>
        <p:nvSpPr>
          <p:cNvPr id="3" name="Content Placeholder 2"/>
          <p:cNvSpPr>
            <a:spLocks noGrp="1"/>
          </p:cNvSpPr>
          <p:nvPr>
            <p:ph idx="1"/>
          </p:nvPr>
        </p:nvSpPr>
        <p:spPr>
          <a:xfrm>
            <a:off x="609600" y="990600"/>
            <a:ext cx="10972800" cy="5135563"/>
          </a:xfrm>
          <a:prstGeom prst="rect">
            <a:avLst/>
          </a:prstGeo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82827"/>
            <a:ext cx="2844800" cy="365125"/>
          </a:xfrm>
          <a:prstGeom prst="rect">
            <a:avLst/>
          </a:prstGeom>
        </p:spPr>
        <p:txBody>
          <a:bodyPr/>
          <a:lstStyle>
            <a:lvl1pPr>
              <a:defRPr>
                <a:solidFill>
                  <a:srgbClr val="004B8D"/>
                </a:solidFill>
              </a:defRPr>
            </a:lvl1pPr>
          </a:lstStyle>
          <a:p>
            <a:endParaRPr lang="en-US"/>
          </a:p>
        </p:txBody>
      </p:sp>
      <p:sp>
        <p:nvSpPr>
          <p:cNvPr id="5" name="Footer Placeholder 4"/>
          <p:cNvSpPr>
            <a:spLocks noGrp="1"/>
          </p:cNvSpPr>
          <p:nvPr>
            <p:ph type="ftr" sz="quarter" idx="11"/>
          </p:nvPr>
        </p:nvSpPr>
        <p:spPr>
          <a:xfrm>
            <a:off x="4165600" y="6282827"/>
            <a:ext cx="3860800" cy="365125"/>
          </a:xfrm>
          <a:prstGeom prst="rect">
            <a:avLst/>
          </a:prstGeom>
        </p:spPr>
        <p:txBody>
          <a:bodyPr/>
          <a:lstStyle>
            <a:lvl1pPr>
              <a:defRPr>
                <a:solidFill>
                  <a:srgbClr val="004B8D"/>
                </a:solidFill>
              </a:defRPr>
            </a:lvl1pPr>
          </a:lstStyle>
          <a:p>
            <a:endParaRPr lang="en-US"/>
          </a:p>
        </p:txBody>
      </p:sp>
      <p:sp>
        <p:nvSpPr>
          <p:cNvPr id="6" name="Slide Number Placeholder 5"/>
          <p:cNvSpPr>
            <a:spLocks noGrp="1"/>
          </p:cNvSpPr>
          <p:nvPr>
            <p:ph type="sldNum" sz="quarter" idx="12"/>
          </p:nvPr>
        </p:nvSpPr>
        <p:spPr>
          <a:xfrm>
            <a:off x="8737600" y="6282827"/>
            <a:ext cx="2844800" cy="365125"/>
          </a:xfrm>
          <a:prstGeom prst="rect">
            <a:avLst/>
          </a:prstGeom>
        </p:spPr>
        <p:txBody>
          <a:bodyPr/>
          <a:lstStyle>
            <a:lvl1pPr>
              <a:defRPr>
                <a:solidFill>
                  <a:srgbClr val="004B8D"/>
                </a:solidFill>
              </a:defRPr>
            </a:lvl1pPr>
          </a:lstStyle>
          <a:p>
            <a:fld id="{99E82454-5440-1A42-B933-059D85FBE4D9}" type="slidenum">
              <a:rPr lang="en-US" smtClean="0"/>
              <a:pPr/>
              <a:t>‹#›</a:t>
            </a:fld>
            <a:endParaRPr lang="en-US"/>
          </a:p>
        </p:txBody>
      </p:sp>
      <p:cxnSp>
        <p:nvCxnSpPr>
          <p:cNvPr id="9" name="Straight Connector 8"/>
          <p:cNvCxnSpPr/>
          <p:nvPr userDrawn="1"/>
        </p:nvCxnSpPr>
        <p:spPr>
          <a:xfrm>
            <a:off x="609600" y="6248400"/>
            <a:ext cx="10972800" cy="0"/>
          </a:xfrm>
          <a:prstGeom prst="line">
            <a:avLst/>
          </a:prstGeom>
          <a:ln>
            <a:solidFill>
              <a:srgbClr val="004B8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531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_ Photo I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17754643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Section Header">
    <p:bg>
      <p:bgPr>
        <a:solidFill>
          <a:srgbClr val="095586"/>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B863265-FF7F-4F49-B394-E97B16070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2723682"/>
            <a:ext cx="1508918" cy="1606718"/>
          </a:xfrm>
          <a:prstGeom prst="rect">
            <a:avLst/>
          </a:prstGeom>
        </p:spPr>
      </p:pic>
      <p:sp>
        <p:nvSpPr>
          <p:cNvPr id="68" name="Rectangle 67">
            <a:extLst>
              <a:ext uri="{FF2B5EF4-FFF2-40B4-BE49-F238E27FC236}">
                <a16:creationId xmlns:a16="http://schemas.microsoft.com/office/drawing/2014/main" id="{A26FFAB8-F579-7849-A043-EA409D378AF0}"/>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9" name="Straight Connector 68">
            <a:extLst>
              <a:ext uri="{FF2B5EF4-FFF2-40B4-BE49-F238E27FC236}">
                <a16:creationId xmlns:a16="http://schemas.microsoft.com/office/drawing/2014/main" id="{A73C47C4-6C1C-AB48-BF18-AD5158525C86}"/>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70" name="Text Placeholder 22">
            <a:extLst>
              <a:ext uri="{FF2B5EF4-FFF2-40B4-BE49-F238E27FC236}">
                <a16:creationId xmlns:a16="http://schemas.microsoft.com/office/drawing/2014/main" id="{ADEC6E6F-E04E-AB49-8F2A-B1B993901927}"/>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71" name="Text Placeholder 22">
            <a:extLst>
              <a:ext uri="{FF2B5EF4-FFF2-40B4-BE49-F238E27FC236}">
                <a16:creationId xmlns:a16="http://schemas.microsoft.com/office/drawing/2014/main" id="{FACB93A9-3BFD-CA45-942E-29C0B3E1D394}"/>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72" name="Text Placeholder 22">
            <a:extLst>
              <a:ext uri="{FF2B5EF4-FFF2-40B4-BE49-F238E27FC236}">
                <a16:creationId xmlns:a16="http://schemas.microsoft.com/office/drawing/2014/main" id="{8D7E68F1-A076-034E-9A90-09C6E6394941}"/>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14625532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9490AF-7A7D-2B47-863B-90B244AB4A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1640" y="2721787"/>
            <a:ext cx="1508918" cy="1606718"/>
          </a:xfrm>
          <a:prstGeom prst="rect">
            <a:avLst/>
          </a:prstGeom>
        </p:spPr>
      </p:pic>
      <p:sp>
        <p:nvSpPr>
          <p:cNvPr id="6" name="Rectangle 5">
            <a:extLst>
              <a:ext uri="{FF2B5EF4-FFF2-40B4-BE49-F238E27FC236}">
                <a16:creationId xmlns:a16="http://schemas.microsoft.com/office/drawing/2014/main" id="{F5D0B2BF-E8DF-E846-99C7-FD362F761740}"/>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EACE4B5C-F6B8-1841-A9B0-5E4F9B7AE827}"/>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CA799A5-69D9-A940-8EE5-814933A02BD1}"/>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3FCBA15A-701B-D14C-8E4D-91F2145F0311}"/>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C054D3D6-4053-F444-8A1F-79CC1141DD6A}"/>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pic>
        <p:nvPicPr>
          <p:cNvPr id="3" name="Picture 2" descr="A close up of a logo&#10;&#10;Description automatically generated">
            <a:extLst>
              <a:ext uri="{FF2B5EF4-FFF2-40B4-BE49-F238E27FC236}">
                <a16:creationId xmlns:a16="http://schemas.microsoft.com/office/drawing/2014/main" id="{04A46288-4CBC-B047-9B07-D6D9439144B7}"/>
              </a:ext>
            </a:extLst>
          </p:cNvPr>
          <p:cNvPicPr>
            <a:picLocks noChangeAspect="1"/>
          </p:cNvPicPr>
          <p:nvPr userDrawn="1"/>
        </p:nvPicPr>
        <p:blipFill>
          <a:blip r:embed="rId3"/>
          <a:stretch>
            <a:fillRect/>
          </a:stretch>
        </p:blipFill>
        <p:spPr>
          <a:xfrm>
            <a:off x="0" y="0"/>
            <a:ext cx="266700" cy="6858000"/>
          </a:xfrm>
          <a:prstGeom prst="rect">
            <a:avLst/>
          </a:prstGeom>
        </p:spPr>
      </p:pic>
    </p:spTree>
    <p:extLst>
      <p:ext uri="{BB962C8B-B14F-4D97-AF65-F5344CB8AC3E}">
        <p14:creationId xmlns:p14="http://schemas.microsoft.com/office/powerpoint/2010/main" val="128593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B863265-FF7F-4F49-B394-E97B16070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2723682"/>
            <a:ext cx="1508918" cy="1606718"/>
          </a:xfrm>
          <a:prstGeom prst="rect">
            <a:avLst/>
          </a:prstGeom>
        </p:spPr>
      </p:pic>
      <p:sp>
        <p:nvSpPr>
          <p:cNvPr id="68" name="Rectangle 67">
            <a:extLst>
              <a:ext uri="{FF2B5EF4-FFF2-40B4-BE49-F238E27FC236}">
                <a16:creationId xmlns:a16="http://schemas.microsoft.com/office/drawing/2014/main" id="{A26FFAB8-F579-7849-A043-EA409D378AF0}"/>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9" name="Straight Connector 68">
            <a:extLst>
              <a:ext uri="{FF2B5EF4-FFF2-40B4-BE49-F238E27FC236}">
                <a16:creationId xmlns:a16="http://schemas.microsoft.com/office/drawing/2014/main" id="{A73C47C4-6C1C-AB48-BF18-AD5158525C86}"/>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70" name="Text Placeholder 22">
            <a:extLst>
              <a:ext uri="{FF2B5EF4-FFF2-40B4-BE49-F238E27FC236}">
                <a16:creationId xmlns:a16="http://schemas.microsoft.com/office/drawing/2014/main" id="{ADEC6E6F-E04E-AB49-8F2A-B1B993901927}"/>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71" name="Text Placeholder 22">
            <a:extLst>
              <a:ext uri="{FF2B5EF4-FFF2-40B4-BE49-F238E27FC236}">
                <a16:creationId xmlns:a16="http://schemas.microsoft.com/office/drawing/2014/main" id="{FACB93A9-3BFD-CA45-942E-29C0B3E1D394}"/>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72" name="Text Placeholder 22">
            <a:extLst>
              <a:ext uri="{FF2B5EF4-FFF2-40B4-BE49-F238E27FC236}">
                <a16:creationId xmlns:a16="http://schemas.microsoft.com/office/drawing/2014/main" id="{8D7E68F1-A076-034E-9A90-09C6E6394941}"/>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16383294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27236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21827990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40063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1026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1906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39687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5989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1936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29413214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43365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4328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5208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989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9291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5238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30491582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44889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5852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6732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4513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50815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6762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441577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42857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3820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4700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481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8783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4730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15313036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345885"/>
            <a:ext cx="9601200" cy="939991"/>
          </a:xfrm>
        </p:spPr>
        <p:txBody>
          <a:bodyPr/>
          <a:lstStyle/>
          <a:p>
            <a:r>
              <a:rPr lang="en-US"/>
              <a:t>Click to edit Master title style</a:t>
            </a:r>
          </a:p>
        </p:txBody>
      </p:sp>
      <p:sp>
        <p:nvSpPr>
          <p:cNvPr id="3" name="Content Placeholder 2"/>
          <p:cNvSpPr>
            <a:spLocks noGrp="1"/>
          </p:cNvSpPr>
          <p:nvPr>
            <p:ph sz="half" idx="1"/>
          </p:nvPr>
        </p:nvSpPr>
        <p:spPr>
          <a:xfrm>
            <a:off x="1295400" y="1643063"/>
            <a:ext cx="4572000" cy="41481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643063"/>
            <a:ext cx="4572000" cy="41481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7DBFC0-FD72-AF48-A84A-2405496B952A}" type="datetime1">
              <a:rPr lang="en-US" smtClean="0"/>
              <a:t>8/1/2021</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9D387FE8-EB66-D640-90C1-C09AC6CA0244}"/>
              </a:ext>
            </a:extLst>
          </p:cNvPr>
          <p:cNvPicPr>
            <a:picLocks noChangeAspect="1"/>
          </p:cNvPicPr>
          <p:nvPr userDrawn="1"/>
        </p:nvPicPr>
        <p:blipFill>
          <a:blip r:embed="rId2"/>
          <a:stretch>
            <a:fillRect/>
          </a:stretch>
        </p:blipFill>
        <p:spPr>
          <a:xfrm>
            <a:off x="0" y="0"/>
            <a:ext cx="266700" cy="6858000"/>
          </a:xfrm>
          <a:prstGeom prst="rect">
            <a:avLst/>
          </a:prstGeom>
        </p:spPr>
      </p:pic>
    </p:spTree>
    <p:extLst>
      <p:ext uri="{BB962C8B-B14F-4D97-AF65-F5344CB8AC3E}">
        <p14:creationId xmlns:p14="http://schemas.microsoft.com/office/powerpoint/2010/main" val="272462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03F520-EF5D-624D-A858-B4F805ECE4CE}"/>
              </a:ext>
            </a:extLst>
          </p:cNvPr>
          <p:cNvSpPr>
            <a:spLocks noGrp="1"/>
          </p:cNvSpPr>
          <p:nvPr>
            <p:ph type="dt" sz="half" idx="10"/>
          </p:nvPr>
        </p:nvSpPr>
        <p:spPr/>
        <p:txBody>
          <a:bodyPr/>
          <a:lstStyle/>
          <a:p>
            <a:fld id="{1C79950C-8C55-F34D-B934-3747CCC843E0}" type="datetime1">
              <a:rPr lang="en-US" smtClean="0"/>
              <a:t>8/1/2021</a:t>
            </a:fld>
            <a:endParaRPr lang="en-US"/>
          </a:p>
        </p:txBody>
      </p:sp>
      <p:sp>
        <p:nvSpPr>
          <p:cNvPr id="4" name="Slide Number Placeholder 3">
            <a:extLst>
              <a:ext uri="{FF2B5EF4-FFF2-40B4-BE49-F238E27FC236}">
                <a16:creationId xmlns:a16="http://schemas.microsoft.com/office/drawing/2014/main" id="{C684DB86-EB6C-1749-9E27-3C9E7C3A69F9}"/>
              </a:ext>
            </a:extLst>
          </p:cNvPr>
          <p:cNvSpPr>
            <a:spLocks noGrp="1"/>
          </p:cNvSpPr>
          <p:nvPr>
            <p:ph type="sldNum" sz="quarter" idx="11"/>
          </p:nvPr>
        </p:nvSpPr>
        <p:spPr/>
        <p:txBody>
          <a:bodyPr/>
          <a:lstStyle/>
          <a:p>
            <a:fld id="{E31375A4-56A4-47D6-9801-1991572033F7}" type="slidenum">
              <a:rPr lang="en-US" smtClean="0"/>
              <a:pPr/>
              <a:t>‹#›</a:t>
            </a:fld>
            <a:endParaRPr lang="en-US"/>
          </a:p>
        </p:txBody>
      </p:sp>
      <p:pic>
        <p:nvPicPr>
          <p:cNvPr id="6" name="Picture 5" descr="A close up of a logo&#10;&#10;Description automatically generated">
            <a:extLst>
              <a:ext uri="{FF2B5EF4-FFF2-40B4-BE49-F238E27FC236}">
                <a16:creationId xmlns:a16="http://schemas.microsoft.com/office/drawing/2014/main" id="{0759DE29-F1BD-8D49-9B7A-9E32C05DD83D}"/>
              </a:ext>
            </a:extLst>
          </p:cNvPr>
          <p:cNvPicPr>
            <a:picLocks noChangeAspect="1"/>
          </p:cNvPicPr>
          <p:nvPr userDrawn="1"/>
        </p:nvPicPr>
        <p:blipFill>
          <a:blip r:embed="rId2"/>
          <a:stretch>
            <a:fillRect/>
          </a:stretch>
        </p:blipFill>
        <p:spPr>
          <a:xfrm>
            <a:off x="0" y="0"/>
            <a:ext cx="266700" cy="6858000"/>
          </a:xfrm>
          <a:prstGeom prst="rect">
            <a:avLst/>
          </a:prstGeom>
        </p:spPr>
      </p:pic>
      <p:sp>
        <p:nvSpPr>
          <p:cNvPr id="7" name="Title 1">
            <a:extLst>
              <a:ext uri="{FF2B5EF4-FFF2-40B4-BE49-F238E27FC236}">
                <a16:creationId xmlns:a16="http://schemas.microsoft.com/office/drawing/2014/main" id="{A34F64F7-BE8F-FF47-A348-383CEEDA528B}"/>
              </a:ext>
            </a:extLst>
          </p:cNvPr>
          <p:cNvSpPr>
            <a:spLocks noGrp="1"/>
          </p:cNvSpPr>
          <p:nvPr>
            <p:ph type="title"/>
          </p:nvPr>
        </p:nvSpPr>
        <p:spPr>
          <a:xfrm>
            <a:off x="1295400" y="345885"/>
            <a:ext cx="9601200" cy="939991"/>
          </a:xfrm>
        </p:spPr>
        <p:txBody>
          <a:bodyPr/>
          <a:lstStyle/>
          <a:p>
            <a:r>
              <a:rPr lang="en-US"/>
              <a:t>Click to edit Master title style</a:t>
            </a:r>
          </a:p>
        </p:txBody>
      </p:sp>
    </p:spTree>
    <p:extLst>
      <p:ext uri="{BB962C8B-B14F-4D97-AF65-F5344CB8AC3E}">
        <p14:creationId xmlns:p14="http://schemas.microsoft.com/office/powerpoint/2010/main" val="288718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_ Photo 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Tree>
    <p:extLst>
      <p:ext uri="{BB962C8B-B14F-4D97-AF65-F5344CB8AC3E}">
        <p14:creationId xmlns:p14="http://schemas.microsoft.com/office/powerpoint/2010/main" val="15202809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1546858"/>
            <a:ext cx="4572000" cy="641350"/>
          </a:xfrm>
        </p:spPr>
        <p:txBody>
          <a:bodyPr anchor="ctr">
            <a:normAutofit/>
          </a:bodyPr>
          <a:lstStyle>
            <a:lvl1pPr marL="0" indent="0">
              <a:spcBef>
                <a:spcPts val="0"/>
              </a:spcBef>
              <a:buNone/>
              <a:defRPr sz="2000" b="0">
                <a:solidFill>
                  <a:srgbClr val="0955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232249"/>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546858"/>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232249"/>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DA378E-58E7-2640-BB8A-93C0BED13689}" type="datetime1">
              <a:rPr lang="en-US" smtClean="0"/>
              <a:t>8/1/2021</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pic>
        <p:nvPicPr>
          <p:cNvPr id="12" name="Picture 11" descr="A close up of a logo&#10;&#10;Description automatically generated">
            <a:extLst>
              <a:ext uri="{FF2B5EF4-FFF2-40B4-BE49-F238E27FC236}">
                <a16:creationId xmlns:a16="http://schemas.microsoft.com/office/drawing/2014/main" id="{4FD8BBD7-6387-E642-B7F8-BAA69244368F}"/>
              </a:ext>
            </a:extLst>
          </p:cNvPr>
          <p:cNvPicPr>
            <a:picLocks noChangeAspect="1"/>
          </p:cNvPicPr>
          <p:nvPr userDrawn="1"/>
        </p:nvPicPr>
        <p:blipFill>
          <a:blip r:embed="rId2"/>
          <a:stretch>
            <a:fillRect/>
          </a:stretch>
        </p:blipFill>
        <p:spPr>
          <a:xfrm>
            <a:off x="0" y="0"/>
            <a:ext cx="266700" cy="6858000"/>
          </a:xfrm>
          <a:prstGeom prst="rect">
            <a:avLst/>
          </a:prstGeom>
        </p:spPr>
      </p:pic>
      <p:sp>
        <p:nvSpPr>
          <p:cNvPr id="11" name="Title 1">
            <a:extLst>
              <a:ext uri="{FF2B5EF4-FFF2-40B4-BE49-F238E27FC236}">
                <a16:creationId xmlns:a16="http://schemas.microsoft.com/office/drawing/2014/main" id="{C84D080C-BDBF-DB48-BE54-4E1693533565}"/>
              </a:ext>
            </a:extLst>
          </p:cNvPr>
          <p:cNvSpPr>
            <a:spLocks noGrp="1"/>
          </p:cNvSpPr>
          <p:nvPr>
            <p:ph type="title"/>
          </p:nvPr>
        </p:nvSpPr>
        <p:spPr>
          <a:xfrm>
            <a:off x="1295400" y="345885"/>
            <a:ext cx="9601200" cy="939991"/>
          </a:xfrm>
        </p:spPr>
        <p:txBody>
          <a:bodyPr/>
          <a:lstStyle/>
          <a:p>
            <a:r>
              <a:rPr lang="en-US"/>
              <a:t>Click to edit Master title style</a:t>
            </a:r>
          </a:p>
        </p:txBody>
      </p:sp>
    </p:spTree>
    <p:extLst>
      <p:ext uri="{BB962C8B-B14F-4D97-AF65-F5344CB8AC3E}">
        <p14:creationId xmlns:p14="http://schemas.microsoft.com/office/powerpoint/2010/main" val="216650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0DFCB1-CA6F-EA40-A701-AE317D180D86}" type="datetime1">
              <a:rPr lang="en-US" smtClean="0"/>
              <a:t>8/1/2021</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9" name="Content Placeholder 8">
            <a:extLst>
              <a:ext uri="{FF2B5EF4-FFF2-40B4-BE49-F238E27FC236}">
                <a16:creationId xmlns:a16="http://schemas.microsoft.com/office/drawing/2014/main" id="{B49F0000-3C19-AC44-96E3-73AF1836FAE1}"/>
              </a:ext>
            </a:extLst>
          </p:cNvPr>
          <p:cNvSpPr>
            <a:spLocks noGrp="1"/>
          </p:cNvSpPr>
          <p:nvPr>
            <p:ph sz="quarter" idx="13"/>
          </p:nvPr>
        </p:nvSpPr>
        <p:spPr>
          <a:xfrm>
            <a:off x="1295400" y="1471613"/>
            <a:ext cx="9601200" cy="4410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65550B70-93A5-1F4C-B8AB-D549554B8E7B}"/>
              </a:ext>
            </a:extLst>
          </p:cNvPr>
          <p:cNvPicPr>
            <a:picLocks noChangeAspect="1"/>
          </p:cNvPicPr>
          <p:nvPr userDrawn="1"/>
        </p:nvPicPr>
        <p:blipFill>
          <a:blip r:embed="rId2"/>
          <a:stretch>
            <a:fillRect/>
          </a:stretch>
        </p:blipFill>
        <p:spPr>
          <a:xfrm>
            <a:off x="0" y="0"/>
            <a:ext cx="266700" cy="6858000"/>
          </a:xfrm>
          <a:prstGeom prst="rect">
            <a:avLst/>
          </a:prstGeom>
        </p:spPr>
      </p:pic>
      <p:sp>
        <p:nvSpPr>
          <p:cNvPr id="10" name="Title 1">
            <a:extLst>
              <a:ext uri="{FF2B5EF4-FFF2-40B4-BE49-F238E27FC236}">
                <a16:creationId xmlns:a16="http://schemas.microsoft.com/office/drawing/2014/main" id="{DC3B376F-2A9D-E14E-A536-C00C95C85905}"/>
              </a:ext>
            </a:extLst>
          </p:cNvPr>
          <p:cNvSpPr>
            <a:spLocks noGrp="1"/>
          </p:cNvSpPr>
          <p:nvPr>
            <p:ph type="title"/>
          </p:nvPr>
        </p:nvSpPr>
        <p:spPr>
          <a:xfrm>
            <a:off x="1295400" y="345885"/>
            <a:ext cx="9601200" cy="939991"/>
          </a:xfrm>
        </p:spPr>
        <p:txBody>
          <a:bodyPr/>
          <a:lstStyle/>
          <a:p>
            <a:r>
              <a:rPr lang="en-US"/>
              <a:t>Click to edit Master title style</a:t>
            </a:r>
          </a:p>
        </p:txBody>
      </p:sp>
    </p:spTree>
    <p:extLst>
      <p:ext uri="{BB962C8B-B14F-4D97-AF65-F5344CB8AC3E}">
        <p14:creationId xmlns:p14="http://schemas.microsoft.com/office/powerpoint/2010/main" val="42386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fld id="{5E53E6B0-C456-EC4E-9334-73B1E050F293}" type="datetime1">
              <a:rPr lang="en-US" smtClean="0"/>
              <a:t>8/1/2021</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cxnSp>
        <p:nvCxnSpPr>
          <p:cNvPr id="7" name="Straight Connector 6">
            <a:extLst>
              <a:ext uri="{FF2B5EF4-FFF2-40B4-BE49-F238E27FC236}">
                <a16:creationId xmlns:a16="http://schemas.microsoft.com/office/drawing/2014/main" id="{A1688756-8B3C-E440-BA7A-4E358314E9EB}"/>
              </a:ext>
            </a:extLst>
          </p:cNvPr>
          <p:cNvCxnSpPr>
            <a:cxnSpLocks/>
          </p:cNvCxnSpPr>
          <p:nvPr userDrawn="1"/>
        </p:nvCxnSpPr>
        <p:spPr>
          <a:xfrm>
            <a:off x="1167798" y="6172200"/>
            <a:ext cx="10414602"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03297D-F85D-2F43-8073-F41EBDE3EB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pic>
        <p:nvPicPr>
          <p:cNvPr id="9" name="Picture 8" descr="A close up of a logo&#10;&#10;Description automatically generated">
            <a:extLst>
              <a:ext uri="{FF2B5EF4-FFF2-40B4-BE49-F238E27FC236}">
                <a16:creationId xmlns:a16="http://schemas.microsoft.com/office/drawing/2014/main" id="{3A992806-F426-634B-857E-EA8728DE59C0}"/>
              </a:ext>
            </a:extLst>
          </p:cNvPr>
          <p:cNvPicPr>
            <a:picLocks noChangeAspect="1"/>
          </p:cNvPicPr>
          <p:nvPr userDrawn="1"/>
        </p:nvPicPr>
        <p:blipFill>
          <a:blip r:embed="rId3"/>
          <a:stretch>
            <a:fillRect/>
          </a:stretch>
        </p:blipFill>
        <p:spPr>
          <a:xfrm>
            <a:off x="0" y="0"/>
            <a:ext cx="266700" cy="6858000"/>
          </a:xfrm>
          <a:prstGeom prst="rect">
            <a:avLst/>
          </a:prstGeom>
        </p:spPr>
      </p:pic>
    </p:spTree>
    <p:extLst>
      <p:ext uri="{BB962C8B-B14F-4D97-AF65-F5344CB8AC3E}">
        <p14:creationId xmlns:p14="http://schemas.microsoft.com/office/powerpoint/2010/main" val="412422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fld id="{C7FFFB31-3C9B-AA4B-9A34-D3D170C02DBF}" type="datetime1">
              <a:rPr lang="en-US" smtClean="0"/>
              <a:t>8/1/2021</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
        <p:nvSpPr>
          <p:cNvPr id="5" name="Content Placeholder 10">
            <a:extLst>
              <a:ext uri="{FF2B5EF4-FFF2-40B4-BE49-F238E27FC236}">
                <a16:creationId xmlns:a16="http://schemas.microsoft.com/office/drawing/2014/main" id="{929D4AD0-3551-214A-8CD1-FC78E927D94F}"/>
              </a:ext>
            </a:extLst>
          </p:cNvPr>
          <p:cNvSpPr txBox="1">
            <a:spLocks/>
          </p:cNvSpPr>
          <p:nvPr userDrawn="1"/>
        </p:nvSpPr>
        <p:spPr>
          <a:xfrm>
            <a:off x="713984" y="1516881"/>
            <a:ext cx="3596561" cy="136410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b="1" u="sng" kern="3000" spc="30">
                <a:solidFill>
                  <a:schemeClr val="tx2"/>
                </a:solidFill>
                <a:latin typeface="Calibri Regular" charset="0"/>
              </a:rPr>
              <a:t>FIND US</a:t>
            </a:r>
          </a:p>
          <a:p>
            <a:pPr algn="just"/>
            <a:endParaRPr lang="en-US" sz="1400" kern="3000" spc="30">
              <a:solidFill>
                <a:schemeClr val="tx1">
                  <a:lumMod val="75000"/>
                  <a:lumOff val="25000"/>
                </a:schemeClr>
              </a:solidFill>
              <a:latin typeface="Calibri Regular" charset="0"/>
            </a:endParaRPr>
          </a:p>
          <a:p>
            <a:pPr algn="just"/>
            <a:r>
              <a:rPr lang="en-US" sz="1600" b="1" kern="3000" spc="30">
                <a:solidFill>
                  <a:schemeClr val="tx1">
                    <a:lumMod val="75000"/>
                    <a:lumOff val="25000"/>
                  </a:schemeClr>
                </a:solidFill>
                <a:latin typeface="Calibri Regular" charset="0"/>
              </a:rPr>
              <a:t>ADDRESS:</a:t>
            </a:r>
          </a:p>
          <a:p>
            <a:pPr algn="just"/>
            <a:r>
              <a:rPr lang="en-US" sz="1600" kern="3000" spc="30">
                <a:solidFill>
                  <a:schemeClr val="tx1">
                    <a:lumMod val="75000"/>
                    <a:lumOff val="25000"/>
                  </a:schemeClr>
                </a:solidFill>
                <a:latin typeface="Calibri Regular" charset="0"/>
              </a:rPr>
              <a:t>1050 First St. NE, </a:t>
            </a:r>
          </a:p>
          <a:p>
            <a:pPr algn="just"/>
            <a:r>
              <a:rPr lang="en-US" sz="1600" kern="3000" spc="30">
                <a:solidFill>
                  <a:schemeClr val="tx1">
                    <a:lumMod val="75000"/>
                    <a:lumOff val="25000"/>
                  </a:schemeClr>
                </a:solidFill>
                <a:latin typeface="Calibri Regular" charset="0"/>
              </a:rPr>
              <a:t>Washington, DC 20002</a:t>
            </a:r>
          </a:p>
        </p:txBody>
      </p:sp>
      <p:sp>
        <p:nvSpPr>
          <p:cNvPr id="6" name="Content Placeholder 12">
            <a:extLst>
              <a:ext uri="{FF2B5EF4-FFF2-40B4-BE49-F238E27FC236}">
                <a16:creationId xmlns:a16="http://schemas.microsoft.com/office/drawing/2014/main" id="{A3541923-9EC1-3544-81C0-1CA074A449D4}"/>
              </a:ext>
            </a:extLst>
          </p:cNvPr>
          <p:cNvSpPr txBox="1">
            <a:spLocks/>
          </p:cNvSpPr>
          <p:nvPr userDrawn="1"/>
        </p:nvSpPr>
        <p:spPr>
          <a:xfrm>
            <a:off x="6808525" y="1516880"/>
            <a:ext cx="1983551"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2000" b="1" u="sng" kern="3000" spc="30">
                <a:solidFill>
                  <a:schemeClr val="tx2"/>
                </a:solidFill>
                <a:latin typeface="Calibri Regular" charset="0"/>
              </a:rPr>
              <a:t>GET SOCIAL</a:t>
            </a:r>
          </a:p>
          <a:p>
            <a:pPr marL="0" indent="0">
              <a:buFont typeface="Arial" pitchFamily="34" charset="0"/>
              <a:buNone/>
            </a:pPr>
            <a:endParaRPr lang="en-US" sz="2000" kern="3000" spc="30">
              <a:solidFill>
                <a:srgbClr val="CB3F20"/>
              </a:solidFill>
              <a:latin typeface="Calibri Regular" charset="0"/>
            </a:endParaRPr>
          </a:p>
          <a:p>
            <a:pPr marL="0" indent="0">
              <a:buFont typeface="Arial" pitchFamily="34" charset="0"/>
              <a:buNone/>
            </a:pPr>
            <a:endParaRPr lang="en-US" sz="2000" kern="3000" spc="30">
              <a:solidFill>
                <a:srgbClr val="CB3F20"/>
              </a:solidFill>
              <a:latin typeface="Calibri Regular" charset="0"/>
            </a:endParaRPr>
          </a:p>
        </p:txBody>
      </p:sp>
      <p:pic>
        <p:nvPicPr>
          <p:cNvPr id="7" name="Picture 6" descr="http://osse.dc.gov/sites/default/files/dc/shared_assets/social_icons/facebook.png">
            <a:extLst>
              <a:ext uri="{FF2B5EF4-FFF2-40B4-BE49-F238E27FC236}">
                <a16:creationId xmlns:a16="http://schemas.microsoft.com/office/drawing/2014/main" id="{0E131DEB-828D-E044-9CA5-9FF1197778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3469" y="2191408"/>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osse.dc.gov/sites/default/files/dc/shared_assets/social_icons/twitter.png">
            <a:extLst>
              <a:ext uri="{FF2B5EF4-FFF2-40B4-BE49-F238E27FC236}">
                <a16:creationId xmlns:a16="http://schemas.microsoft.com/office/drawing/2014/main" id="{6FA4C653-0742-2B49-8187-55FC399B887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91218" y="2911676"/>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osse.dc.gov/sites/default/files/dc/shared_assets/social_icons/youtube.png">
            <a:extLst>
              <a:ext uri="{FF2B5EF4-FFF2-40B4-BE49-F238E27FC236}">
                <a16:creationId xmlns:a16="http://schemas.microsoft.com/office/drawing/2014/main" id="{08446A0D-B06A-BA44-8B93-B7CDF30F2EA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91218" y="3689203"/>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5476D62-5258-A545-B4EE-2B60C1C140E5}"/>
              </a:ext>
            </a:extLst>
          </p:cNvPr>
          <p:cNvSpPr/>
          <p:nvPr userDrawn="1"/>
        </p:nvSpPr>
        <p:spPr>
          <a:xfrm>
            <a:off x="7326087" y="2106835"/>
            <a:ext cx="230960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err="1">
                <a:solidFill>
                  <a:prstClr val="black">
                    <a:lumMod val="75000"/>
                    <a:lumOff val="25000"/>
                  </a:prstClr>
                </a:solidFill>
                <a:latin typeface="Calibri Regular" charset="0"/>
              </a:rPr>
              <a:t>facebook.com</a:t>
            </a:r>
            <a:r>
              <a:rPr lang="en-US" kern="3000" spc="30">
                <a:solidFill>
                  <a:prstClr val="black">
                    <a:lumMod val="75000"/>
                    <a:lumOff val="25000"/>
                  </a:prstClr>
                </a:solidFill>
                <a:latin typeface="Calibri Regular" charset="0"/>
              </a:rPr>
              <a:t>/</a:t>
            </a:r>
            <a:r>
              <a:rPr lang="en-US" kern="3000" spc="30" err="1">
                <a:solidFill>
                  <a:prstClr val="black">
                    <a:lumMod val="75000"/>
                    <a:lumOff val="25000"/>
                  </a:prstClr>
                </a:solidFill>
                <a:latin typeface="Calibri Regular" charset="0"/>
              </a:rPr>
              <a:t>ossedc</a:t>
            </a:r>
            <a:endParaRPr lang="en-US" kern="3000" spc="30">
              <a:solidFill>
                <a:prstClr val="black">
                  <a:lumMod val="75000"/>
                  <a:lumOff val="25000"/>
                </a:prstClr>
              </a:solidFill>
              <a:latin typeface="Calibri Regular" charset="0"/>
            </a:endParaRPr>
          </a:p>
        </p:txBody>
      </p:sp>
      <p:sp>
        <p:nvSpPr>
          <p:cNvPr id="11" name="Rectangle 10">
            <a:extLst>
              <a:ext uri="{FF2B5EF4-FFF2-40B4-BE49-F238E27FC236}">
                <a16:creationId xmlns:a16="http://schemas.microsoft.com/office/drawing/2014/main" id="{AB7B19A9-6F8A-BF48-9A63-EE327B25BE73}"/>
              </a:ext>
            </a:extLst>
          </p:cNvPr>
          <p:cNvSpPr/>
          <p:nvPr userDrawn="1"/>
        </p:nvSpPr>
        <p:spPr>
          <a:xfrm>
            <a:off x="7364492" y="2829526"/>
            <a:ext cx="208614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err="1">
                <a:solidFill>
                  <a:prstClr val="black">
                    <a:lumMod val="75000"/>
                    <a:lumOff val="25000"/>
                  </a:prstClr>
                </a:solidFill>
                <a:latin typeface="Calibri Regular" charset="0"/>
              </a:rPr>
              <a:t>twitter.com</a:t>
            </a:r>
            <a:r>
              <a:rPr lang="en-US" kern="3000" spc="30">
                <a:solidFill>
                  <a:prstClr val="black">
                    <a:lumMod val="75000"/>
                    <a:lumOff val="25000"/>
                  </a:prstClr>
                </a:solidFill>
                <a:latin typeface="Calibri Regular" charset="0"/>
              </a:rPr>
              <a:t>/</a:t>
            </a:r>
            <a:r>
              <a:rPr lang="en-US" kern="3000" spc="30" err="1">
                <a:solidFill>
                  <a:prstClr val="black">
                    <a:lumMod val="75000"/>
                    <a:lumOff val="25000"/>
                  </a:prstClr>
                </a:solidFill>
                <a:latin typeface="Calibri Regular" charset="0"/>
              </a:rPr>
              <a:t>ossedc</a:t>
            </a:r>
            <a:endParaRPr lang="en-US" kern="3000" spc="30">
              <a:solidFill>
                <a:prstClr val="black">
                  <a:lumMod val="75000"/>
                  <a:lumOff val="25000"/>
                </a:prstClr>
              </a:solidFill>
              <a:latin typeface="Calibri Regular" charset="0"/>
            </a:endParaRPr>
          </a:p>
        </p:txBody>
      </p:sp>
      <p:sp>
        <p:nvSpPr>
          <p:cNvPr id="12" name="Rectangle 11">
            <a:extLst>
              <a:ext uri="{FF2B5EF4-FFF2-40B4-BE49-F238E27FC236}">
                <a16:creationId xmlns:a16="http://schemas.microsoft.com/office/drawing/2014/main" id="{DF1E319C-8014-6748-BE40-6AA7A3B46E1F}"/>
              </a:ext>
            </a:extLst>
          </p:cNvPr>
          <p:cNvSpPr/>
          <p:nvPr userDrawn="1"/>
        </p:nvSpPr>
        <p:spPr>
          <a:xfrm>
            <a:off x="7355749" y="3608235"/>
            <a:ext cx="281230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err="1">
                <a:solidFill>
                  <a:prstClr val="black">
                    <a:lumMod val="75000"/>
                    <a:lumOff val="25000"/>
                  </a:prstClr>
                </a:solidFill>
                <a:latin typeface="Calibri Regular" charset="0"/>
              </a:rPr>
              <a:t>youtube.com</a:t>
            </a:r>
            <a:r>
              <a:rPr lang="en-US" kern="3000" spc="30">
                <a:solidFill>
                  <a:prstClr val="black">
                    <a:lumMod val="75000"/>
                    <a:lumOff val="25000"/>
                  </a:prstClr>
                </a:solidFill>
                <a:latin typeface="Calibri Regular" charset="0"/>
              </a:rPr>
              <a:t>/</a:t>
            </a:r>
            <a:r>
              <a:rPr lang="en-US" kern="3000" spc="30" err="1">
                <a:solidFill>
                  <a:prstClr val="black">
                    <a:lumMod val="75000"/>
                    <a:lumOff val="25000"/>
                  </a:prstClr>
                </a:solidFill>
                <a:latin typeface="Calibri Regular" charset="0"/>
              </a:rPr>
              <a:t>DCEducation</a:t>
            </a:r>
            <a:endParaRPr lang="en-US" kern="3000" spc="30">
              <a:solidFill>
                <a:prstClr val="black">
                  <a:lumMod val="75000"/>
                  <a:lumOff val="25000"/>
                </a:prstClr>
              </a:solidFill>
              <a:latin typeface="Calibri Regular" charset="0"/>
            </a:endParaRPr>
          </a:p>
        </p:txBody>
      </p:sp>
      <p:pic>
        <p:nvPicPr>
          <p:cNvPr id="13" name="Picture 12" descr="http://cdn.mysitemyway.com/etc-mysitemyway/icons/legacy-previews/icons/matte-blue-and-white-square-icons-business/116968-matte-blue-and-white-square-icon-business-globe.png">
            <a:extLst>
              <a:ext uri="{FF2B5EF4-FFF2-40B4-BE49-F238E27FC236}">
                <a16:creationId xmlns:a16="http://schemas.microsoft.com/office/drawing/2014/main" id="{FB4E69B7-15E6-E54B-BE82-C91C1DC6B2B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8417" y="4340799"/>
            <a:ext cx="498114" cy="49811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FB7D629-0B96-D64E-801C-38CB2DF581BB}"/>
              </a:ext>
            </a:extLst>
          </p:cNvPr>
          <p:cNvSpPr/>
          <p:nvPr userDrawn="1"/>
        </p:nvSpPr>
        <p:spPr>
          <a:xfrm>
            <a:off x="7402495" y="4374546"/>
            <a:ext cx="188224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kern="3000" spc="30" err="1">
                <a:solidFill>
                  <a:schemeClr val="tx1">
                    <a:lumMod val="75000"/>
                    <a:lumOff val="25000"/>
                  </a:schemeClr>
                </a:solidFill>
                <a:latin typeface="Calibri Regular" charset="0"/>
              </a:rPr>
              <a:t>www.osse.dc.gov</a:t>
            </a:r>
            <a:endParaRPr lang="en-US" kern="3000" spc="30">
              <a:solidFill>
                <a:schemeClr val="tx1">
                  <a:lumMod val="75000"/>
                  <a:lumOff val="25000"/>
                </a:schemeClr>
              </a:solidFill>
              <a:latin typeface="Calibri Regular" charset="0"/>
            </a:endParaRPr>
          </a:p>
        </p:txBody>
      </p:sp>
      <p:cxnSp>
        <p:nvCxnSpPr>
          <p:cNvPr id="20" name="Straight Connector 19">
            <a:extLst>
              <a:ext uri="{FF2B5EF4-FFF2-40B4-BE49-F238E27FC236}">
                <a16:creationId xmlns:a16="http://schemas.microsoft.com/office/drawing/2014/main" id="{0B145F04-DF7C-7242-9268-41C6F7669F19}"/>
              </a:ext>
            </a:extLst>
          </p:cNvPr>
          <p:cNvCxnSpPr>
            <a:cxnSpLocks/>
          </p:cNvCxnSpPr>
          <p:nvPr userDrawn="1"/>
        </p:nvCxnSpPr>
        <p:spPr>
          <a:xfrm>
            <a:off x="1167798" y="6172200"/>
            <a:ext cx="10414602"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5CF2294-DF56-8945-91B4-2A6467682F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pic>
        <p:nvPicPr>
          <p:cNvPr id="18" name="Picture 17" descr="A close up of a logo&#10;&#10;Description automatically generated">
            <a:extLst>
              <a:ext uri="{FF2B5EF4-FFF2-40B4-BE49-F238E27FC236}">
                <a16:creationId xmlns:a16="http://schemas.microsoft.com/office/drawing/2014/main" id="{C06D589E-042D-4448-A940-C4BC56450493}"/>
              </a:ext>
            </a:extLst>
          </p:cNvPr>
          <p:cNvPicPr>
            <a:picLocks noChangeAspect="1"/>
          </p:cNvPicPr>
          <p:nvPr userDrawn="1"/>
        </p:nvPicPr>
        <p:blipFill>
          <a:blip r:embed="rId7"/>
          <a:stretch>
            <a:fillRect/>
          </a:stretch>
        </p:blipFill>
        <p:spPr>
          <a:xfrm>
            <a:off x="0" y="0"/>
            <a:ext cx="266700" cy="6858000"/>
          </a:xfrm>
          <a:prstGeom prst="rect">
            <a:avLst/>
          </a:prstGeom>
        </p:spPr>
      </p:pic>
      <p:sp>
        <p:nvSpPr>
          <p:cNvPr id="2" name="TextBox 1">
            <a:extLst>
              <a:ext uri="{FF2B5EF4-FFF2-40B4-BE49-F238E27FC236}">
                <a16:creationId xmlns:a16="http://schemas.microsoft.com/office/drawing/2014/main" id="{78D720DE-1C2D-204B-A147-24819FFE4891}"/>
              </a:ext>
            </a:extLst>
          </p:cNvPr>
          <p:cNvSpPr txBox="1"/>
          <p:nvPr userDrawn="1"/>
        </p:nvSpPr>
        <p:spPr>
          <a:xfrm>
            <a:off x="713984" y="3006247"/>
            <a:ext cx="1603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3000" spc="30">
                <a:solidFill>
                  <a:schemeClr val="tx1">
                    <a:lumMod val="75000"/>
                    <a:lumOff val="25000"/>
                  </a:schemeClr>
                </a:solidFill>
                <a:latin typeface="Calibri Regular" charset="0"/>
              </a:rPr>
              <a:t>PHONE:</a:t>
            </a:r>
          </a:p>
        </p:txBody>
      </p:sp>
      <p:sp>
        <p:nvSpPr>
          <p:cNvPr id="3" name="TextBox 2">
            <a:extLst>
              <a:ext uri="{FF2B5EF4-FFF2-40B4-BE49-F238E27FC236}">
                <a16:creationId xmlns:a16="http://schemas.microsoft.com/office/drawing/2014/main" id="{4E8159BE-0024-7B47-9041-5098497099ED}"/>
              </a:ext>
            </a:extLst>
          </p:cNvPr>
          <p:cNvSpPr txBox="1"/>
          <p:nvPr userDrawn="1"/>
        </p:nvSpPr>
        <p:spPr>
          <a:xfrm>
            <a:off x="713984" y="3883070"/>
            <a:ext cx="11273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3000" spc="30">
                <a:solidFill>
                  <a:schemeClr val="tx1">
                    <a:lumMod val="75000"/>
                    <a:lumOff val="25000"/>
                  </a:schemeClr>
                </a:solidFill>
                <a:latin typeface="Calibri Regular" charset="0"/>
              </a:rPr>
              <a:t>FAX:</a:t>
            </a:r>
          </a:p>
        </p:txBody>
      </p:sp>
      <p:sp>
        <p:nvSpPr>
          <p:cNvPr id="4" name="TextBox 3">
            <a:extLst>
              <a:ext uri="{FF2B5EF4-FFF2-40B4-BE49-F238E27FC236}">
                <a16:creationId xmlns:a16="http://schemas.microsoft.com/office/drawing/2014/main" id="{64B834D5-6A74-8C44-9F12-5D20B23E96E5}"/>
              </a:ext>
            </a:extLst>
          </p:cNvPr>
          <p:cNvSpPr txBox="1"/>
          <p:nvPr userDrawn="1"/>
        </p:nvSpPr>
        <p:spPr>
          <a:xfrm>
            <a:off x="713984" y="4809995"/>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3000" spc="30">
                <a:solidFill>
                  <a:schemeClr val="tx1">
                    <a:lumMod val="75000"/>
                    <a:lumOff val="25000"/>
                  </a:schemeClr>
                </a:solidFill>
                <a:latin typeface="Calibri Regular" charset="0"/>
              </a:rPr>
              <a:t>EMAIL:</a:t>
            </a:r>
          </a:p>
        </p:txBody>
      </p:sp>
      <p:sp>
        <p:nvSpPr>
          <p:cNvPr id="16" name="Text Placeholder 15">
            <a:extLst>
              <a:ext uri="{FF2B5EF4-FFF2-40B4-BE49-F238E27FC236}">
                <a16:creationId xmlns:a16="http://schemas.microsoft.com/office/drawing/2014/main" id="{28DEAFCB-F224-CD43-B406-FBD96E0CAF26}"/>
              </a:ext>
            </a:extLst>
          </p:cNvPr>
          <p:cNvSpPr>
            <a:spLocks noGrp="1"/>
          </p:cNvSpPr>
          <p:nvPr>
            <p:ph type="body" sz="quarter" idx="13"/>
          </p:nvPr>
        </p:nvSpPr>
        <p:spPr>
          <a:xfrm>
            <a:off x="713984" y="3332272"/>
            <a:ext cx="4509370" cy="350381"/>
          </a:xfrm>
        </p:spPr>
        <p:txBody>
          <a:bodyPr>
            <a:normAutofit/>
          </a:bodyPr>
          <a:lstStyle>
            <a:lvl1pPr marL="0" indent="0">
              <a:buNone/>
              <a:defRPr sz="1800">
                <a:latin typeface="Calibri" panose="020F0502020204030204" pitchFamily="34" charset="0"/>
                <a:cs typeface="Calibri" panose="020F0502020204030204" pitchFamily="34" charset="0"/>
              </a:defRPr>
            </a:lvl1pPr>
          </a:lstStyle>
          <a:p>
            <a:pPr lvl="0"/>
            <a:r>
              <a:rPr lang="en-US"/>
              <a:t>Click to edit Master</a:t>
            </a:r>
          </a:p>
        </p:txBody>
      </p:sp>
      <p:sp>
        <p:nvSpPr>
          <p:cNvPr id="22" name="Text Placeholder 15">
            <a:extLst>
              <a:ext uri="{FF2B5EF4-FFF2-40B4-BE49-F238E27FC236}">
                <a16:creationId xmlns:a16="http://schemas.microsoft.com/office/drawing/2014/main" id="{05D938A5-AE35-EE41-BD50-DEE92169BD2C}"/>
              </a:ext>
            </a:extLst>
          </p:cNvPr>
          <p:cNvSpPr>
            <a:spLocks noGrp="1"/>
          </p:cNvSpPr>
          <p:nvPr>
            <p:ph type="body" sz="quarter" idx="14"/>
          </p:nvPr>
        </p:nvSpPr>
        <p:spPr>
          <a:xfrm>
            <a:off x="713984" y="4211182"/>
            <a:ext cx="4509370" cy="350381"/>
          </a:xfrm>
        </p:spPr>
        <p:txBody>
          <a:bodyPr>
            <a:normAutofit/>
          </a:bodyPr>
          <a:lstStyle>
            <a:lvl1pPr marL="0" indent="0">
              <a:buNone/>
              <a:defRPr sz="1800">
                <a:latin typeface="Calibri" panose="020F0502020204030204" pitchFamily="34" charset="0"/>
                <a:cs typeface="Calibri" panose="020F0502020204030204" pitchFamily="34" charset="0"/>
              </a:defRPr>
            </a:lvl1pPr>
          </a:lstStyle>
          <a:p>
            <a:pPr lvl="0"/>
            <a:r>
              <a:rPr lang="en-US"/>
              <a:t>Click to edit Master</a:t>
            </a:r>
          </a:p>
        </p:txBody>
      </p:sp>
      <p:sp>
        <p:nvSpPr>
          <p:cNvPr id="23" name="Text Placeholder 15">
            <a:extLst>
              <a:ext uri="{FF2B5EF4-FFF2-40B4-BE49-F238E27FC236}">
                <a16:creationId xmlns:a16="http://schemas.microsoft.com/office/drawing/2014/main" id="{07CB5B48-F843-684D-9E38-0788242C534E}"/>
              </a:ext>
            </a:extLst>
          </p:cNvPr>
          <p:cNvSpPr>
            <a:spLocks noGrp="1"/>
          </p:cNvSpPr>
          <p:nvPr>
            <p:ph type="body" sz="quarter" idx="15"/>
          </p:nvPr>
        </p:nvSpPr>
        <p:spPr>
          <a:xfrm>
            <a:off x="713984" y="5150634"/>
            <a:ext cx="4509370" cy="350381"/>
          </a:xfrm>
        </p:spPr>
        <p:txBody>
          <a:bodyPr>
            <a:normAutofit/>
          </a:bodyPr>
          <a:lstStyle>
            <a:lvl1pPr marL="0" indent="0">
              <a:buNone/>
              <a:defRPr sz="1800">
                <a:latin typeface="Calibri" panose="020F0502020204030204" pitchFamily="34" charset="0"/>
                <a:cs typeface="Calibri" panose="020F0502020204030204" pitchFamily="34" charset="0"/>
              </a:defRPr>
            </a:lvl1pPr>
          </a:lstStyle>
          <a:p>
            <a:pPr lvl="0"/>
            <a:r>
              <a:rPr lang="en-US"/>
              <a:t>Click to edit Master</a:t>
            </a:r>
          </a:p>
        </p:txBody>
      </p:sp>
    </p:spTree>
    <p:extLst>
      <p:ext uri="{BB962C8B-B14F-4D97-AF65-F5344CB8AC3E}">
        <p14:creationId xmlns:p14="http://schemas.microsoft.com/office/powerpoint/2010/main" val="19287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p>
        </p:txBody>
      </p:sp>
      <p:sp>
        <p:nvSpPr>
          <p:cNvPr id="3" name="Content Placeholder 2"/>
          <p:cNvSpPr>
            <a:spLocks noGrp="1"/>
          </p:cNvSpPr>
          <p:nvPr>
            <p:ph idx="1"/>
          </p:nvPr>
        </p:nvSpPr>
        <p:spPr>
          <a:xfrm>
            <a:off x="543197" y="571501"/>
            <a:ext cx="6217920" cy="5354992"/>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lvl1pPr>
              <a:defRPr>
                <a:solidFill>
                  <a:schemeClr val="bg1"/>
                </a:solidFill>
              </a:defRPr>
            </a:lvl1pPr>
          </a:lstStyle>
          <a:p>
            <a:fld id="{83CCEE5A-D3CE-BE48-9D23-9849E6A7CA38}" type="datetime1">
              <a:rPr lang="en-US" smtClean="0"/>
              <a:t>8/1/2021</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cxnSp>
        <p:nvCxnSpPr>
          <p:cNvPr id="11" name="Straight Connector 10">
            <a:extLst>
              <a:ext uri="{FF2B5EF4-FFF2-40B4-BE49-F238E27FC236}">
                <a16:creationId xmlns:a16="http://schemas.microsoft.com/office/drawing/2014/main" id="{5EA28271-4AC9-4F47-BFB8-5CD5B7C52FED}"/>
              </a:ext>
            </a:extLst>
          </p:cNvPr>
          <p:cNvCxnSpPr>
            <a:cxnSpLocks/>
          </p:cNvCxnSpPr>
          <p:nvPr userDrawn="1"/>
        </p:nvCxnSpPr>
        <p:spPr>
          <a:xfrm>
            <a:off x="1167798" y="6172200"/>
            <a:ext cx="5593319"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6A310A-C854-664F-98C1-A9439158C7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spTree>
    <p:extLst>
      <p:ext uri="{BB962C8B-B14F-4D97-AF65-F5344CB8AC3E}">
        <p14:creationId xmlns:p14="http://schemas.microsoft.com/office/powerpoint/2010/main" val="330865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624840" y="745578"/>
            <a:ext cx="6136277" cy="4507308"/>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Footer Placeholder 212">
            <a:extLst>
              <a:ext uri="{FF2B5EF4-FFF2-40B4-BE49-F238E27FC236}">
                <a16:creationId xmlns:a16="http://schemas.microsoft.com/office/drawing/2014/main" id="{EBACA767-9B48-D946-A734-5CCEAC61103D}"/>
              </a:ext>
            </a:extLst>
          </p:cNvPr>
          <p:cNvSpPr>
            <a:spLocks noGrp="1"/>
          </p:cNvSpPr>
          <p:nvPr>
            <p:ph type="ftr" sz="quarter" idx="3"/>
          </p:nvPr>
        </p:nvSpPr>
        <p:spPr>
          <a:xfrm>
            <a:off x="1196982" y="6281028"/>
            <a:ext cx="5083929" cy="222436"/>
          </a:xfrm>
          <a:prstGeom prst="rect">
            <a:avLst/>
          </a:prstGeom>
        </p:spPr>
        <p:txBody>
          <a:bodyPr/>
          <a:lstStyle>
            <a:lvl1pPr>
              <a:defRPr sz="1100"/>
            </a:lvl1pPr>
          </a:lstStyle>
          <a:p>
            <a:endParaRPr lang="en-US"/>
          </a:p>
        </p:txBody>
      </p:sp>
      <p:cxnSp>
        <p:nvCxnSpPr>
          <p:cNvPr id="8" name="Straight Connector 7">
            <a:extLst>
              <a:ext uri="{FF2B5EF4-FFF2-40B4-BE49-F238E27FC236}">
                <a16:creationId xmlns:a16="http://schemas.microsoft.com/office/drawing/2014/main" id="{A5C3DFBB-D3EB-F040-9B46-3E2EC0F242A2}"/>
              </a:ext>
            </a:extLst>
          </p:cNvPr>
          <p:cNvCxnSpPr>
            <a:cxnSpLocks/>
          </p:cNvCxnSpPr>
          <p:nvPr userDrawn="1"/>
        </p:nvCxnSpPr>
        <p:spPr>
          <a:xfrm>
            <a:off x="1167798" y="6172200"/>
            <a:ext cx="5593319"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D200D43-208D-E349-9E5E-CE91981173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sp>
        <p:nvSpPr>
          <p:cNvPr id="10" name="Date Placeholder 4">
            <a:extLst>
              <a:ext uri="{FF2B5EF4-FFF2-40B4-BE49-F238E27FC236}">
                <a16:creationId xmlns:a16="http://schemas.microsoft.com/office/drawing/2014/main" id="{3BE275DC-CCB0-4D4E-93CB-CCE7D7D9726A}"/>
              </a:ext>
            </a:extLst>
          </p:cNvPr>
          <p:cNvSpPr>
            <a:spLocks noGrp="1"/>
          </p:cNvSpPr>
          <p:nvPr>
            <p:ph type="dt" sz="half" idx="10"/>
          </p:nvPr>
        </p:nvSpPr>
        <p:spPr>
          <a:xfrm>
            <a:off x="9294042" y="6289679"/>
            <a:ext cx="965946" cy="222436"/>
          </a:xfrm>
        </p:spPr>
        <p:txBody>
          <a:bodyPr/>
          <a:lstStyle>
            <a:lvl1pPr>
              <a:defRPr>
                <a:solidFill>
                  <a:schemeClr val="bg1"/>
                </a:solidFill>
              </a:defRPr>
            </a:lvl1pPr>
          </a:lstStyle>
          <a:p>
            <a:fld id="{46C87288-CE57-B046-BAAE-2145E37C9250}" type="datetime1">
              <a:rPr lang="en-US" smtClean="0"/>
              <a:t>8/1/2021</a:t>
            </a:fld>
            <a:endParaRPr lang="en-US"/>
          </a:p>
        </p:txBody>
      </p:sp>
      <p:sp>
        <p:nvSpPr>
          <p:cNvPr id="11" name="Slide Number Placeholder 7">
            <a:extLst>
              <a:ext uri="{FF2B5EF4-FFF2-40B4-BE49-F238E27FC236}">
                <a16:creationId xmlns:a16="http://schemas.microsoft.com/office/drawing/2014/main" id="{A423A8A0-071D-3446-845E-58F2A2AB6C3B}"/>
              </a:ext>
            </a:extLst>
          </p:cNvPr>
          <p:cNvSpPr>
            <a:spLocks noGrp="1"/>
          </p:cNvSpPr>
          <p:nvPr>
            <p:ph type="sldNum" sz="quarter" idx="12"/>
          </p:nvPr>
        </p:nvSpPr>
        <p:spPr>
          <a:xfrm>
            <a:off x="10665311" y="6289679"/>
            <a:ext cx="918882" cy="222436"/>
          </a:xfrm>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396232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cxnSp>
        <p:nvCxnSpPr>
          <p:cNvPr id="9" name="Straight Connector 8"/>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1"/>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2" name="Title 1"/>
          <p:cNvSpPr>
            <a:spLocks noGrp="1"/>
          </p:cNvSpPr>
          <p:nvPr>
            <p:ph type="title" hasCustomPrompt="1"/>
          </p:nvPr>
        </p:nvSpPr>
        <p:spPr>
          <a:xfrm>
            <a:off x="1584742" y="164576"/>
            <a:ext cx="2258165" cy="646331"/>
          </a:xfrm>
          <a:prstGeom prst="rect">
            <a:avLst/>
          </a:prstGeom>
        </p:spPr>
        <p:txBody>
          <a:bodyPr>
            <a:noAutofit/>
          </a:bodyPr>
          <a:lstStyle>
            <a:lvl1pPr algn="l">
              <a:defRPr sz="3600">
                <a:solidFill>
                  <a:schemeClr val="bg1"/>
                </a:solidFill>
              </a:defRPr>
            </a:lvl1pPr>
          </a:lstStyle>
          <a:p>
            <a:r>
              <a:rPr lang="en-US"/>
              <a:t>Agenda</a:t>
            </a:r>
          </a:p>
        </p:txBody>
      </p:sp>
      <p:sp>
        <p:nvSpPr>
          <p:cNvPr id="6"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sp>
        <p:nvSpPr>
          <p:cNvPr id="8" name="Text Placeholder 7"/>
          <p:cNvSpPr>
            <a:spLocks noGrp="1"/>
          </p:cNvSpPr>
          <p:nvPr>
            <p:ph type="body" sz="quarter" idx="14"/>
          </p:nvPr>
        </p:nvSpPr>
        <p:spPr>
          <a:xfrm>
            <a:off x="412061" y="1247560"/>
            <a:ext cx="11163313" cy="3763962"/>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244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9490AF-7A7D-2B47-863B-90B244AB4A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1640" y="2721787"/>
            <a:ext cx="1508918" cy="1606718"/>
          </a:xfrm>
          <a:prstGeom prst="rect">
            <a:avLst/>
          </a:prstGeom>
        </p:spPr>
      </p:pic>
      <p:sp>
        <p:nvSpPr>
          <p:cNvPr id="6" name="Rectangle 5">
            <a:extLst>
              <a:ext uri="{FF2B5EF4-FFF2-40B4-BE49-F238E27FC236}">
                <a16:creationId xmlns:a16="http://schemas.microsoft.com/office/drawing/2014/main" id="{F5D0B2BF-E8DF-E846-99C7-FD362F761740}"/>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EACE4B5C-F6B8-1841-A9B0-5E4F9B7AE827}"/>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CA799A5-69D9-A940-8EE5-814933A02BD1}"/>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3FCBA15A-701B-D14C-8E4D-91F2145F0311}"/>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C054D3D6-4053-F444-8A1F-79CC1141DD6A}"/>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pic>
        <p:nvPicPr>
          <p:cNvPr id="3" name="Picture 2" descr="A close up of a logo&#10;&#10;Description automatically generated">
            <a:extLst>
              <a:ext uri="{FF2B5EF4-FFF2-40B4-BE49-F238E27FC236}">
                <a16:creationId xmlns:a16="http://schemas.microsoft.com/office/drawing/2014/main" id="{04A46288-4CBC-B047-9B07-D6D9439144B7}"/>
              </a:ext>
            </a:extLst>
          </p:cNvPr>
          <p:cNvPicPr>
            <a:picLocks noChangeAspect="1"/>
          </p:cNvPicPr>
          <p:nvPr userDrawn="1"/>
        </p:nvPicPr>
        <p:blipFill>
          <a:blip r:embed="rId3"/>
          <a:stretch>
            <a:fillRect/>
          </a:stretch>
        </p:blipFill>
        <p:spPr>
          <a:xfrm>
            <a:off x="0" y="0"/>
            <a:ext cx="266700" cy="6858000"/>
          </a:xfrm>
          <a:prstGeom prst="rect">
            <a:avLst/>
          </a:prstGeom>
        </p:spPr>
      </p:pic>
    </p:spTree>
    <p:extLst>
      <p:ext uri="{BB962C8B-B14F-4D97-AF65-F5344CB8AC3E}">
        <p14:creationId xmlns:p14="http://schemas.microsoft.com/office/powerpoint/2010/main" val="11357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B863265-FF7F-4F49-B394-E97B16070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2723682"/>
            <a:ext cx="1508918" cy="1606718"/>
          </a:xfrm>
          <a:prstGeom prst="rect">
            <a:avLst/>
          </a:prstGeom>
        </p:spPr>
      </p:pic>
      <p:sp>
        <p:nvSpPr>
          <p:cNvPr id="68" name="Rectangle 67">
            <a:extLst>
              <a:ext uri="{FF2B5EF4-FFF2-40B4-BE49-F238E27FC236}">
                <a16:creationId xmlns:a16="http://schemas.microsoft.com/office/drawing/2014/main" id="{A26FFAB8-F579-7849-A043-EA409D378AF0}"/>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9" name="Straight Connector 68">
            <a:extLst>
              <a:ext uri="{FF2B5EF4-FFF2-40B4-BE49-F238E27FC236}">
                <a16:creationId xmlns:a16="http://schemas.microsoft.com/office/drawing/2014/main" id="{A73C47C4-6C1C-AB48-BF18-AD5158525C86}"/>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70" name="Text Placeholder 22">
            <a:extLst>
              <a:ext uri="{FF2B5EF4-FFF2-40B4-BE49-F238E27FC236}">
                <a16:creationId xmlns:a16="http://schemas.microsoft.com/office/drawing/2014/main" id="{ADEC6E6F-E04E-AB49-8F2A-B1B993901927}"/>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71" name="Text Placeholder 22">
            <a:extLst>
              <a:ext uri="{FF2B5EF4-FFF2-40B4-BE49-F238E27FC236}">
                <a16:creationId xmlns:a16="http://schemas.microsoft.com/office/drawing/2014/main" id="{FACB93A9-3BFD-CA45-942E-29C0B3E1D394}"/>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72" name="Text Placeholder 22">
            <a:extLst>
              <a:ext uri="{FF2B5EF4-FFF2-40B4-BE49-F238E27FC236}">
                <a16:creationId xmlns:a16="http://schemas.microsoft.com/office/drawing/2014/main" id="{8D7E68F1-A076-034E-9A90-09C6E6394941}"/>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26648414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27236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28199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39079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26860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33162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39109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21940497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_ Photo V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5" name="Rectangle 4"/>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6" name="Straight Connector 5"/>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7"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9"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10"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35500611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40063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1026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1906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39687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5989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1936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36221021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43365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4328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5208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989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9291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5238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165583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44889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5852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6732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4513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50815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6762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26937061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2E091-04CE-B14D-ACEE-5BD65BDB51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5353" y="4285782"/>
            <a:ext cx="1508918" cy="1606718"/>
          </a:xfrm>
          <a:prstGeom prst="rect">
            <a:avLst/>
          </a:prstGeom>
        </p:spPr>
      </p:pic>
      <p:sp>
        <p:nvSpPr>
          <p:cNvPr id="6" name="Rectangle 5">
            <a:extLst>
              <a:ext uri="{FF2B5EF4-FFF2-40B4-BE49-F238E27FC236}">
                <a16:creationId xmlns:a16="http://schemas.microsoft.com/office/drawing/2014/main" id="{CEBE708A-C02E-F145-B28E-46E1EC36A0CB}"/>
              </a:ext>
            </a:extLst>
          </p:cNvPr>
          <p:cNvSpPr/>
          <p:nvPr userDrawn="1"/>
        </p:nvSpPr>
        <p:spPr>
          <a:xfrm>
            <a:off x="4079032" y="4382008"/>
            <a:ext cx="45719" cy="1418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7B88A15-5EC4-8B4C-805A-650804371705}"/>
              </a:ext>
            </a:extLst>
          </p:cNvPr>
          <p:cNvCxnSpPr/>
          <p:nvPr userDrawn="1"/>
        </p:nvCxnSpPr>
        <p:spPr>
          <a:xfrm>
            <a:off x="4323225" y="5470045"/>
            <a:ext cx="3788330" cy="0"/>
          </a:xfrm>
          <a:prstGeom prst="line">
            <a:avLst/>
          </a:prstGeom>
          <a:noFill/>
          <a:ln w="12700" cap="flat" cmpd="sng" algn="ctr">
            <a:solidFill>
              <a:srgbClr val="A7AAA9"/>
            </a:solidFill>
            <a:prstDash val="dot"/>
            <a:headEnd type="none"/>
            <a:tailEnd type="none"/>
          </a:ln>
          <a:effectLst/>
        </p:spPr>
      </p:cxnSp>
      <p:sp>
        <p:nvSpPr>
          <p:cNvPr id="8" name="Text Placeholder 22">
            <a:extLst>
              <a:ext uri="{FF2B5EF4-FFF2-40B4-BE49-F238E27FC236}">
                <a16:creationId xmlns:a16="http://schemas.microsoft.com/office/drawing/2014/main" id="{FFF136D5-84B3-1D49-B389-FF2DA146A4EA}"/>
              </a:ext>
            </a:extLst>
          </p:cNvPr>
          <p:cNvSpPr>
            <a:spLocks noGrp="1"/>
          </p:cNvSpPr>
          <p:nvPr>
            <p:ph type="body" sz="quarter" idx="10" hasCustomPrompt="1"/>
          </p:nvPr>
        </p:nvSpPr>
        <p:spPr>
          <a:xfrm>
            <a:off x="4322765" y="4248163"/>
            <a:ext cx="5132387" cy="645808"/>
          </a:xfrm>
          <a:prstGeom prst="rect">
            <a:avLst/>
          </a:prstGeom>
        </p:spPr>
        <p:txBody>
          <a:bodyPr/>
          <a:lstStyle>
            <a:lvl1pPr marL="0" indent="0">
              <a:buNone/>
              <a:defRPr sz="4000" b="1"/>
            </a:lvl1pPr>
            <a:lvl2pPr marL="457182" indent="0">
              <a:buNone/>
              <a:defRPr/>
            </a:lvl2pPr>
            <a:lvl3pPr marL="914364" indent="0">
              <a:buNone/>
              <a:defRPr/>
            </a:lvl3pPr>
            <a:lvl4pPr marL="1371545" indent="0">
              <a:buNone/>
              <a:defRPr/>
            </a:lvl4pPr>
            <a:lvl5pPr marL="1828727" indent="0">
              <a:buNone/>
              <a:defRPr/>
            </a:lvl5pPr>
          </a:lstStyle>
          <a:p>
            <a:pPr lvl="0"/>
            <a:r>
              <a:rPr lang="en-US"/>
              <a:t>Presentation Title</a:t>
            </a:r>
          </a:p>
        </p:txBody>
      </p:sp>
      <p:sp>
        <p:nvSpPr>
          <p:cNvPr id="9" name="Text Placeholder 22">
            <a:extLst>
              <a:ext uri="{FF2B5EF4-FFF2-40B4-BE49-F238E27FC236}">
                <a16:creationId xmlns:a16="http://schemas.microsoft.com/office/drawing/2014/main" id="{C50135FD-A815-6B41-A79D-45D4E09878A1}"/>
              </a:ext>
            </a:extLst>
          </p:cNvPr>
          <p:cNvSpPr>
            <a:spLocks noGrp="1"/>
          </p:cNvSpPr>
          <p:nvPr>
            <p:ph type="body" sz="quarter" idx="11" hasCustomPrompt="1"/>
          </p:nvPr>
        </p:nvSpPr>
        <p:spPr>
          <a:xfrm>
            <a:off x="4322765" y="4878307"/>
            <a:ext cx="5132387" cy="476524"/>
          </a:xfrm>
          <a:prstGeom prst="rect">
            <a:avLst/>
          </a:prstGeom>
        </p:spPr>
        <p:txBody>
          <a:bodyPr/>
          <a:lstStyle>
            <a:lvl1pPr marL="0" indent="0">
              <a:buNone/>
              <a:defRPr sz="2800" b="0" i="1" baseline="0"/>
            </a:lvl1pPr>
            <a:lvl2pPr marL="457182" indent="0">
              <a:buNone/>
              <a:defRPr/>
            </a:lvl2pPr>
            <a:lvl3pPr marL="914364" indent="0">
              <a:buNone/>
              <a:defRPr/>
            </a:lvl3pPr>
            <a:lvl4pPr marL="1371545" indent="0">
              <a:buNone/>
              <a:defRPr/>
            </a:lvl4pPr>
            <a:lvl5pPr marL="1828727" indent="0">
              <a:buNone/>
              <a:defRPr/>
            </a:lvl5pPr>
          </a:lstStyle>
          <a:p>
            <a:pPr lvl="0"/>
            <a:r>
              <a:rPr lang="en-US"/>
              <a:t>Subtitle (or delete)</a:t>
            </a:r>
          </a:p>
        </p:txBody>
      </p:sp>
      <p:sp>
        <p:nvSpPr>
          <p:cNvPr id="10" name="Text Placeholder 22">
            <a:extLst>
              <a:ext uri="{FF2B5EF4-FFF2-40B4-BE49-F238E27FC236}">
                <a16:creationId xmlns:a16="http://schemas.microsoft.com/office/drawing/2014/main" id="{F91A4A14-63F4-0D44-97D8-62A6CC72F671}"/>
              </a:ext>
            </a:extLst>
          </p:cNvPr>
          <p:cNvSpPr>
            <a:spLocks noGrp="1"/>
          </p:cNvSpPr>
          <p:nvPr>
            <p:ph type="body" sz="quarter" idx="12" hasCustomPrompt="1"/>
          </p:nvPr>
        </p:nvSpPr>
        <p:spPr>
          <a:xfrm>
            <a:off x="4322765" y="5473001"/>
            <a:ext cx="5132387" cy="476524"/>
          </a:xfrm>
          <a:prstGeom prst="rect">
            <a:avLst/>
          </a:prstGeom>
        </p:spPr>
        <p:txBody>
          <a:bodyPr/>
          <a:lstStyle>
            <a:lvl1pPr marL="0" indent="0">
              <a:buNone/>
              <a:defRPr sz="1400" b="0" i="0" baseline="0"/>
            </a:lvl1pPr>
            <a:lvl2pPr marL="457182" indent="0">
              <a:buNone/>
              <a:defRPr/>
            </a:lvl2pPr>
            <a:lvl3pPr marL="914364" indent="0">
              <a:buNone/>
              <a:defRPr/>
            </a:lvl3pPr>
            <a:lvl4pPr marL="1371545" indent="0">
              <a:buNone/>
              <a:defRPr/>
            </a:lvl4pPr>
            <a:lvl5pPr marL="1828727" indent="0">
              <a:buNone/>
              <a:defRPr/>
            </a:lvl5pPr>
          </a:lstStyle>
          <a:p>
            <a:pPr lvl="0"/>
            <a:r>
              <a:rPr lang="en-US"/>
              <a:t>Date | Name of Presenter</a:t>
            </a:r>
          </a:p>
        </p:txBody>
      </p:sp>
    </p:spTree>
    <p:extLst>
      <p:ext uri="{BB962C8B-B14F-4D97-AF65-F5344CB8AC3E}">
        <p14:creationId xmlns:p14="http://schemas.microsoft.com/office/powerpoint/2010/main" val="15871843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345885"/>
            <a:ext cx="9601200" cy="939991"/>
          </a:xfrm>
        </p:spPr>
        <p:txBody>
          <a:bodyPr/>
          <a:lstStyle/>
          <a:p>
            <a:r>
              <a:rPr lang="en-US"/>
              <a:t>Click to edit Master title style</a:t>
            </a:r>
          </a:p>
        </p:txBody>
      </p:sp>
      <p:sp>
        <p:nvSpPr>
          <p:cNvPr id="3" name="Content Placeholder 2"/>
          <p:cNvSpPr>
            <a:spLocks noGrp="1"/>
          </p:cNvSpPr>
          <p:nvPr>
            <p:ph sz="half" idx="1"/>
          </p:nvPr>
        </p:nvSpPr>
        <p:spPr>
          <a:xfrm>
            <a:off x="1295400" y="1643063"/>
            <a:ext cx="4572000" cy="41481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643063"/>
            <a:ext cx="4572000" cy="41481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7DBFC0-FD72-AF48-A84A-2405496B952A}" type="datetime1">
              <a:rPr lang="en-US" smtClean="0"/>
              <a:t>8/1/2021</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9D387FE8-EB66-D640-90C1-C09AC6CA0244}"/>
              </a:ext>
            </a:extLst>
          </p:cNvPr>
          <p:cNvPicPr>
            <a:picLocks noChangeAspect="1"/>
          </p:cNvPicPr>
          <p:nvPr userDrawn="1"/>
        </p:nvPicPr>
        <p:blipFill>
          <a:blip r:embed="rId2"/>
          <a:stretch>
            <a:fillRect/>
          </a:stretch>
        </p:blipFill>
        <p:spPr>
          <a:xfrm>
            <a:off x="0" y="0"/>
            <a:ext cx="266700" cy="6858000"/>
          </a:xfrm>
          <a:prstGeom prst="rect">
            <a:avLst/>
          </a:prstGeom>
        </p:spPr>
      </p:pic>
    </p:spTree>
    <p:extLst>
      <p:ext uri="{BB962C8B-B14F-4D97-AF65-F5344CB8AC3E}">
        <p14:creationId xmlns:p14="http://schemas.microsoft.com/office/powerpoint/2010/main" val="2624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03F520-EF5D-624D-A858-B4F805ECE4CE}"/>
              </a:ext>
            </a:extLst>
          </p:cNvPr>
          <p:cNvSpPr>
            <a:spLocks noGrp="1"/>
          </p:cNvSpPr>
          <p:nvPr>
            <p:ph type="dt" sz="half" idx="10"/>
          </p:nvPr>
        </p:nvSpPr>
        <p:spPr/>
        <p:txBody>
          <a:bodyPr/>
          <a:lstStyle/>
          <a:p>
            <a:fld id="{1C79950C-8C55-F34D-B934-3747CCC843E0}" type="datetime1">
              <a:rPr lang="en-US" smtClean="0"/>
              <a:t>8/1/2021</a:t>
            </a:fld>
            <a:endParaRPr lang="en-US"/>
          </a:p>
        </p:txBody>
      </p:sp>
      <p:sp>
        <p:nvSpPr>
          <p:cNvPr id="4" name="Slide Number Placeholder 3">
            <a:extLst>
              <a:ext uri="{FF2B5EF4-FFF2-40B4-BE49-F238E27FC236}">
                <a16:creationId xmlns:a16="http://schemas.microsoft.com/office/drawing/2014/main" id="{C684DB86-EB6C-1749-9E27-3C9E7C3A69F9}"/>
              </a:ext>
            </a:extLst>
          </p:cNvPr>
          <p:cNvSpPr>
            <a:spLocks noGrp="1"/>
          </p:cNvSpPr>
          <p:nvPr>
            <p:ph type="sldNum" sz="quarter" idx="11"/>
          </p:nvPr>
        </p:nvSpPr>
        <p:spPr/>
        <p:txBody>
          <a:bodyPr/>
          <a:lstStyle/>
          <a:p>
            <a:fld id="{E31375A4-56A4-47D6-9801-1991572033F7}" type="slidenum">
              <a:rPr lang="en-US" smtClean="0"/>
              <a:pPr/>
              <a:t>‹#›</a:t>
            </a:fld>
            <a:endParaRPr lang="en-US"/>
          </a:p>
        </p:txBody>
      </p:sp>
      <p:pic>
        <p:nvPicPr>
          <p:cNvPr id="6" name="Picture 5" descr="A close up of a logo&#10;&#10;Description automatically generated">
            <a:extLst>
              <a:ext uri="{FF2B5EF4-FFF2-40B4-BE49-F238E27FC236}">
                <a16:creationId xmlns:a16="http://schemas.microsoft.com/office/drawing/2014/main" id="{0759DE29-F1BD-8D49-9B7A-9E32C05DD83D}"/>
              </a:ext>
            </a:extLst>
          </p:cNvPr>
          <p:cNvPicPr>
            <a:picLocks noChangeAspect="1"/>
          </p:cNvPicPr>
          <p:nvPr userDrawn="1"/>
        </p:nvPicPr>
        <p:blipFill>
          <a:blip r:embed="rId2"/>
          <a:stretch>
            <a:fillRect/>
          </a:stretch>
        </p:blipFill>
        <p:spPr>
          <a:xfrm>
            <a:off x="0" y="0"/>
            <a:ext cx="266700" cy="6858000"/>
          </a:xfrm>
          <a:prstGeom prst="rect">
            <a:avLst/>
          </a:prstGeom>
        </p:spPr>
      </p:pic>
      <p:sp>
        <p:nvSpPr>
          <p:cNvPr id="7" name="Title 1">
            <a:extLst>
              <a:ext uri="{FF2B5EF4-FFF2-40B4-BE49-F238E27FC236}">
                <a16:creationId xmlns:a16="http://schemas.microsoft.com/office/drawing/2014/main" id="{A34F64F7-BE8F-FF47-A348-383CEEDA528B}"/>
              </a:ext>
            </a:extLst>
          </p:cNvPr>
          <p:cNvSpPr>
            <a:spLocks noGrp="1"/>
          </p:cNvSpPr>
          <p:nvPr>
            <p:ph type="title"/>
          </p:nvPr>
        </p:nvSpPr>
        <p:spPr>
          <a:xfrm>
            <a:off x="1295400" y="345885"/>
            <a:ext cx="9601200" cy="939991"/>
          </a:xfrm>
        </p:spPr>
        <p:txBody>
          <a:bodyPr/>
          <a:lstStyle/>
          <a:p>
            <a:r>
              <a:rPr lang="en-US"/>
              <a:t>Click to edit Master title style</a:t>
            </a:r>
          </a:p>
        </p:txBody>
      </p:sp>
    </p:spTree>
    <p:extLst>
      <p:ext uri="{BB962C8B-B14F-4D97-AF65-F5344CB8AC3E}">
        <p14:creationId xmlns:p14="http://schemas.microsoft.com/office/powerpoint/2010/main" val="223410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1546858"/>
            <a:ext cx="4572000" cy="641350"/>
          </a:xfrm>
        </p:spPr>
        <p:txBody>
          <a:bodyPr anchor="ctr">
            <a:normAutofit/>
          </a:bodyPr>
          <a:lstStyle>
            <a:lvl1pPr marL="0" indent="0">
              <a:spcBef>
                <a:spcPts val="0"/>
              </a:spcBef>
              <a:buNone/>
              <a:defRPr sz="2000" b="0">
                <a:solidFill>
                  <a:srgbClr val="0955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232249"/>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546858"/>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232249"/>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DA378E-58E7-2640-BB8A-93C0BED13689}" type="datetime1">
              <a:rPr lang="en-US" smtClean="0"/>
              <a:t>8/1/2021</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pic>
        <p:nvPicPr>
          <p:cNvPr id="12" name="Picture 11" descr="A close up of a logo&#10;&#10;Description automatically generated">
            <a:extLst>
              <a:ext uri="{FF2B5EF4-FFF2-40B4-BE49-F238E27FC236}">
                <a16:creationId xmlns:a16="http://schemas.microsoft.com/office/drawing/2014/main" id="{4FD8BBD7-6387-E642-B7F8-BAA69244368F}"/>
              </a:ext>
            </a:extLst>
          </p:cNvPr>
          <p:cNvPicPr>
            <a:picLocks noChangeAspect="1"/>
          </p:cNvPicPr>
          <p:nvPr userDrawn="1"/>
        </p:nvPicPr>
        <p:blipFill>
          <a:blip r:embed="rId2"/>
          <a:stretch>
            <a:fillRect/>
          </a:stretch>
        </p:blipFill>
        <p:spPr>
          <a:xfrm>
            <a:off x="0" y="0"/>
            <a:ext cx="266700" cy="6858000"/>
          </a:xfrm>
          <a:prstGeom prst="rect">
            <a:avLst/>
          </a:prstGeom>
        </p:spPr>
      </p:pic>
      <p:sp>
        <p:nvSpPr>
          <p:cNvPr id="11" name="Title 1">
            <a:extLst>
              <a:ext uri="{FF2B5EF4-FFF2-40B4-BE49-F238E27FC236}">
                <a16:creationId xmlns:a16="http://schemas.microsoft.com/office/drawing/2014/main" id="{C84D080C-BDBF-DB48-BE54-4E1693533565}"/>
              </a:ext>
            </a:extLst>
          </p:cNvPr>
          <p:cNvSpPr>
            <a:spLocks noGrp="1"/>
          </p:cNvSpPr>
          <p:nvPr>
            <p:ph type="title"/>
          </p:nvPr>
        </p:nvSpPr>
        <p:spPr>
          <a:xfrm>
            <a:off x="1295400" y="345885"/>
            <a:ext cx="9601200" cy="939991"/>
          </a:xfrm>
        </p:spPr>
        <p:txBody>
          <a:bodyPr/>
          <a:lstStyle/>
          <a:p>
            <a:r>
              <a:rPr lang="en-US"/>
              <a:t>Click to edit Master title style</a:t>
            </a:r>
          </a:p>
        </p:txBody>
      </p:sp>
    </p:spTree>
    <p:extLst>
      <p:ext uri="{BB962C8B-B14F-4D97-AF65-F5344CB8AC3E}">
        <p14:creationId xmlns:p14="http://schemas.microsoft.com/office/powerpoint/2010/main" val="34622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0DFCB1-CA6F-EA40-A701-AE317D180D86}" type="datetime1">
              <a:rPr lang="en-US" smtClean="0"/>
              <a:t>8/1/2021</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9" name="Content Placeholder 8">
            <a:extLst>
              <a:ext uri="{FF2B5EF4-FFF2-40B4-BE49-F238E27FC236}">
                <a16:creationId xmlns:a16="http://schemas.microsoft.com/office/drawing/2014/main" id="{B49F0000-3C19-AC44-96E3-73AF1836FAE1}"/>
              </a:ext>
            </a:extLst>
          </p:cNvPr>
          <p:cNvSpPr>
            <a:spLocks noGrp="1"/>
          </p:cNvSpPr>
          <p:nvPr>
            <p:ph sz="quarter" idx="13"/>
          </p:nvPr>
        </p:nvSpPr>
        <p:spPr>
          <a:xfrm>
            <a:off x="1295400" y="1471613"/>
            <a:ext cx="9601200" cy="4410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65550B70-93A5-1F4C-B8AB-D549554B8E7B}"/>
              </a:ext>
            </a:extLst>
          </p:cNvPr>
          <p:cNvPicPr>
            <a:picLocks noChangeAspect="1"/>
          </p:cNvPicPr>
          <p:nvPr userDrawn="1"/>
        </p:nvPicPr>
        <p:blipFill>
          <a:blip r:embed="rId2"/>
          <a:stretch>
            <a:fillRect/>
          </a:stretch>
        </p:blipFill>
        <p:spPr>
          <a:xfrm>
            <a:off x="0" y="0"/>
            <a:ext cx="266700" cy="6858000"/>
          </a:xfrm>
          <a:prstGeom prst="rect">
            <a:avLst/>
          </a:prstGeom>
        </p:spPr>
      </p:pic>
      <p:sp>
        <p:nvSpPr>
          <p:cNvPr id="10" name="Title 1">
            <a:extLst>
              <a:ext uri="{FF2B5EF4-FFF2-40B4-BE49-F238E27FC236}">
                <a16:creationId xmlns:a16="http://schemas.microsoft.com/office/drawing/2014/main" id="{DC3B376F-2A9D-E14E-A536-C00C95C85905}"/>
              </a:ext>
            </a:extLst>
          </p:cNvPr>
          <p:cNvSpPr>
            <a:spLocks noGrp="1"/>
          </p:cNvSpPr>
          <p:nvPr>
            <p:ph type="title"/>
          </p:nvPr>
        </p:nvSpPr>
        <p:spPr>
          <a:xfrm>
            <a:off x="1295400" y="345885"/>
            <a:ext cx="9601200" cy="939991"/>
          </a:xfrm>
        </p:spPr>
        <p:txBody>
          <a:bodyPr/>
          <a:lstStyle/>
          <a:p>
            <a:r>
              <a:rPr lang="en-US"/>
              <a:t>Click to edit Master title style</a:t>
            </a:r>
          </a:p>
        </p:txBody>
      </p:sp>
    </p:spTree>
    <p:extLst>
      <p:ext uri="{BB962C8B-B14F-4D97-AF65-F5344CB8AC3E}">
        <p14:creationId xmlns:p14="http://schemas.microsoft.com/office/powerpoint/2010/main" val="186339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fld id="{5E53E6B0-C456-EC4E-9334-73B1E050F293}" type="datetime1">
              <a:rPr lang="en-US" smtClean="0"/>
              <a:t>8/1/2021</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cxnSp>
        <p:nvCxnSpPr>
          <p:cNvPr id="7" name="Straight Connector 6">
            <a:extLst>
              <a:ext uri="{FF2B5EF4-FFF2-40B4-BE49-F238E27FC236}">
                <a16:creationId xmlns:a16="http://schemas.microsoft.com/office/drawing/2014/main" id="{A1688756-8B3C-E440-BA7A-4E358314E9EB}"/>
              </a:ext>
            </a:extLst>
          </p:cNvPr>
          <p:cNvCxnSpPr>
            <a:cxnSpLocks/>
          </p:cNvCxnSpPr>
          <p:nvPr userDrawn="1"/>
        </p:nvCxnSpPr>
        <p:spPr>
          <a:xfrm>
            <a:off x="1167798" y="6172200"/>
            <a:ext cx="10414602"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03297D-F85D-2F43-8073-F41EBDE3EB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pic>
        <p:nvPicPr>
          <p:cNvPr id="9" name="Picture 8" descr="A close up of a logo&#10;&#10;Description automatically generated">
            <a:extLst>
              <a:ext uri="{FF2B5EF4-FFF2-40B4-BE49-F238E27FC236}">
                <a16:creationId xmlns:a16="http://schemas.microsoft.com/office/drawing/2014/main" id="{3A992806-F426-634B-857E-EA8728DE59C0}"/>
              </a:ext>
            </a:extLst>
          </p:cNvPr>
          <p:cNvPicPr>
            <a:picLocks noChangeAspect="1"/>
          </p:cNvPicPr>
          <p:nvPr userDrawn="1"/>
        </p:nvPicPr>
        <p:blipFill>
          <a:blip r:embed="rId3"/>
          <a:stretch>
            <a:fillRect/>
          </a:stretch>
        </p:blipFill>
        <p:spPr>
          <a:xfrm>
            <a:off x="0" y="0"/>
            <a:ext cx="266700" cy="6858000"/>
          </a:xfrm>
          <a:prstGeom prst="rect">
            <a:avLst/>
          </a:prstGeom>
        </p:spPr>
      </p:pic>
    </p:spTree>
    <p:extLst>
      <p:ext uri="{BB962C8B-B14F-4D97-AF65-F5344CB8AC3E}">
        <p14:creationId xmlns:p14="http://schemas.microsoft.com/office/powerpoint/2010/main" val="103150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fld id="{C7FFFB31-3C9B-AA4B-9A34-D3D170C02DBF}" type="datetime1">
              <a:rPr lang="en-US" smtClean="0"/>
              <a:t>8/1/2021</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
        <p:nvSpPr>
          <p:cNvPr id="5" name="Content Placeholder 10">
            <a:extLst>
              <a:ext uri="{FF2B5EF4-FFF2-40B4-BE49-F238E27FC236}">
                <a16:creationId xmlns:a16="http://schemas.microsoft.com/office/drawing/2014/main" id="{929D4AD0-3551-214A-8CD1-FC78E927D94F}"/>
              </a:ext>
            </a:extLst>
          </p:cNvPr>
          <p:cNvSpPr txBox="1">
            <a:spLocks/>
          </p:cNvSpPr>
          <p:nvPr userDrawn="1"/>
        </p:nvSpPr>
        <p:spPr>
          <a:xfrm>
            <a:off x="713984" y="1516881"/>
            <a:ext cx="3596561" cy="136410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b="1" u="sng" kern="3000" spc="30">
                <a:solidFill>
                  <a:schemeClr val="tx2"/>
                </a:solidFill>
                <a:latin typeface="Calibri Regular" charset="0"/>
              </a:rPr>
              <a:t>FIND US</a:t>
            </a:r>
          </a:p>
          <a:p>
            <a:pPr algn="just"/>
            <a:endParaRPr lang="en-US" sz="1400" kern="3000" spc="30">
              <a:solidFill>
                <a:schemeClr val="tx1">
                  <a:lumMod val="75000"/>
                  <a:lumOff val="25000"/>
                </a:schemeClr>
              </a:solidFill>
              <a:latin typeface="Calibri Regular" charset="0"/>
            </a:endParaRPr>
          </a:p>
          <a:p>
            <a:pPr algn="just"/>
            <a:r>
              <a:rPr lang="en-US" sz="1600" b="1" kern="3000" spc="30">
                <a:solidFill>
                  <a:schemeClr val="tx1">
                    <a:lumMod val="75000"/>
                    <a:lumOff val="25000"/>
                  </a:schemeClr>
                </a:solidFill>
                <a:latin typeface="Calibri Regular" charset="0"/>
              </a:rPr>
              <a:t>ADDRESS:</a:t>
            </a:r>
          </a:p>
          <a:p>
            <a:pPr algn="just"/>
            <a:r>
              <a:rPr lang="en-US" sz="1600" kern="3000" spc="30">
                <a:solidFill>
                  <a:schemeClr val="tx1">
                    <a:lumMod val="75000"/>
                    <a:lumOff val="25000"/>
                  </a:schemeClr>
                </a:solidFill>
                <a:latin typeface="Calibri Regular" charset="0"/>
              </a:rPr>
              <a:t>1050 First St. NE, </a:t>
            </a:r>
          </a:p>
          <a:p>
            <a:pPr algn="just"/>
            <a:r>
              <a:rPr lang="en-US" sz="1600" kern="3000" spc="30">
                <a:solidFill>
                  <a:schemeClr val="tx1">
                    <a:lumMod val="75000"/>
                    <a:lumOff val="25000"/>
                  </a:schemeClr>
                </a:solidFill>
                <a:latin typeface="Calibri Regular" charset="0"/>
              </a:rPr>
              <a:t>Washington, DC 20002</a:t>
            </a:r>
          </a:p>
        </p:txBody>
      </p:sp>
      <p:sp>
        <p:nvSpPr>
          <p:cNvPr id="6" name="Content Placeholder 12">
            <a:extLst>
              <a:ext uri="{FF2B5EF4-FFF2-40B4-BE49-F238E27FC236}">
                <a16:creationId xmlns:a16="http://schemas.microsoft.com/office/drawing/2014/main" id="{A3541923-9EC1-3544-81C0-1CA074A449D4}"/>
              </a:ext>
            </a:extLst>
          </p:cNvPr>
          <p:cNvSpPr txBox="1">
            <a:spLocks/>
          </p:cNvSpPr>
          <p:nvPr userDrawn="1"/>
        </p:nvSpPr>
        <p:spPr>
          <a:xfrm>
            <a:off x="6808525" y="1516880"/>
            <a:ext cx="1983551" cy="39909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Font typeface="Arial" pitchFamily="34" charset="0"/>
              <a:buNone/>
            </a:pPr>
            <a:r>
              <a:rPr lang="en-US" sz="2000" b="1" u="sng" kern="3000" spc="30">
                <a:solidFill>
                  <a:schemeClr val="tx2"/>
                </a:solidFill>
                <a:latin typeface="Calibri Regular" charset="0"/>
              </a:rPr>
              <a:t>GET SOCIAL</a:t>
            </a:r>
          </a:p>
          <a:p>
            <a:pPr marL="0" indent="0">
              <a:buFont typeface="Arial" pitchFamily="34" charset="0"/>
              <a:buNone/>
            </a:pPr>
            <a:endParaRPr lang="en-US" sz="2000" kern="3000" spc="30">
              <a:solidFill>
                <a:srgbClr val="CB3F20"/>
              </a:solidFill>
              <a:latin typeface="Calibri Regular" charset="0"/>
            </a:endParaRPr>
          </a:p>
          <a:p>
            <a:pPr marL="0" indent="0">
              <a:buFont typeface="Arial" pitchFamily="34" charset="0"/>
              <a:buNone/>
            </a:pPr>
            <a:endParaRPr lang="en-US" sz="2000" kern="3000" spc="30">
              <a:solidFill>
                <a:srgbClr val="CB3F20"/>
              </a:solidFill>
              <a:latin typeface="Calibri Regular" charset="0"/>
            </a:endParaRPr>
          </a:p>
        </p:txBody>
      </p:sp>
      <p:pic>
        <p:nvPicPr>
          <p:cNvPr id="7" name="Picture 6" descr="http://osse.dc.gov/sites/default/files/dc/shared_assets/social_icons/facebook.png">
            <a:extLst>
              <a:ext uri="{FF2B5EF4-FFF2-40B4-BE49-F238E27FC236}">
                <a16:creationId xmlns:a16="http://schemas.microsoft.com/office/drawing/2014/main" id="{0E131DEB-828D-E044-9CA5-9FF1197778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3469" y="2191408"/>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osse.dc.gov/sites/default/files/dc/shared_assets/social_icons/twitter.png">
            <a:extLst>
              <a:ext uri="{FF2B5EF4-FFF2-40B4-BE49-F238E27FC236}">
                <a16:creationId xmlns:a16="http://schemas.microsoft.com/office/drawing/2014/main" id="{6FA4C653-0742-2B49-8187-55FC399B887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91218" y="2911676"/>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osse.dc.gov/sites/default/files/dc/shared_assets/social_icons/youtube.png">
            <a:extLst>
              <a:ext uri="{FF2B5EF4-FFF2-40B4-BE49-F238E27FC236}">
                <a16:creationId xmlns:a16="http://schemas.microsoft.com/office/drawing/2014/main" id="{08446A0D-B06A-BA44-8B93-B7CDF30F2EA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91218" y="3689203"/>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5476D62-5258-A545-B4EE-2B60C1C140E5}"/>
              </a:ext>
            </a:extLst>
          </p:cNvPr>
          <p:cNvSpPr/>
          <p:nvPr userDrawn="1"/>
        </p:nvSpPr>
        <p:spPr>
          <a:xfrm>
            <a:off x="7326087" y="2106835"/>
            <a:ext cx="230960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err="1">
                <a:solidFill>
                  <a:prstClr val="black">
                    <a:lumMod val="75000"/>
                    <a:lumOff val="25000"/>
                  </a:prstClr>
                </a:solidFill>
                <a:latin typeface="Calibri Regular" charset="0"/>
              </a:rPr>
              <a:t>facebook.com</a:t>
            </a:r>
            <a:r>
              <a:rPr lang="en-US" kern="3000" spc="30">
                <a:solidFill>
                  <a:prstClr val="black">
                    <a:lumMod val="75000"/>
                    <a:lumOff val="25000"/>
                  </a:prstClr>
                </a:solidFill>
                <a:latin typeface="Calibri Regular" charset="0"/>
              </a:rPr>
              <a:t>/</a:t>
            </a:r>
            <a:r>
              <a:rPr lang="en-US" kern="3000" spc="30" err="1">
                <a:solidFill>
                  <a:prstClr val="black">
                    <a:lumMod val="75000"/>
                    <a:lumOff val="25000"/>
                  </a:prstClr>
                </a:solidFill>
                <a:latin typeface="Calibri Regular" charset="0"/>
              </a:rPr>
              <a:t>ossedc</a:t>
            </a:r>
            <a:endParaRPr lang="en-US" kern="3000" spc="30">
              <a:solidFill>
                <a:prstClr val="black">
                  <a:lumMod val="75000"/>
                  <a:lumOff val="25000"/>
                </a:prstClr>
              </a:solidFill>
              <a:latin typeface="Calibri Regular" charset="0"/>
            </a:endParaRPr>
          </a:p>
        </p:txBody>
      </p:sp>
      <p:sp>
        <p:nvSpPr>
          <p:cNvPr id="11" name="Rectangle 10">
            <a:extLst>
              <a:ext uri="{FF2B5EF4-FFF2-40B4-BE49-F238E27FC236}">
                <a16:creationId xmlns:a16="http://schemas.microsoft.com/office/drawing/2014/main" id="{AB7B19A9-6F8A-BF48-9A63-EE327B25BE73}"/>
              </a:ext>
            </a:extLst>
          </p:cNvPr>
          <p:cNvSpPr/>
          <p:nvPr userDrawn="1"/>
        </p:nvSpPr>
        <p:spPr>
          <a:xfrm>
            <a:off x="7364492" y="2829526"/>
            <a:ext cx="208614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err="1">
                <a:solidFill>
                  <a:prstClr val="black">
                    <a:lumMod val="75000"/>
                    <a:lumOff val="25000"/>
                  </a:prstClr>
                </a:solidFill>
                <a:latin typeface="Calibri Regular" charset="0"/>
              </a:rPr>
              <a:t>twitter.com</a:t>
            </a:r>
            <a:r>
              <a:rPr lang="en-US" kern="3000" spc="30">
                <a:solidFill>
                  <a:prstClr val="black">
                    <a:lumMod val="75000"/>
                    <a:lumOff val="25000"/>
                  </a:prstClr>
                </a:solidFill>
                <a:latin typeface="Calibri Regular" charset="0"/>
              </a:rPr>
              <a:t>/</a:t>
            </a:r>
            <a:r>
              <a:rPr lang="en-US" kern="3000" spc="30" err="1">
                <a:solidFill>
                  <a:prstClr val="black">
                    <a:lumMod val="75000"/>
                    <a:lumOff val="25000"/>
                  </a:prstClr>
                </a:solidFill>
                <a:latin typeface="Calibri Regular" charset="0"/>
              </a:rPr>
              <a:t>ossedc</a:t>
            </a:r>
            <a:endParaRPr lang="en-US" kern="3000" spc="30">
              <a:solidFill>
                <a:prstClr val="black">
                  <a:lumMod val="75000"/>
                  <a:lumOff val="25000"/>
                </a:prstClr>
              </a:solidFill>
              <a:latin typeface="Calibri Regular" charset="0"/>
            </a:endParaRPr>
          </a:p>
        </p:txBody>
      </p:sp>
      <p:sp>
        <p:nvSpPr>
          <p:cNvPr id="12" name="Rectangle 11">
            <a:extLst>
              <a:ext uri="{FF2B5EF4-FFF2-40B4-BE49-F238E27FC236}">
                <a16:creationId xmlns:a16="http://schemas.microsoft.com/office/drawing/2014/main" id="{DF1E319C-8014-6748-BE40-6AA7A3B46E1F}"/>
              </a:ext>
            </a:extLst>
          </p:cNvPr>
          <p:cNvSpPr/>
          <p:nvPr userDrawn="1"/>
        </p:nvSpPr>
        <p:spPr>
          <a:xfrm>
            <a:off x="7355749" y="3608235"/>
            <a:ext cx="281230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n-US" kern="3000" spc="30" err="1">
                <a:solidFill>
                  <a:prstClr val="black">
                    <a:lumMod val="75000"/>
                    <a:lumOff val="25000"/>
                  </a:prstClr>
                </a:solidFill>
                <a:latin typeface="Calibri Regular" charset="0"/>
              </a:rPr>
              <a:t>youtube.com</a:t>
            </a:r>
            <a:r>
              <a:rPr lang="en-US" kern="3000" spc="30">
                <a:solidFill>
                  <a:prstClr val="black">
                    <a:lumMod val="75000"/>
                    <a:lumOff val="25000"/>
                  </a:prstClr>
                </a:solidFill>
                <a:latin typeface="Calibri Regular" charset="0"/>
              </a:rPr>
              <a:t>/</a:t>
            </a:r>
            <a:r>
              <a:rPr lang="en-US" kern="3000" spc="30" err="1">
                <a:solidFill>
                  <a:prstClr val="black">
                    <a:lumMod val="75000"/>
                    <a:lumOff val="25000"/>
                  </a:prstClr>
                </a:solidFill>
                <a:latin typeface="Calibri Regular" charset="0"/>
              </a:rPr>
              <a:t>DCEducation</a:t>
            </a:r>
            <a:endParaRPr lang="en-US" kern="3000" spc="30">
              <a:solidFill>
                <a:prstClr val="black">
                  <a:lumMod val="75000"/>
                  <a:lumOff val="25000"/>
                </a:prstClr>
              </a:solidFill>
              <a:latin typeface="Calibri Regular" charset="0"/>
            </a:endParaRPr>
          </a:p>
        </p:txBody>
      </p:sp>
      <p:pic>
        <p:nvPicPr>
          <p:cNvPr id="13" name="Picture 12" descr="http://cdn.mysitemyway.com/etc-mysitemyway/icons/legacy-previews/icons/matte-blue-and-white-square-icons-business/116968-matte-blue-and-white-square-icon-business-globe.png">
            <a:extLst>
              <a:ext uri="{FF2B5EF4-FFF2-40B4-BE49-F238E27FC236}">
                <a16:creationId xmlns:a16="http://schemas.microsoft.com/office/drawing/2014/main" id="{FB4E69B7-15E6-E54B-BE82-C91C1DC6B2B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88417" y="4340799"/>
            <a:ext cx="498114" cy="49811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FB7D629-0B96-D64E-801C-38CB2DF581BB}"/>
              </a:ext>
            </a:extLst>
          </p:cNvPr>
          <p:cNvSpPr/>
          <p:nvPr userDrawn="1"/>
        </p:nvSpPr>
        <p:spPr>
          <a:xfrm>
            <a:off x="7402495" y="4374546"/>
            <a:ext cx="1882247"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kern="3000" spc="30" err="1">
                <a:solidFill>
                  <a:schemeClr val="tx1">
                    <a:lumMod val="75000"/>
                    <a:lumOff val="25000"/>
                  </a:schemeClr>
                </a:solidFill>
                <a:latin typeface="Calibri Regular" charset="0"/>
              </a:rPr>
              <a:t>www.osse.dc.gov</a:t>
            </a:r>
            <a:endParaRPr lang="en-US" kern="3000" spc="30">
              <a:solidFill>
                <a:schemeClr val="tx1">
                  <a:lumMod val="75000"/>
                  <a:lumOff val="25000"/>
                </a:schemeClr>
              </a:solidFill>
              <a:latin typeface="Calibri Regular" charset="0"/>
            </a:endParaRPr>
          </a:p>
        </p:txBody>
      </p:sp>
      <p:cxnSp>
        <p:nvCxnSpPr>
          <p:cNvPr id="20" name="Straight Connector 19">
            <a:extLst>
              <a:ext uri="{FF2B5EF4-FFF2-40B4-BE49-F238E27FC236}">
                <a16:creationId xmlns:a16="http://schemas.microsoft.com/office/drawing/2014/main" id="{0B145F04-DF7C-7242-9268-41C6F7669F19}"/>
              </a:ext>
            </a:extLst>
          </p:cNvPr>
          <p:cNvCxnSpPr>
            <a:cxnSpLocks/>
          </p:cNvCxnSpPr>
          <p:nvPr userDrawn="1"/>
        </p:nvCxnSpPr>
        <p:spPr>
          <a:xfrm>
            <a:off x="1167798" y="6172200"/>
            <a:ext cx="10414602"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5CF2294-DF56-8945-91B4-2A6467682F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pic>
        <p:nvPicPr>
          <p:cNvPr id="18" name="Picture 17" descr="A close up of a logo&#10;&#10;Description automatically generated">
            <a:extLst>
              <a:ext uri="{FF2B5EF4-FFF2-40B4-BE49-F238E27FC236}">
                <a16:creationId xmlns:a16="http://schemas.microsoft.com/office/drawing/2014/main" id="{C06D589E-042D-4448-A940-C4BC56450493}"/>
              </a:ext>
            </a:extLst>
          </p:cNvPr>
          <p:cNvPicPr>
            <a:picLocks noChangeAspect="1"/>
          </p:cNvPicPr>
          <p:nvPr userDrawn="1"/>
        </p:nvPicPr>
        <p:blipFill>
          <a:blip r:embed="rId7"/>
          <a:stretch>
            <a:fillRect/>
          </a:stretch>
        </p:blipFill>
        <p:spPr>
          <a:xfrm>
            <a:off x="0" y="0"/>
            <a:ext cx="266700" cy="6858000"/>
          </a:xfrm>
          <a:prstGeom prst="rect">
            <a:avLst/>
          </a:prstGeom>
        </p:spPr>
      </p:pic>
      <p:sp>
        <p:nvSpPr>
          <p:cNvPr id="2" name="TextBox 1">
            <a:extLst>
              <a:ext uri="{FF2B5EF4-FFF2-40B4-BE49-F238E27FC236}">
                <a16:creationId xmlns:a16="http://schemas.microsoft.com/office/drawing/2014/main" id="{78D720DE-1C2D-204B-A147-24819FFE4891}"/>
              </a:ext>
            </a:extLst>
          </p:cNvPr>
          <p:cNvSpPr txBox="1"/>
          <p:nvPr userDrawn="1"/>
        </p:nvSpPr>
        <p:spPr>
          <a:xfrm>
            <a:off x="713984" y="3006247"/>
            <a:ext cx="1603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3000" spc="30">
                <a:solidFill>
                  <a:schemeClr val="tx1">
                    <a:lumMod val="75000"/>
                    <a:lumOff val="25000"/>
                  </a:schemeClr>
                </a:solidFill>
                <a:latin typeface="Calibri Regular" charset="0"/>
              </a:rPr>
              <a:t>PHONE:</a:t>
            </a:r>
          </a:p>
        </p:txBody>
      </p:sp>
      <p:sp>
        <p:nvSpPr>
          <p:cNvPr id="3" name="TextBox 2">
            <a:extLst>
              <a:ext uri="{FF2B5EF4-FFF2-40B4-BE49-F238E27FC236}">
                <a16:creationId xmlns:a16="http://schemas.microsoft.com/office/drawing/2014/main" id="{4E8159BE-0024-7B47-9041-5098497099ED}"/>
              </a:ext>
            </a:extLst>
          </p:cNvPr>
          <p:cNvSpPr txBox="1"/>
          <p:nvPr userDrawn="1"/>
        </p:nvSpPr>
        <p:spPr>
          <a:xfrm>
            <a:off x="713984" y="3883070"/>
            <a:ext cx="11273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3000" spc="30">
                <a:solidFill>
                  <a:schemeClr val="tx1">
                    <a:lumMod val="75000"/>
                    <a:lumOff val="25000"/>
                  </a:schemeClr>
                </a:solidFill>
                <a:latin typeface="Calibri Regular" charset="0"/>
              </a:rPr>
              <a:t>FAX:</a:t>
            </a:r>
          </a:p>
        </p:txBody>
      </p:sp>
      <p:sp>
        <p:nvSpPr>
          <p:cNvPr id="4" name="TextBox 3">
            <a:extLst>
              <a:ext uri="{FF2B5EF4-FFF2-40B4-BE49-F238E27FC236}">
                <a16:creationId xmlns:a16="http://schemas.microsoft.com/office/drawing/2014/main" id="{64B834D5-6A74-8C44-9F12-5D20B23E96E5}"/>
              </a:ext>
            </a:extLst>
          </p:cNvPr>
          <p:cNvSpPr txBox="1"/>
          <p:nvPr userDrawn="1"/>
        </p:nvSpPr>
        <p:spPr>
          <a:xfrm>
            <a:off x="713984" y="4809995"/>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3000" spc="30">
                <a:solidFill>
                  <a:schemeClr val="tx1">
                    <a:lumMod val="75000"/>
                    <a:lumOff val="25000"/>
                  </a:schemeClr>
                </a:solidFill>
                <a:latin typeface="Calibri Regular" charset="0"/>
              </a:rPr>
              <a:t>EMAIL:</a:t>
            </a:r>
          </a:p>
        </p:txBody>
      </p:sp>
      <p:sp>
        <p:nvSpPr>
          <p:cNvPr id="16" name="Text Placeholder 15">
            <a:extLst>
              <a:ext uri="{FF2B5EF4-FFF2-40B4-BE49-F238E27FC236}">
                <a16:creationId xmlns:a16="http://schemas.microsoft.com/office/drawing/2014/main" id="{28DEAFCB-F224-CD43-B406-FBD96E0CAF26}"/>
              </a:ext>
            </a:extLst>
          </p:cNvPr>
          <p:cNvSpPr>
            <a:spLocks noGrp="1"/>
          </p:cNvSpPr>
          <p:nvPr>
            <p:ph type="body" sz="quarter" idx="13"/>
          </p:nvPr>
        </p:nvSpPr>
        <p:spPr>
          <a:xfrm>
            <a:off x="713984" y="3332272"/>
            <a:ext cx="4509370" cy="350381"/>
          </a:xfrm>
        </p:spPr>
        <p:txBody>
          <a:bodyPr>
            <a:normAutofit/>
          </a:bodyPr>
          <a:lstStyle>
            <a:lvl1pPr marL="0" indent="0">
              <a:buNone/>
              <a:defRPr sz="1800">
                <a:latin typeface="Calibri" panose="020F0502020204030204" pitchFamily="34" charset="0"/>
                <a:cs typeface="Calibri" panose="020F0502020204030204" pitchFamily="34" charset="0"/>
              </a:defRPr>
            </a:lvl1pPr>
          </a:lstStyle>
          <a:p>
            <a:pPr lvl="0"/>
            <a:r>
              <a:rPr lang="en-US"/>
              <a:t>Click to edit Master</a:t>
            </a:r>
          </a:p>
        </p:txBody>
      </p:sp>
      <p:sp>
        <p:nvSpPr>
          <p:cNvPr id="22" name="Text Placeholder 15">
            <a:extLst>
              <a:ext uri="{FF2B5EF4-FFF2-40B4-BE49-F238E27FC236}">
                <a16:creationId xmlns:a16="http://schemas.microsoft.com/office/drawing/2014/main" id="{05D938A5-AE35-EE41-BD50-DEE92169BD2C}"/>
              </a:ext>
            </a:extLst>
          </p:cNvPr>
          <p:cNvSpPr>
            <a:spLocks noGrp="1"/>
          </p:cNvSpPr>
          <p:nvPr>
            <p:ph type="body" sz="quarter" idx="14"/>
          </p:nvPr>
        </p:nvSpPr>
        <p:spPr>
          <a:xfrm>
            <a:off x="713984" y="4211182"/>
            <a:ext cx="4509370" cy="350381"/>
          </a:xfrm>
        </p:spPr>
        <p:txBody>
          <a:bodyPr>
            <a:normAutofit/>
          </a:bodyPr>
          <a:lstStyle>
            <a:lvl1pPr marL="0" indent="0">
              <a:buNone/>
              <a:defRPr sz="1800">
                <a:latin typeface="Calibri" panose="020F0502020204030204" pitchFamily="34" charset="0"/>
                <a:cs typeface="Calibri" panose="020F0502020204030204" pitchFamily="34" charset="0"/>
              </a:defRPr>
            </a:lvl1pPr>
          </a:lstStyle>
          <a:p>
            <a:pPr lvl="0"/>
            <a:r>
              <a:rPr lang="en-US"/>
              <a:t>Click to edit Master</a:t>
            </a:r>
          </a:p>
        </p:txBody>
      </p:sp>
      <p:sp>
        <p:nvSpPr>
          <p:cNvPr id="23" name="Text Placeholder 15">
            <a:extLst>
              <a:ext uri="{FF2B5EF4-FFF2-40B4-BE49-F238E27FC236}">
                <a16:creationId xmlns:a16="http://schemas.microsoft.com/office/drawing/2014/main" id="{07CB5B48-F843-684D-9E38-0788242C534E}"/>
              </a:ext>
            </a:extLst>
          </p:cNvPr>
          <p:cNvSpPr>
            <a:spLocks noGrp="1"/>
          </p:cNvSpPr>
          <p:nvPr>
            <p:ph type="body" sz="quarter" idx="15"/>
          </p:nvPr>
        </p:nvSpPr>
        <p:spPr>
          <a:xfrm>
            <a:off x="713984" y="5150634"/>
            <a:ext cx="4509370" cy="350381"/>
          </a:xfrm>
        </p:spPr>
        <p:txBody>
          <a:bodyPr>
            <a:normAutofit/>
          </a:bodyPr>
          <a:lstStyle>
            <a:lvl1pPr marL="0" indent="0">
              <a:buNone/>
              <a:defRPr sz="1800">
                <a:latin typeface="Calibri" panose="020F0502020204030204" pitchFamily="34" charset="0"/>
                <a:cs typeface="Calibri" panose="020F0502020204030204" pitchFamily="34" charset="0"/>
              </a:defRPr>
            </a:lvl1pPr>
          </a:lstStyle>
          <a:p>
            <a:pPr lvl="0"/>
            <a:r>
              <a:rPr lang="en-US"/>
              <a:t>Click to edit Master</a:t>
            </a:r>
          </a:p>
        </p:txBody>
      </p:sp>
    </p:spTree>
    <p:extLst>
      <p:ext uri="{BB962C8B-B14F-4D97-AF65-F5344CB8AC3E}">
        <p14:creationId xmlns:p14="http://schemas.microsoft.com/office/powerpoint/2010/main" val="300963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_ Photo VII">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0071" y="4114034"/>
            <a:ext cx="2011891" cy="1606718"/>
          </a:xfrm>
          <a:prstGeom prst="rect">
            <a:avLst/>
          </a:prstGeom>
        </p:spPr>
      </p:pic>
      <p:sp>
        <p:nvSpPr>
          <p:cNvPr id="4" name="Rectangle 3"/>
          <p:cNvSpPr/>
          <p:nvPr userDrawn="1"/>
        </p:nvSpPr>
        <p:spPr>
          <a:xfrm>
            <a:off x="4354974" y="4210260"/>
            <a:ext cx="60959" cy="14184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cxnSp>
        <p:nvCxnSpPr>
          <p:cNvPr id="5" name="Straight Connector 4"/>
          <p:cNvCxnSpPr/>
          <p:nvPr userDrawn="1"/>
        </p:nvCxnSpPr>
        <p:spPr>
          <a:xfrm>
            <a:off x="4680567" y="5298297"/>
            <a:ext cx="5051107" cy="0"/>
          </a:xfrm>
          <a:prstGeom prst="line">
            <a:avLst/>
          </a:prstGeom>
          <a:noFill/>
          <a:ln w="12700" cap="flat" cmpd="sng" algn="ctr">
            <a:solidFill>
              <a:srgbClr val="A7AAA9"/>
            </a:solidFill>
            <a:prstDash val="dot"/>
            <a:headEnd type="none"/>
            <a:tailEnd type="none"/>
          </a:ln>
          <a:effectLst/>
        </p:spPr>
      </p:cxnSp>
      <p:sp>
        <p:nvSpPr>
          <p:cNvPr id="6" name="Text Placeholder 22"/>
          <p:cNvSpPr>
            <a:spLocks noGrp="1"/>
          </p:cNvSpPr>
          <p:nvPr>
            <p:ph type="body" sz="quarter" idx="10" hasCustomPrompt="1"/>
          </p:nvPr>
        </p:nvSpPr>
        <p:spPr>
          <a:xfrm>
            <a:off x="4696891" y="4158696"/>
            <a:ext cx="6843183" cy="645807"/>
          </a:xfrm>
          <a:prstGeom prst="rect">
            <a:avLst/>
          </a:prstGeom>
        </p:spPr>
        <p:txBody>
          <a:bodyPr/>
          <a:lstStyle>
            <a:lvl1pPr marL="0" indent="0">
              <a:buNone/>
              <a:defRPr sz="40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8" name="Text Placeholder 22"/>
          <p:cNvSpPr>
            <a:spLocks noGrp="1"/>
          </p:cNvSpPr>
          <p:nvPr>
            <p:ph type="body" sz="quarter" idx="12" hasCustomPrompt="1"/>
          </p:nvPr>
        </p:nvSpPr>
        <p:spPr>
          <a:xfrm>
            <a:off x="4696891" y="5383533"/>
            <a:ext cx="6843183" cy="476523"/>
          </a:xfrm>
          <a:prstGeom prst="rect">
            <a:avLst/>
          </a:prstGeom>
        </p:spPr>
        <p:txBody>
          <a:bodyPr/>
          <a:lstStyle>
            <a:lvl1pPr marL="0" indent="0">
              <a:buNone/>
              <a:defRPr sz="1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Date | Name of Presenter</a:t>
            </a:r>
          </a:p>
        </p:txBody>
      </p:sp>
      <p:sp>
        <p:nvSpPr>
          <p:cNvPr id="9" name="Text Placeholder 22"/>
          <p:cNvSpPr>
            <a:spLocks noGrp="1"/>
          </p:cNvSpPr>
          <p:nvPr>
            <p:ph type="body" sz="quarter" idx="11" hasCustomPrompt="1"/>
          </p:nvPr>
        </p:nvSpPr>
        <p:spPr>
          <a:xfrm>
            <a:off x="4696891" y="4788840"/>
            <a:ext cx="6843183" cy="476523"/>
          </a:xfrm>
          <a:prstGeom prst="rect">
            <a:avLst/>
          </a:prstGeom>
        </p:spPr>
        <p:txBody>
          <a:bodyPr/>
          <a:lstStyle>
            <a:lvl1pPr marL="0" indent="0">
              <a:buNone/>
              <a:defRPr sz="2400" b="0" i="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 (or delete)</a:t>
            </a:r>
          </a:p>
        </p:txBody>
      </p:sp>
    </p:spTree>
    <p:extLst>
      <p:ext uri="{BB962C8B-B14F-4D97-AF65-F5344CB8AC3E}">
        <p14:creationId xmlns:p14="http://schemas.microsoft.com/office/powerpoint/2010/main" val="25433984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p>
        </p:txBody>
      </p:sp>
      <p:sp>
        <p:nvSpPr>
          <p:cNvPr id="3" name="Content Placeholder 2"/>
          <p:cNvSpPr>
            <a:spLocks noGrp="1"/>
          </p:cNvSpPr>
          <p:nvPr>
            <p:ph idx="1"/>
          </p:nvPr>
        </p:nvSpPr>
        <p:spPr>
          <a:xfrm>
            <a:off x="543197" y="571501"/>
            <a:ext cx="6217920" cy="5354992"/>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lvl1pPr>
              <a:defRPr>
                <a:solidFill>
                  <a:schemeClr val="bg1"/>
                </a:solidFill>
              </a:defRPr>
            </a:lvl1pPr>
          </a:lstStyle>
          <a:p>
            <a:fld id="{83CCEE5A-D3CE-BE48-9D23-9849E6A7CA38}" type="datetime1">
              <a:rPr lang="en-US" smtClean="0"/>
              <a:t>8/1/2021</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cxnSp>
        <p:nvCxnSpPr>
          <p:cNvPr id="11" name="Straight Connector 10">
            <a:extLst>
              <a:ext uri="{FF2B5EF4-FFF2-40B4-BE49-F238E27FC236}">
                <a16:creationId xmlns:a16="http://schemas.microsoft.com/office/drawing/2014/main" id="{5EA28271-4AC9-4F47-BFB8-5CD5B7C52FED}"/>
              </a:ext>
            </a:extLst>
          </p:cNvPr>
          <p:cNvCxnSpPr>
            <a:cxnSpLocks/>
          </p:cNvCxnSpPr>
          <p:nvPr userDrawn="1"/>
        </p:nvCxnSpPr>
        <p:spPr>
          <a:xfrm>
            <a:off x="1167798" y="6172200"/>
            <a:ext cx="5593319"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6A310A-C854-664F-98C1-A9439158C7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spTree>
    <p:extLst>
      <p:ext uri="{BB962C8B-B14F-4D97-AF65-F5344CB8AC3E}">
        <p14:creationId xmlns:p14="http://schemas.microsoft.com/office/powerpoint/2010/main" val="205006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624840" y="745578"/>
            <a:ext cx="6136277" cy="4507308"/>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Footer Placeholder 212">
            <a:extLst>
              <a:ext uri="{FF2B5EF4-FFF2-40B4-BE49-F238E27FC236}">
                <a16:creationId xmlns:a16="http://schemas.microsoft.com/office/drawing/2014/main" id="{EBACA767-9B48-D946-A734-5CCEAC61103D}"/>
              </a:ext>
            </a:extLst>
          </p:cNvPr>
          <p:cNvSpPr>
            <a:spLocks noGrp="1"/>
          </p:cNvSpPr>
          <p:nvPr>
            <p:ph type="ftr" sz="quarter" idx="3"/>
          </p:nvPr>
        </p:nvSpPr>
        <p:spPr>
          <a:xfrm>
            <a:off x="1196982" y="6281028"/>
            <a:ext cx="5083929" cy="222436"/>
          </a:xfrm>
          <a:prstGeom prst="rect">
            <a:avLst/>
          </a:prstGeom>
        </p:spPr>
        <p:txBody>
          <a:bodyPr/>
          <a:lstStyle>
            <a:lvl1pPr>
              <a:defRPr sz="1100"/>
            </a:lvl1pPr>
          </a:lstStyle>
          <a:p>
            <a:endParaRPr lang="en-US"/>
          </a:p>
        </p:txBody>
      </p:sp>
      <p:cxnSp>
        <p:nvCxnSpPr>
          <p:cNvPr id="8" name="Straight Connector 7">
            <a:extLst>
              <a:ext uri="{FF2B5EF4-FFF2-40B4-BE49-F238E27FC236}">
                <a16:creationId xmlns:a16="http://schemas.microsoft.com/office/drawing/2014/main" id="{A5C3DFBB-D3EB-F040-9B46-3E2EC0F242A2}"/>
              </a:ext>
            </a:extLst>
          </p:cNvPr>
          <p:cNvCxnSpPr>
            <a:cxnSpLocks/>
          </p:cNvCxnSpPr>
          <p:nvPr userDrawn="1"/>
        </p:nvCxnSpPr>
        <p:spPr>
          <a:xfrm>
            <a:off x="1167798" y="6172200"/>
            <a:ext cx="5593319"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D200D43-208D-E349-9E5E-CE91981173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sp>
        <p:nvSpPr>
          <p:cNvPr id="10" name="Date Placeholder 4">
            <a:extLst>
              <a:ext uri="{FF2B5EF4-FFF2-40B4-BE49-F238E27FC236}">
                <a16:creationId xmlns:a16="http://schemas.microsoft.com/office/drawing/2014/main" id="{3BE275DC-CCB0-4D4E-93CB-CCE7D7D9726A}"/>
              </a:ext>
            </a:extLst>
          </p:cNvPr>
          <p:cNvSpPr>
            <a:spLocks noGrp="1"/>
          </p:cNvSpPr>
          <p:nvPr>
            <p:ph type="dt" sz="half" idx="10"/>
          </p:nvPr>
        </p:nvSpPr>
        <p:spPr>
          <a:xfrm>
            <a:off x="9294042" y="6289679"/>
            <a:ext cx="965946" cy="222436"/>
          </a:xfrm>
        </p:spPr>
        <p:txBody>
          <a:bodyPr/>
          <a:lstStyle>
            <a:lvl1pPr>
              <a:defRPr>
                <a:solidFill>
                  <a:schemeClr val="bg1"/>
                </a:solidFill>
              </a:defRPr>
            </a:lvl1pPr>
          </a:lstStyle>
          <a:p>
            <a:fld id="{46C87288-CE57-B046-BAAE-2145E37C9250}" type="datetime1">
              <a:rPr lang="en-US" smtClean="0"/>
              <a:t>8/1/2021</a:t>
            </a:fld>
            <a:endParaRPr lang="en-US"/>
          </a:p>
        </p:txBody>
      </p:sp>
      <p:sp>
        <p:nvSpPr>
          <p:cNvPr id="11" name="Slide Number Placeholder 7">
            <a:extLst>
              <a:ext uri="{FF2B5EF4-FFF2-40B4-BE49-F238E27FC236}">
                <a16:creationId xmlns:a16="http://schemas.microsoft.com/office/drawing/2014/main" id="{A423A8A0-071D-3446-845E-58F2A2AB6C3B}"/>
              </a:ext>
            </a:extLst>
          </p:cNvPr>
          <p:cNvSpPr>
            <a:spLocks noGrp="1"/>
          </p:cNvSpPr>
          <p:nvPr>
            <p:ph type="sldNum" sz="quarter" idx="12"/>
          </p:nvPr>
        </p:nvSpPr>
        <p:spPr>
          <a:xfrm>
            <a:off x="10665311" y="6289679"/>
            <a:ext cx="918882" cy="222436"/>
          </a:xfrm>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3556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cxnSp>
        <p:nvCxnSpPr>
          <p:cNvPr id="9" name="Straight Connector 8"/>
          <p:cNvCxnSpPr/>
          <p:nvPr userDrawn="1"/>
        </p:nvCxnSpPr>
        <p:spPr>
          <a:xfrm>
            <a:off x="412060" y="6462995"/>
            <a:ext cx="11367880"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1"/>
            <a:ext cx="12192000" cy="92612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060" y="87765"/>
            <a:ext cx="865443" cy="691152"/>
          </a:xfrm>
          <a:prstGeom prst="rect">
            <a:avLst/>
          </a:prstGeom>
        </p:spPr>
      </p:pic>
      <p:sp>
        <p:nvSpPr>
          <p:cNvPr id="2" name="Title 1"/>
          <p:cNvSpPr>
            <a:spLocks noGrp="1"/>
          </p:cNvSpPr>
          <p:nvPr>
            <p:ph type="title" hasCustomPrompt="1"/>
          </p:nvPr>
        </p:nvSpPr>
        <p:spPr>
          <a:xfrm>
            <a:off x="1584742" y="164576"/>
            <a:ext cx="2258165" cy="646331"/>
          </a:xfrm>
          <a:prstGeom prst="rect">
            <a:avLst/>
          </a:prstGeom>
        </p:spPr>
        <p:txBody>
          <a:bodyPr>
            <a:noAutofit/>
          </a:bodyPr>
          <a:lstStyle>
            <a:lvl1pPr algn="l">
              <a:defRPr sz="3600">
                <a:solidFill>
                  <a:schemeClr val="bg1"/>
                </a:solidFill>
              </a:defRPr>
            </a:lvl1pPr>
          </a:lstStyle>
          <a:p>
            <a:r>
              <a:rPr lang="en-US"/>
              <a:t>Agenda</a:t>
            </a:r>
          </a:p>
        </p:txBody>
      </p:sp>
      <p:sp>
        <p:nvSpPr>
          <p:cNvPr id="6" name="Slide Number Placeholder 5"/>
          <p:cNvSpPr>
            <a:spLocks noGrp="1"/>
          </p:cNvSpPr>
          <p:nvPr>
            <p:ph type="sldNum" sz="quarter" idx="12"/>
          </p:nvPr>
        </p:nvSpPr>
        <p:spPr>
          <a:xfrm>
            <a:off x="412060" y="6462996"/>
            <a:ext cx="2844800" cy="365125"/>
          </a:xfrm>
          <a:prstGeom prst="rect">
            <a:avLst/>
          </a:prstGeom>
        </p:spPr>
        <p:txBody>
          <a:bodyPr/>
          <a:lstStyle>
            <a:lvl1pPr>
              <a:defRPr sz="1050">
                <a:solidFill>
                  <a:srgbClr val="1F497D"/>
                </a:solidFill>
              </a:defRPr>
            </a:lvl1pPr>
          </a:lstStyle>
          <a:p>
            <a:fld id="{0DD42D0F-7CFE-4B6D-B924-C0BA2BE91302}" type="slidenum">
              <a:rPr lang="en-US" smtClean="0"/>
              <a:pPr/>
              <a:t>‹#›</a:t>
            </a:fld>
            <a:endParaRPr lang="en-US"/>
          </a:p>
        </p:txBody>
      </p:sp>
      <p:sp>
        <p:nvSpPr>
          <p:cNvPr id="8" name="Text Placeholder 7"/>
          <p:cNvSpPr>
            <a:spLocks noGrp="1"/>
          </p:cNvSpPr>
          <p:nvPr>
            <p:ph type="body" sz="quarter" idx="14"/>
          </p:nvPr>
        </p:nvSpPr>
        <p:spPr>
          <a:xfrm>
            <a:off x="412061" y="1247560"/>
            <a:ext cx="11163313" cy="3763962"/>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19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17.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3.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image" Target="../media/image17.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theme" Target="../theme/theme4.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94803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841" r:id="rId29"/>
    <p:sldLayoutId id="2147483844" r:id="rId3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84361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3" r:id="rId3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510A809A-49C1-1444-AD57-C78E0AADFFD2}" type="datetime1">
              <a:rPr lang="en-US" smtClean="0"/>
              <a:t>8/1/2021</a:t>
            </a:fld>
            <a:endParaRPr lang="en-US"/>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a:p>
        </p:txBody>
      </p:sp>
      <p:cxnSp>
        <p:nvCxnSpPr>
          <p:cNvPr id="12" name="Straight Connector 11">
            <a:extLst>
              <a:ext uri="{FF2B5EF4-FFF2-40B4-BE49-F238E27FC236}">
                <a16:creationId xmlns:a16="http://schemas.microsoft.com/office/drawing/2014/main" id="{B5A89ECE-809B-5246-95CF-2E9DD74B1357}"/>
              </a:ext>
            </a:extLst>
          </p:cNvPr>
          <p:cNvCxnSpPr>
            <a:cxnSpLocks/>
          </p:cNvCxnSpPr>
          <p:nvPr userDrawn="1"/>
        </p:nvCxnSpPr>
        <p:spPr>
          <a:xfrm>
            <a:off x="1167798" y="6172200"/>
            <a:ext cx="10414602"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CDCBC84-5FAB-5841-BF6E-389EE6DA0D2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spTree>
    <p:extLst>
      <p:ext uri="{BB962C8B-B14F-4D97-AF65-F5344CB8AC3E}">
        <p14:creationId xmlns:p14="http://schemas.microsoft.com/office/powerpoint/2010/main" val="394599184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4" r:id="rId6"/>
    <p:sldLayoutId id="2147483855"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rgbClr val="DC2A52"/>
          </a:solidFill>
          <a:latin typeface="+mj-lt"/>
          <a:ea typeface="+mj-ea"/>
          <a:cs typeface="+mj-cs"/>
        </a:defRPr>
      </a:lvl1pPr>
    </p:titleStyle>
    <p:bodyStyle>
      <a:lvl1pPr marL="342900" indent="-342900" algn="l" defTabSz="914400" rtl="0" eaLnBrk="1" latinLnBrk="0" hangingPunct="1">
        <a:lnSpc>
          <a:spcPct val="90000"/>
        </a:lnSpc>
        <a:spcBef>
          <a:spcPts val="1800"/>
        </a:spcBef>
        <a:buClr>
          <a:srgbClr val="DC2A52"/>
        </a:buClr>
        <a:buSzPct val="100000"/>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rgbClr val="DC2A52"/>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rgbClr val="DC2A52"/>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rgbClr val="DC2A52"/>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rgbClr val="DC2A52"/>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510A809A-49C1-1444-AD57-C78E0AADFFD2}" type="datetime1">
              <a:rPr lang="en-US" smtClean="0"/>
              <a:t>8/1/2021</a:t>
            </a:fld>
            <a:endParaRPr lang="en-US"/>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a:p>
        </p:txBody>
      </p:sp>
      <p:cxnSp>
        <p:nvCxnSpPr>
          <p:cNvPr id="12" name="Straight Connector 11">
            <a:extLst>
              <a:ext uri="{FF2B5EF4-FFF2-40B4-BE49-F238E27FC236}">
                <a16:creationId xmlns:a16="http://schemas.microsoft.com/office/drawing/2014/main" id="{B5A89ECE-809B-5246-95CF-2E9DD74B1357}"/>
              </a:ext>
            </a:extLst>
          </p:cNvPr>
          <p:cNvCxnSpPr>
            <a:cxnSpLocks/>
          </p:cNvCxnSpPr>
          <p:nvPr userDrawn="1"/>
        </p:nvCxnSpPr>
        <p:spPr>
          <a:xfrm>
            <a:off x="1167798" y="6172200"/>
            <a:ext cx="10414602" cy="0"/>
          </a:xfrm>
          <a:prstGeom prst="line">
            <a:avLst/>
          </a:prstGeom>
          <a:ln w="12700">
            <a:solidFill>
              <a:srgbClr val="09558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CDCBC84-5FAB-5841-BF6E-389EE6DA0D2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117" y="6049942"/>
            <a:ext cx="434041" cy="462173"/>
          </a:xfrm>
          <a:prstGeom prst="rect">
            <a:avLst/>
          </a:prstGeom>
        </p:spPr>
      </p:pic>
    </p:spTree>
    <p:extLst>
      <p:ext uri="{BB962C8B-B14F-4D97-AF65-F5344CB8AC3E}">
        <p14:creationId xmlns:p14="http://schemas.microsoft.com/office/powerpoint/2010/main" val="305774169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8" r:id="rId6"/>
    <p:sldLayoutId id="2147483879"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rgbClr val="DC2A52"/>
          </a:solidFill>
          <a:latin typeface="+mj-lt"/>
          <a:ea typeface="+mj-ea"/>
          <a:cs typeface="+mj-cs"/>
        </a:defRPr>
      </a:lvl1pPr>
    </p:titleStyle>
    <p:bodyStyle>
      <a:lvl1pPr marL="342900" indent="-342900" algn="l" defTabSz="914400" rtl="0" eaLnBrk="1" latinLnBrk="0" hangingPunct="1">
        <a:lnSpc>
          <a:spcPct val="90000"/>
        </a:lnSpc>
        <a:spcBef>
          <a:spcPts val="1800"/>
        </a:spcBef>
        <a:buClr>
          <a:srgbClr val="DC2A52"/>
        </a:buClr>
        <a:buSzPct val="100000"/>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rgbClr val="DC2A52"/>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rgbClr val="DC2A52"/>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rgbClr val="DC2A52"/>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rgbClr val="DC2A52"/>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9.xml"/><Relationship Id="rId1" Type="http://schemas.openxmlformats.org/officeDocument/2006/relationships/tags" Target="../tags/tag12.xml"/><Relationship Id="rId5" Type="http://schemas.openxmlformats.org/officeDocument/2006/relationships/image" Target="../media/image19.png"/><Relationship Id="rId4" Type="http://schemas.openxmlformats.org/officeDocument/2006/relationships/hyperlink" Target="https://www.fns.usda.gov/cacfp/policy"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dchunger.org/dctoolkit2021" TargetMode="Externa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tags" Target="../tags/tag20.xml"/><Relationship Id="rId6" Type="http://schemas.openxmlformats.org/officeDocument/2006/relationships/hyperlink" Target="https://rise.articulate.com/share/zWjAiejd2-waROUj8u-pZKwXCX4iMAUk#/" TargetMode="External"/><Relationship Id="rId5" Type="http://schemas.openxmlformats.org/officeDocument/2006/relationships/hyperlink" Target="https://rise.articulate.com/share/I9OdeVVbf46Cv5wD0P5CYhI5WXnC6yJH#/" TargetMode="External"/><Relationship Id="rId4" Type="http://schemas.openxmlformats.org/officeDocument/2006/relationships/hyperlink" Target="https://osse.dc.gov/service/cacfp-program-management-form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ags" Target="../tags/tag24.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1.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8" Type="http://schemas.openxmlformats.org/officeDocument/2006/relationships/hyperlink" Target="mailto:Suzanne.Henley@dc.gov" TargetMode="External"/><Relationship Id="rId3" Type="http://schemas.openxmlformats.org/officeDocument/2006/relationships/hyperlink" Target="https://osse.dc.gov/cacfp" TargetMode="External"/><Relationship Id="rId7" Type="http://schemas.openxmlformats.org/officeDocument/2006/relationships/hyperlink" Target="mailto:Katrina.Florek@dc.gov" TargetMode="External"/><Relationship Id="rId2" Type="http://schemas.openxmlformats.org/officeDocument/2006/relationships/slideLayout" Target="../slideLayouts/slideLayout56.xml"/><Relationship Id="rId1" Type="http://schemas.openxmlformats.org/officeDocument/2006/relationships/tags" Target="../tags/tag26.xml"/><Relationship Id="rId6" Type="http://schemas.openxmlformats.org/officeDocument/2006/relationships/hyperlink" Target="mailto:Erica.Nelson@dc.gov" TargetMode="External"/><Relationship Id="rId5" Type="http://schemas.openxmlformats.org/officeDocument/2006/relationships/hyperlink" Target="mailto:Crishna.hill@dc.gov" TargetMode="External"/><Relationship Id="rId4" Type="http://schemas.openxmlformats.org/officeDocument/2006/relationships/hyperlink" Target="mailto:monica.Tclark@dc.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7.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96891" y="3422074"/>
            <a:ext cx="6843183" cy="1382430"/>
          </a:xfrm>
        </p:spPr>
        <p:txBody>
          <a:bodyPr/>
          <a:lstStyle/>
          <a:p>
            <a:r>
              <a:rPr lang="en-US" dirty="0"/>
              <a:t>FY22 CACFP Annual </a:t>
            </a:r>
            <a:r>
              <a:rPr lang="en-US" dirty="0" smtClean="0"/>
              <a:t>Training Town Hall</a:t>
            </a:r>
            <a:endParaRPr lang="en-US" dirty="0"/>
          </a:p>
        </p:txBody>
      </p:sp>
      <p:sp>
        <p:nvSpPr>
          <p:cNvPr id="3" name="Text Placeholder 2"/>
          <p:cNvSpPr>
            <a:spLocks noGrp="1"/>
          </p:cNvSpPr>
          <p:nvPr>
            <p:ph type="body" sz="quarter" idx="11"/>
          </p:nvPr>
        </p:nvSpPr>
        <p:spPr/>
        <p:txBody>
          <a:bodyPr/>
          <a:lstStyle/>
          <a:p>
            <a:r>
              <a:rPr lang="en-US"/>
              <a:t>July 2021</a:t>
            </a:r>
          </a:p>
        </p:txBody>
      </p:sp>
      <p:sp>
        <p:nvSpPr>
          <p:cNvPr id="4" name="Text Placeholder 3"/>
          <p:cNvSpPr>
            <a:spLocks noGrp="1"/>
          </p:cNvSpPr>
          <p:nvPr>
            <p:ph type="body" sz="quarter" idx="12"/>
          </p:nvPr>
        </p:nvSpPr>
        <p:spPr>
          <a:xfrm>
            <a:off x="4696891" y="5383532"/>
            <a:ext cx="6843183" cy="1474468"/>
          </a:xfrm>
        </p:spPr>
        <p:txBody>
          <a:bodyPr/>
          <a:lstStyle/>
          <a:p>
            <a:endParaRPr lang="en-US" sz="2000" b="1" dirty="0"/>
          </a:p>
          <a:p>
            <a:r>
              <a:rPr lang="en-US" sz="2000" b="1" dirty="0" smtClean="0"/>
              <a:t> </a:t>
            </a:r>
            <a:endParaRPr lang="en-US" sz="2000" b="1" dirty="0"/>
          </a:p>
          <a:p>
            <a:endParaRPr lang="en-US" dirty="0"/>
          </a:p>
          <a:p>
            <a:endParaRPr lang="en-US" dirty="0"/>
          </a:p>
        </p:txBody>
      </p:sp>
    </p:spTree>
    <p:custDataLst>
      <p:tags r:id="rId1"/>
    </p:custDataLst>
    <p:extLst>
      <p:ext uri="{BB962C8B-B14F-4D97-AF65-F5344CB8AC3E}">
        <p14:creationId xmlns:p14="http://schemas.microsoft.com/office/powerpoint/2010/main" val="2811502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E9C2-B53E-4F58-A3D5-AD98C481CA79}"/>
              </a:ext>
            </a:extLst>
          </p:cNvPr>
          <p:cNvSpPr>
            <a:spLocks noGrp="1"/>
          </p:cNvSpPr>
          <p:nvPr>
            <p:ph type="title"/>
          </p:nvPr>
        </p:nvSpPr>
        <p:spPr/>
        <p:txBody>
          <a:bodyPr/>
          <a:lstStyle/>
          <a:p>
            <a:r>
              <a:rPr lang="en-US"/>
              <a:t>Emergency Shelter Participant Age Waiver</a:t>
            </a:r>
          </a:p>
        </p:txBody>
      </p:sp>
      <p:sp>
        <p:nvSpPr>
          <p:cNvPr id="3" name="Content Placeholder 2">
            <a:extLst>
              <a:ext uri="{FF2B5EF4-FFF2-40B4-BE49-F238E27FC236}">
                <a16:creationId xmlns:a16="http://schemas.microsoft.com/office/drawing/2014/main" id="{D5BA38C7-4F20-4345-AC0F-75E86B14AC7D}"/>
              </a:ext>
            </a:extLst>
          </p:cNvPr>
          <p:cNvSpPr>
            <a:spLocks noGrp="1"/>
          </p:cNvSpPr>
          <p:nvPr>
            <p:ph sz="half" idx="1"/>
          </p:nvPr>
        </p:nvSpPr>
        <p:spPr>
          <a:xfrm>
            <a:off x="1295400" y="1643063"/>
            <a:ext cx="9982200" cy="4276474"/>
          </a:xfrm>
        </p:spPr>
        <p:txBody>
          <a:bodyPr/>
          <a:lstStyle/>
          <a:p>
            <a:pPr marL="0" indent="0">
              <a:lnSpc>
                <a:spcPct val="100000"/>
              </a:lnSpc>
              <a:spcBef>
                <a:spcPts val="0"/>
              </a:spcBef>
              <a:buNone/>
            </a:pPr>
            <a:r>
              <a:rPr lang="en-US" u="sng">
                <a:solidFill>
                  <a:srgbClr val="002060"/>
                </a:solidFill>
              </a:rPr>
              <a:t>Flexibility offered</a:t>
            </a:r>
          </a:p>
          <a:p>
            <a:pPr marL="0">
              <a:lnSpc>
                <a:spcPct val="100000"/>
              </a:lnSpc>
              <a:spcBef>
                <a:spcPts val="0"/>
              </a:spcBef>
            </a:pPr>
            <a:r>
              <a:rPr lang="en-US">
                <a:solidFill>
                  <a:srgbClr val="002060"/>
                </a:solidFill>
              </a:rPr>
              <a:t>Participants through the age of 24 years old may be served meals and claimed for reimbursement. </a:t>
            </a:r>
          </a:p>
          <a:p>
            <a:pPr marL="0" lvl="1">
              <a:lnSpc>
                <a:spcPct val="100000"/>
              </a:lnSpc>
              <a:spcBef>
                <a:spcPts val="0"/>
              </a:spcBef>
              <a:buFont typeface="Wingdings" panose="05000000000000000000" pitchFamily="2" charset="2"/>
              <a:buChar char="Ø"/>
            </a:pPr>
            <a:r>
              <a:rPr lang="en-US">
                <a:solidFill>
                  <a:srgbClr val="002060"/>
                </a:solidFill>
              </a:rPr>
              <a:t>The waiver increases the maximum age of eligible participants from 18 to 24 years old. </a:t>
            </a:r>
          </a:p>
          <a:p>
            <a:pPr marL="0" lvl="1">
              <a:lnSpc>
                <a:spcPct val="100000"/>
              </a:lnSpc>
              <a:spcBef>
                <a:spcPts val="0"/>
              </a:spcBef>
              <a:buFont typeface="Wingdings" panose="05000000000000000000" pitchFamily="2" charset="2"/>
              <a:buChar char="Ø"/>
            </a:pPr>
            <a:endParaRPr lang="en-US">
              <a:solidFill>
                <a:srgbClr val="002060"/>
              </a:solidFill>
            </a:endParaRPr>
          </a:p>
          <a:p>
            <a:pPr marL="0" indent="0">
              <a:lnSpc>
                <a:spcPct val="100000"/>
              </a:lnSpc>
              <a:spcBef>
                <a:spcPts val="0"/>
              </a:spcBef>
              <a:buNone/>
            </a:pPr>
            <a:r>
              <a:rPr lang="en-US" u="sng">
                <a:solidFill>
                  <a:srgbClr val="002060"/>
                </a:solidFill>
              </a:rPr>
              <a:t>When does the waiver expire? </a:t>
            </a:r>
          </a:p>
          <a:p>
            <a:pPr marL="0">
              <a:lnSpc>
                <a:spcPct val="100000"/>
              </a:lnSpc>
              <a:spcBef>
                <a:spcPts val="0"/>
              </a:spcBef>
            </a:pPr>
            <a:r>
              <a:rPr lang="en-US">
                <a:solidFill>
                  <a:srgbClr val="002060"/>
                </a:solidFill>
              </a:rPr>
              <a:t>30 days after the end of the federal declaration of the public health emergency. </a:t>
            </a:r>
          </a:p>
          <a:p>
            <a:pPr marL="0" indent="0">
              <a:lnSpc>
                <a:spcPct val="100000"/>
              </a:lnSpc>
              <a:spcBef>
                <a:spcPts val="0"/>
              </a:spcBef>
              <a:buNone/>
            </a:pPr>
            <a:endParaRPr lang="en-US">
              <a:solidFill>
                <a:srgbClr val="002060"/>
              </a:solidFill>
            </a:endParaRPr>
          </a:p>
          <a:p>
            <a:pPr marL="0" indent="0">
              <a:lnSpc>
                <a:spcPct val="100000"/>
              </a:lnSpc>
              <a:spcBef>
                <a:spcPts val="0"/>
              </a:spcBef>
              <a:buNone/>
            </a:pPr>
            <a:r>
              <a:rPr lang="en-US" u="sng">
                <a:solidFill>
                  <a:srgbClr val="002060"/>
                </a:solidFill>
              </a:rPr>
              <a:t>How to implement</a:t>
            </a:r>
          </a:p>
          <a:p>
            <a:pPr marL="0" indent="0">
              <a:lnSpc>
                <a:spcPct val="100000"/>
              </a:lnSpc>
              <a:spcBef>
                <a:spcPts val="0"/>
              </a:spcBef>
              <a:buNone/>
            </a:pPr>
            <a:r>
              <a:rPr lang="en-US">
                <a:solidFill>
                  <a:srgbClr val="002060"/>
                </a:solidFill>
              </a:rPr>
              <a:t>Apply current practices to the new age group. </a:t>
            </a:r>
          </a:p>
        </p:txBody>
      </p:sp>
      <p:sp>
        <p:nvSpPr>
          <p:cNvPr id="5" name="Date Placeholder 4">
            <a:extLst>
              <a:ext uri="{FF2B5EF4-FFF2-40B4-BE49-F238E27FC236}">
                <a16:creationId xmlns:a16="http://schemas.microsoft.com/office/drawing/2014/main" id="{FD227738-7939-4750-A888-AAF675A742B4}"/>
              </a:ext>
            </a:extLst>
          </p:cNvPr>
          <p:cNvSpPr>
            <a:spLocks noGrp="1"/>
          </p:cNvSpPr>
          <p:nvPr>
            <p:ph type="dt" sz="half" idx="10"/>
          </p:nvPr>
        </p:nvSpPr>
        <p:spPr/>
        <p:txBody>
          <a:bodyPr/>
          <a:lstStyle/>
          <a:p>
            <a:fld id="{C77DBFC0-FD72-AF48-A84A-2405496B952A}" type="datetime1">
              <a:rPr lang="en-US" smtClean="0"/>
              <a:t>8/1/2021</a:t>
            </a:fld>
            <a:endParaRPr lang="en-US"/>
          </a:p>
        </p:txBody>
      </p:sp>
      <p:sp>
        <p:nvSpPr>
          <p:cNvPr id="6" name="Slide Number Placeholder 5">
            <a:extLst>
              <a:ext uri="{FF2B5EF4-FFF2-40B4-BE49-F238E27FC236}">
                <a16:creationId xmlns:a16="http://schemas.microsoft.com/office/drawing/2014/main" id="{8CC8CEE0-4A91-43B5-B10C-C4520F38F299}"/>
              </a:ext>
            </a:extLst>
          </p:cNvPr>
          <p:cNvSpPr>
            <a:spLocks noGrp="1"/>
          </p:cNvSpPr>
          <p:nvPr>
            <p:ph type="sldNum" sz="quarter" idx="12"/>
          </p:nvPr>
        </p:nvSpPr>
        <p:spPr/>
        <p:txBody>
          <a:bodyPr/>
          <a:lstStyle/>
          <a:p>
            <a:fld id="{E31375A4-56A4-47D6-9801-1991572033F7}" type="slidenum">
              <a:rPr lang="en-US" smtClean="0"/>
              <a:t>10</a:t>
            </a:fld>
            <a:endParaRPr lang="en-US"/>
          </a:p>
        </p:txBody>
      </p:sp>
    </p:spTree>
    <p:custDataLst>
      <p:tags r:id="rId1"/>
    </p:custDataLst>
    <p:extLst>
      <p:ext uri="{BB962C8B-B14F-4D97-AF65-F5344CB8AC3E}">
        <p14:creationId xmlns:p14="http://schemas.microsoft.com/office/powerpoint/2010/main" val="317417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D42D0F-7CFE-4B6D-B924-C0BA2BE91302}" type="slidenum">
              <a:rPr lang="en-US" smtClean="0"/>
              <a:pPr/>
              <a:t>11</a:t>
            </a:fld>
            <a:endParaRPr lang="en-US"/>
          </a:p>
        </p:txBody>
      </p:sp>
      <p:sp>
        <p:nvSpPr>
          <p:cNvPr id="2" name="Title 1"/>
          <p:cNvSpPr>
            <a:spLocks noGrp="1"/>
          </p:cNvSpPr>
          <p:nvPr>
            <p:ph type="title"/>
          </p:nvPr>
        </p:nvSpPr>
        <p:spPr/>
        <p:txBody>
          <a:bodyPr>
            <a:normAutofit/>
          </a:bodyPr>
          <a:lstStyle/>
          <a:p>
            <a:pPr algn="ctr"/>
            <a:r>
              <a:rPr lang="en-US">
                <a:solidFill>
                  <a:schemeClr val="tx1"/>
                </a:solidFill>
              </a:rPr>
              <a:t>USDA CACFP Waivers</a:t>
            </a:r>
          </a:p>
        </p:txBody>
      </p:sp>
      <p:sp>
        <p:nvSpPr>
          <p:cNvPr id="3" name="Content Placeholder 2"/>
          <p:cNvSpPr>
            <a:spLocks noGrp="1"/>
          </p:cNvSpPr>
          <p:nvPr>
            <p:ph idx="4294967295"/>
          </p:nvPr>
        </p:nvSpPr>
        <p:spPr>
          <a:xfrm>
            <a:off x="1219200" y="1003300"/>
            <a:ext cx="10972800" cy="5135563"/>
          </a:xfrm>
          <a:prstGeom prst="rect">
            <a:avLst/>
          </a:prstGeom>
        </p:spPr>
        <p:txBody>
          <a:bodyPr>
            <a:normAutofit/>
          </a:bodyPr>
          <a:lstStyle/>
          <a:p>
            <a:pPr marL="0" indent="0" algn="ctr">
              <a:buNone/>
            </a:pPr>
            <a:endParaRPr lang="en-US" sz="2800" b="1"/>
          </a:p>
          <a:p>
            <a:pPr marL="0" indent="0" algn="ctr">
              <a:buNone/>
            </a:pPr>
            <a:r>
              <a:rPr lang="en-US" sz="2800"/>
              <a:t>All of the following can be found on USDA’s FNS Policy Website:</a:t>
            </a:r>
          </a:p>
          <a:p>
            <a:pPr marL="0" indent="0" algn="ctr">
              <a:buNone/>
            </a:pPr>
            <a:r>
              <a:rPr lang="en-US" sz="2400">
                <a:hlinkClick r:id="rId4"/>
              </a:rPr>
              <a:t>https://www.fns.usda.gov/cacfp/policy</a:t>
            </a:r>
            <a:r>
              <a:rPr lang="en-US" sz="2400"/>
              <a:t> </a:t>
            </a:r>
          </a:p>
          <a:p>
            <a:pPr marL="0" indent="0" algn="ctr">
              <a:buNone/>
            </a:pPr>
            <a:r>
              <a:rPr lang="en-US" sz="2400" b="1"/>
              <a:t>AND</a:t>
            </a:r>
            <a:endParaRPr lang="en-US" sz="2400"/>
          </a:p>
          <a:p>
            <a:pPr marL="0" indent="0" algn="ctr">
              <a:buNone/>
            </a:pPr>
            <a:r>
              <a:rPr lang="en-US" sz="2400"/>
              <a:t>in the monthly OSSE’s Division Newsletter “Beyond the Tray”</a:t>
            </a:r>
          </a:p>
          <a:p>
            <a:pPr marL="0" indent="0">
              <a:buNone/>
            </a:pPr>
            <a:endParaRPr lang="en-US" sz="2400"/>
          </a:p>
          <a:p>
            <a:pPr marL="0" indent="0">
              <a:buNone/>
            </a:pPr>
            <a:endParaRPr lang="en-US" sz="2400" b="1"/>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276" y="3801291"/>
            <a:ext cx="10395342" cy="211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69523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E9C2-B53E-4F58-A3D5-AD98C481CA79}"/>
              </a:ext>
            </a:extLst>
          </p:cNvPr>
          <p:cNvSpPr>
            <a:spLocks noGrp="1"/>
          </p:cNvSpPr>
          <p:nvPr>
            <p:ph type="title"/>
          </p:nvPr>
        </p:nvSpPr>
        <p:spPr/>
        <p:txBody>
          <a:bodyPr/>
          <a:lstStyle/>
          <a:p>
            <a:r>
              <a:rPr lang="en-US"/>
              <a:t>Waiver Registration and Reporting</a:t>
            </a:r>
          </a:p>
        </p:txBody>
      </p:sp>
      <p:sp>
        <p:nvSpPr>
          <p:cNvPr id="3" name="Content Placeholder 2">
            <a:extLst>
              <a:ext uri="{FF2B5EF4-FFF2-40B4-BE49-F238E27FC236}">
                <a16:creationId xmlns:a16="http://schemas.microsoft.com/office/drawing/2014/main" id="{D5BA38C7-4F20-4345-AC0F-75E86B14AC7D}"/>
              </a:ext>
            </a:extLst>
          </p:cNvPr>
          <p:cNvSpPr>
            <a:spLocks noGrp="1"/>
          </p:cNvSpPr>
          <p:nvPr>
            <p:ph sz="half" idx="1"/>
          </p:nvPr>
        </p:nvSpPr>
        <p:spPr>
          <a:xfrm>
            <a:off x="1295400" y="1643063"/>
            <a:ext cx="9982200" cy="4276474"/>
          </a:xfrm>
        </p:spPr>
        <p:txBody>
          <a:bodyPr/>
          <a:lstStyle/>
          <a:p>
            <a:pPr marL="0" indent="0">
              <a:lnSpc>
                <a:spcPct val="100000"/>
              </a:lnSpc>
              <a:spcBef>
                <a:spcPts val="0"/>
              </a:spcBef>
              <a:buNone/>
            </a:pPr>
            <a:r>
              <a:rPr lang="en-US" sz="1800" u="sng">
                <a:solidFill>
                  <a:srgbClr val="002060"/>
                </a:solidFill>
              </a:rPr>
              <a:t>Waiver Registration</a:t>
            </a:r>
          </a:p>
          <a:p>
            <a:pPr marL="285750" lvl="1" indent="-285750">
              <a:lnSpc>
                <a:spcPct val="100000"/>
              </a:lnSpc>
              <a:spcBef>
                <a:spcPts val="0"/>
              </a:spcBef>
            </a:pPr>
            <a:r>
              <a:rPr lang="en-US">
                <a:solidFill>
                  <a:srgbClr val="002060"/>
                </a:solidFill>
              </a:rPr>
              <a:t>Continue to complete and update the waiver registration spreadsheet. </a:t>
            </a:r>
          </a:p>
          <a:p>
            <a:pPr marL="285750" lvl="1" indent="-285750">
              <a:lnSpc>
                <a:spcPct val="100000"/>
              </a:lnSpc>
              <a:spcBef>
                <a:spcPts val="0"/>
              </a:spcBef>
            </a:pPr>
            <a:r>
              <a:rPr lang="en-US">
                <a:solidFill>
                  <a:srgbClr val="002060"/>
                </a:solidFill>
              </a:rPr>
              <a:t>Submit as part of your  FY 22 application submission.</a:t>
            </a:r>
          </a:p>
          <a:p>
            <a:pPr marL="0" lvl="1" indent="0">
              <a:lnSpc>
                <a:spcPct val="100000"/>
              </a:lnSpc>
              <a:spcBef>
                <a:spcPts val="0"/>
              </a:spcBef>
              <a:buNone/>
            </a:pPr>
            <a:endParaRPr lang="en-US">
              <a:solidFill>
                <a:srgbClr val="002060"/>
              </a:solidFill>
            </a:endParaRPr>
          </a:p>
          <a:p>
            <a:pPr marL="0" indent="0">
              <a:lnSpc>
                <a:spcPct val="100000"/>
              </a:lnSpc>
              <a:spcBef>
                <a:spcPts val="0"/>
              </a:spcBef>
              <a:buNone/>
            </a:pPr>
            <a:r>
              <a:rPr lang="en-US" sz="1800" u="sng">
                <a:solidFill>
                  <a:srgbClr val="002060"/>
                </a:solidFill>
              </a:rPr>
              <a:t>Waiver Reporting</a:t>
            </a:r>
          </a:p>
          <a:p>
            <a:pPr marL="0">
              <a:lnSpc>
                <a:spcPct val="100000"/>
              </a:lnSpc>
              <a:spcBef>
                <a:spcPts val="0"/>
              </a:spcBef>
            </a:pPr>
            <a:r>
              <a:rPr lang="en-US" sz="1800">
                <a:solidFill>
                  <a:srgbClr val="002060"/>
                </a:solidFill>
              </a:rPr>
              <a:t>Complete and submit the Claim Waiver Addendum along with your monthly claim for </a:t>
            </a:r>
          </a:p>
          <a:p>
            <a:pPr marL="0" indent="0">
              <a:lnSpc>
                <a:spcPct val="100000"/>
              </a:lnSpc>
              <a:spcBef>
                <a:spcPts val="0"/>
              </a:spcBef>
              <a:buNone/>
            </a:pPr>
            <a:r>
              <a:rPr lang="en-US" sz="1800">
                <a:solidFill>
                  <a:srgbClr val="002060"/>
                </a:solidFill>
              </a:rPr>
              <a:t>     reimbursement. </a:t>
            </a:r>
          </a:p>
          <a:p>
            <a:pPr lvl="1">
              <a:lnSpc>
                <a:spcPct val="100000"/>
              </a:lnSpc>
              <a:spcBef>
                <a:spcPts val="0"/>
              </a:spcBef>
              <a:buFont typeface="Wingdings" panose="05000000000000000000" pitchFamily="2" charset="2"/>
              <a:buChar char="Ø"/>
            </a:pPr>
            <a:r>
              <a:rPr lang="en-US">
                <a:solidFill>
                  <a:srgbClr val="002060"/>
                </a:solidFill>
              </a:rPr>
              <a:t> Only complete this form if you have registered for and are implementing a meal service waiver. </a:t>
            </a:r>
          </a:p>
          <a:p>
            <a:pPr lvl="1">
              <a:lnSpc>
                <a:spcPct val="100000"/>
              </a:lnSpc>
              <a:spcBef>
                <a:spcPts val="0"/>
              </a:spcBef>
              <a:buFont typeface="Wingdings" panose="05000000000000000000" pitchFamily="2" charset="2"/>
              <a:buChar char="Ø"/>
            </a:pPr>
            <a:r>
              <a:rPr lang="en-US">
                <a:solidFill>
                  <a:srgbClr val="002060"/>
                </a:solidFill>
              </a:rPr>
              <a:t> The meals listed on this form must also be included on the claim for reimbursement. </a:t>
            </a:r>
          </a:p>
          <a:p>
            <a:pPr marL="0" indent="0">
              <a:lnSpc>
                <a:spcPct val="100000"/>
              </a:lnSpc>
              <a:spcBef>
                <a:spcPts val="0"/>
              </a:spcBef>
              <a:buNone/>
            </a:pPr>
            <a:endParaRPr lang="en-US">
              <a:solidFill>
                <a:srgbClr val="002060"/>
              </a:solidFill>
            </a:endParaRPr>
          </a:p>
        </p:txBody>
      </p:sp>
      <p:sp>
        <p:nvSpPr>
          <p:cNvPr id="5" name="Date Placeholder 4">
            <a:extLst>
              <a:ext uri="{FF2B5EF4-FFF2-40B4-BE49-F238E27FC236}">
                <a16:creationId xmlns:a16="http://schemas.microsoft.com/office/drawing/2014/main" id="{FD227738-7939-4750-A888-AAF675A742B4}"/>
              </a:ext>
            </a:extLst>
          </p:cNvPr>
          <p:cNvSpPr>
            <a:spLocks noGrp="1"/>
          </p:cNvSpPr>
          <p:nvPr>
            <p:ph type="dt" sz="half" idx="10"/>
          </p:nvPr>
        </p:nvSpPr>
        <p:spPr/>
        <p:txBody>
          <a:bodyPr/>
          <a:lstStyle/>
          <a:p>
            <a:fld id="{C77DBFC0-FD72-AF48-A84A-2405496B952A}" type="datetime1">
              <a:rPr lang="en-US" smtClean="0"/>
              <a:t>8/1/2021</a:t>
            </a:fld>
            <a:endParaRPr lang="en-US"/>
          </a:p>
        </p:txBody>
      </p:sp>
      <p:sp>
        <p:nvSpPr>
          <p:cNvPr id="6" name="Slide Number Placeholder 5">
            <a:extLst>
              <a:ext uri="{FF2B5EF4-FFF2-40B4-BE49-F238E27FC236}">
                <a16:creationId xmlns:a16="http://schemas.microsoft.com/office/drawing/2014/main" id="{8CC8CEE0-4A91-43B5-B10C-C4520F38F299}"/>
              </a:ext>
            </a:extLst>
          </p:cNvPr>
          <p:cNvSpPr>
            <a:spLocks noGrp="1"/>
          </p:cNvSpPr>
          <p:nvPr>
            <p:ph type="sldNum" sz="quarter" idx="12"/>
          </p:nvPr>
        </p:nvSpPr>
        <p:spPr/>
        <p:txBody>
          <a:bodyPr/>
          <a:lstStyle/>
          <a:p>
            <a:fld id="{E31375A4-56A4-47D6-9801-1991572033F7}" type="slidenum">
              <a:rPr lang="en-US" smtClean="0"/>
              <a:t>12</a:t>
            </a:fld>
            <a:endParaRPr lang="en-US"/>
          </a:p>
        </p:txBody>
      </p:sp>
    </p:spTree>
    <p:custDataLst>
      <p:tags r:id="rId1"/>
    </p:custDataLst>
    <p:extLst>
      <p:ext uri="{BB962C8B-B14F-4D97-AF65-F5344CB8AC3E}">
        <p14:creationId xmlns:p14="http://schemas.microsoft.com/office/powerpoint/2010/main" val="95457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1971508-FBBE-4CF9-A5F1-8F9DA25265A0}"/>
              </a:ext>
            </a:extLst>
          </p:cNvPr>
          <p:cNvSpPr>
            <a:spLocks noGrp="1"/>
          </p:cNvSpPr>
          <p:nvPr>
            <p:ph type="dt" sz="half" idx="10"/>
          </p:nvPr>
        </p:nvSpPr>
        <p:spPr/>
        <p:txBody>
          <a:bodyPr/>
          <a:lstStyle/>
          <a:p>
            <a:fld id="{C77DBFC0-FD72-AF48-A84A-2405496B952A}" type="datetime1">
              <a:rPr lang="en-US" smtClean="0"/>
              <a:t>8/1/2021</a:t>
            </a:fld>
            <a:endParaRPr lang="en-US"/>
          </a:p>
        </p:txBody>
      </p:sp>
      <p:sp>
        <p:nvSpPr>
          <p:cNvPr id="6" name="Slide Number Placeholder 5">
            <a:extLst>
              <a:ext uri="{FF2B5EF4-FFF2-40B4-BE49-F238E27FC236}">
                <a16:creationId xmlns:a16="http://schemas.microsoft.com/office/drawing/2014/main" id="{4507EDA0-6B7F-4C69-9A77-A81FC2FAB299}"/>
              </a:ext>
            </a:extLst>
          </p:cNvPr>
          <p:cNvSpPr>
            <a:spLocks noGrp="1"/>
          </p:cNvSpPr>
          <p:nvPr>
            <p:ph type="sldNum" sz="quarter" idx="12"/>
          </p:nvPr>
        </p:nvSpPr>
        <p:spPr/>
        <p:txBody>
          <a:bodyPr/>
          <a:lstStyle/>
          <a:p>
            <a:fld id="{E31375A4-56A4-47D6-9801-1991572033F7}" type="slidenum">
              <a:rPr lang="en-US" smtClean="0"/>
              <a:t>13</a:t>
            </a:fld>
            <a:endParaRPr lang="en-US"/>
          </a:p>
        </p:txBody>
      </p:sp>
      <p:sp>
        <p:nvSpPr>
          <p:cNvPr id="8" name="Content Placeholder 7">
            <a:extLst>
              <a:ext uri="{FF2B5EF4-FFF2-40B4-BE49-F238E27FC236}">
                <a16:creationId xmlns:a16="http://schemas.microsoft.com/office/drawing/2014/main" id="{5B8C5F48-DAA0-4CE4-AB4B-3449CE032410}"/>
              </a:ext>
            </a:extLst>
          </p:cNvPr>
          <p:cNvSpPr>
            <a:spLocks noGrp="1"/>
          </p:cNvSpPr>
          <p:nvPr>
            <p:ph sz="quarter" idx="13"/>
          </p:nvPr>
        </p:nvSpPr>
        <p:spPr>
          <a:xfrm>
            <a:off x="1295400" y="1471613"/>
            <a:ext cx="9601200" cy="4672513"/>
          </a:xfrm>
        </p:spPr>
        <p:txBody>
          <a:bodyPr>
            <a:normAutofit fontScale="92500" lnSpcReduction="20000"/>
          </a:bodyPr>
          <a:lstStyle/>
          <a:p>
            <a:r>
              <a:rPr lang="en-US" u="sng" dirty="0">
                <a:solidFill>
                  <a:srgbClr val="002060"/>
                </a:solidFill>
              </a:rPr>
              <a:t>Pandemic Cost Reimbursement Payments</a:t>
            </a:r>
          </a:p>
          <a:p>
            <a:pPr lvl="1">
              <a:buFont typeface="Wingdings" panose="05000000000000000000" pitchFamily="2" charset="2"/>
              <a:buChar char="§"/>
            </a:pPr>
            <a:r>
              <a:rPr lang="en-US" sz="1900" dirty="0">
                <a:solidFill>
                  <a:srgbClr val="002060"/>
                </a:solidFill>
              </a:rPr>
              <a:t>DC will issue checks before September 30, 2021. </a:t>
            </a:r>
          </a:p>
          <a:p>
            <a:pPr lvl="1">
              <a:buFont typeface="Wingdings" panose="05000000000000000000" pitchFamily="2" charset="2"/>
              <a:buChar char="§"/>
            </a:pPr>
            <a:r>
              <a:rPr lang="en-US" sz="1900" smtClean="0">
                <a:solidFill>
                  <a:srgbClr val="002060"/>
                </a:solidFill>
              </a:rPr>
              <a:t>Eligible </a:t>
            </a:r>
            <a:r>
              <a:rPr lang="en-US" sz="1900">
                <a:solidFill>
                  <a:srgbClr val="002060"/>
                </a:solidFill>
              </a:rPr>
              <a:t>institutions = Institutions that submit claims between September 2020 and the first 90 days after the end of the federal COVID-19 pandemic.  </a:t>
            </a:r>
          </a:p>
          <a:p>
            <a:pPr lvl="1">
              <a:buFont typeface="Wingdings" panose="05000000000000000000" pitchFamily="2" charset="2"/>
              <a:buChar char="§"/>
            </a:pPr>
            <a:r>
              <a:rPr lang="en-US" sz="1900" dirty="0">
                <a:solidFill>
                  <a:srgbClr val="002060"/>
                </a:solidFill>
              </a:rPr>
              <a:t>Organizations that have not submitted a claim by August 2021 must submit a statement certifying that they will submit a claim before the end of the eligibility period in order to receive funding. </a:t>
            </a:r>
          </a:p>
          <a:p>
            <a:r>
              <a:rPr lang="en-US" u="sng" dirty="0">
                <a:solidFill>
                  <a:srgbClr val="002060"/>
                </a:solidFill>
              </a:rPr>
              <a:t>Civil Rights Data Collection Change</a:t>
            </a:r>
          </a:p>
          <a:p>
            <a:pPr lvl="1"/>
            <a:r>
              <a:rPr lang="en-US" sz="1900" dirty="0">
                <a:solidFill>
                  <a:srgbClr val="002060"/>
                </a:solidFill>
              </a:rPr>
              <a:t>Visual racial and ethnicity determination must cease. </a:t>
            </a:r>
          </a:p>
          <a:p>
            <a:pPr lvl="1"/>
            <a:r>
              <a:rPr lang="en-US" sz="1900" dirty="0">
                <a:solidFill>
                  <a:srgbClr val="002060"/>
                </a:solidFill>
              </a:rPr>
              <a:t>Alternative determination methods: written self-identification on forms such as enrollment, IES, etc. </a:t>
            </a:r>
          </a:p>
          <a:p>
            <a:pPr lvl="2">
              <a:buFont typeface="Wingdings" panose="05000000000000000000" pitchFamily="2" charset="2"/>
              <a:buChar char="Ø"/>
            </a:pPr>
            <a:r>
              <a:rPr lang="en-US" dirty="0">
                <a:solidFill>
                  <a:srgbClr val="002060"/>
                </a:solidFill>
              </a:rPr>
              <a:t>If information is not available via these documents, then the participant’s racial/ethnicity identification must be marked as “unknown” in Orchard and on the Master Enrollment List. </a:t>
            </a:r>
          </a:p>
          <a:p>
            <a:pPr lvl="2">
              <a:buFont typeface="Wingdings" panose="05000000000000000000" pitchFamily="2" charset="2"/>
              <a:buChar char="Ø"/>
            </a:pPr>
            <a:r>
              <a:rPr lang="en-US" dirty="0">
                <a:solidFill>
                  <a:srgbClr val="002060"/>
                </a:solidFill>
              </a:rPr>
              <a:t>For the purposes of the federal child nutrition programs, do not ask a participant to identify their race or ethnicity during a compliance review or meal observation. </a:t>
            </a:r>
          </a:p>
          <a:p>
            <a:pPr lvl="2">
              <a:buFont typeface="Wingdings" panose="05000000000000000000" pitchFamily="2" charset="2"/>
              <a:buChar char="Ø"/>
            </a:pPr>
            <a:r>
              <a:rPr lang="en-US" dirty="0">
                <a:solidFill>
                  <a:srgbClr val="002060"/>
                </a:solidFill>
              </a:rPr>
              <a:t>If this section of the a CNP form is left blank, you can ask a participant if they would like to complete this section.  </a:t>
            </a:r>
          </a:p>
        </p:txBody>
      </p:sp>
      <p:sp>
        <p:nvSpPr>
          <p:cNvPr id="7" name="Title 6">
            <a:extLst>
              <a:ext uri="{FF2B5EF4-FFF2-40B4-BE49-F238E27FC236}">
                <a16:creationId xmlns:a16="http://schemas.microsoft.com/office/drawing/2014/main" id="{9CE71AFD-97E6-47AA-BE4B-DEE64656465F}"/>
              </a:ext>
            </a:extLst>
          </p:cNvPr>
          <p:cNvSpPr>
            <a:spLocks noGrp="1"/>
          </p:cNvSpPr>
          <p:nvPr>
            <p:ph type="title"/>
          </p:nvPr>
        </p:nvSpPr>
        <p:spPr/>
        <p:txBody>
          <a:bodyPr/>
          <a:lstStyle/>
          <a:p>
            <a:r>
              <a:rPr lang="en-US"/>
              <a:t>Important USDA Updates</a:t>
            </a:r>
          </a:p>
        </p:txBody>
      </p:sp>
    </p:spTree>
    <p:custDataLst>
      <p:tags r:id="rId1"/>
    </p:custDataLst>
    <p:extLst>
      <p:ext uri="{BB962C8B-B14F-4D97-AF65-F5344CB8AC3E}">
        <p14:creationId xmlns:p14="http://schemas.microsoft.com/office/powerpoint/2010/main" val="421935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0651958-B790-4FCC-9093-CD06AF04E10F}"/>
              </a:ext>
            </a:extLst>
          </p:cNvPr>
          <p:cNvSpPr>
            <a:spLocks noGrp="1"/>
          </p:cNvSpPr>
          <p:nvPr>
            <p:ph type="body" sz="quarter" idx="10"/>
          </p:nvPr>
        </p:nvSpPr>
        <p:spPr>
          <a:xfrm>
            <a:off x="4322765" y="2686063"/>
            <a:ext cx="5799803" cy="645808"/>
          </a:xfrm>
        </p:spPr>
        <p:txBody>
          <a:bodyPr>
            <a:normAutofit/>
          </a:bodyPr>
          <a:lstStyle/>
          <a:p>
            <a:r>
              <a:rPr lang="en-US">
                <a:solidFill>
                  <a:srgbClr val="C00000"/>
                </a:solidFill>
              </a:rPr>
              <a:t>Procurement Practices</a:t>
            </a:r>
          </a:p>
        </p:txBody>
      </p:sp>
      <p:sp>
        <p:nvSpPr>
          <p:cNvPr id="10" name="Text Placeholder 9">
            <a:extLst>
              <a:ext uri="{FF2B5EF4-FFF2-40B4-BE49-F238E27FC236}">
                <a16:creationId xmlns:a16="http://schemas.microsoft.com/office/drawing/2014/main" id="{67AF0432-A66B-4CDE-9AB6-0DDE4AFCFB42}"/>
              </a:ext>
            </a:extLst>
          </p:cNvPr>
          <p:cNvSpPr>
            <a:spLocks noGrp="1"/>
          </p:cNvSpPr>
          <p:nvPr>
            <p:ph type="body" sz="quarter" idx="11"/>
          </p:nvPr>
        </p:nvSpPr>
        <p:spPr/>
        <p:txBody>
          <a:bodyPr/>
          <a:lstStyle/>
          <a:p>
            <a:r>
              <a:rPr lang="en-US">
                <a:solidFill>
                  <a:srgbClr val="C00000"/>
                </a:solidFill>
              </a:rPr>
              <a:t>Food, Supplies &amp; Services</a:t>
            </a:r>
          </a:p>
        </p:txBody>
      </p:sp>
      <p:sp>
        <p:nvSpPr>
          <p:cNvPr id="2" name="Date Placeholder 1">
            <a:extLst>
              <a:ext uri="{FF2B5EF4-FFF2-40B4-BE49-F238E27FC236}">
                <a16:creationId xmlns:a16="http://schemas.microsoft.com/office/drawing/2014/main" id="{0710A3B6-155E-4C0E-969B-388352168138}"/>
              </a:ext>
            </a:extLst>
          </p:cNvPr>
          <p:cNvSpPr>
            <a:spLocks noGrp="1"/>
          </p:cNvSpPr>
          <p:nvPr>
            <p:ph type="dt" sz="half" idx="4294967295"/>
          </p:nvPr>
        </p:nvSpPr>
        <p:spPr>
          <a:xfrm>
            <a:off x="11226800" y="6289675"/>
            <a:ext cx="965200" cy="222250"/>
          </a:xfrm>
        </p:spPr>
        <p:txBody>
          <a:bodyPr/>
          <a:lstStyle/>
          <a:p>
            <a:fld id="{190DFCB1-CA6F-EA40-A701-AE317D180D86}" type="datetime1">
              <a:rPr lang="en-US" smtClean="0"/>
              <a:t>8/1/2021</a:t>
            </a:fld>
            <a:endParaRPr lang="en-US"/>
          </a:p>
        </p:txBody>
      </p:sp>
      <p:sp>
        <p:nvSpPr>
          <p:cNvPr id="3" name="Slide Number Placeholder 2">
            <a:extLst>
              <a:ext uri="{FF2B5EF4-FFF2-40B4-BE49-F238E27FC236}">
                <a16:creationId xmlns:a16="http://schemas.microsoft.com/office/drawing/2014/main" id="{50E02E19-11C7-45BC-8D47-5E2D5F1280E6}"/>
              </a:ext>
            </a:extLst>
          </p:cNvPr>
          <p:cNvSpPr>
            <a:spLocks noGrp="1"/>
          </p:cNvSpPr>
          <p:nvPr>
            <p:ph type="sldNum" sz="quarter" idx="4294967295"/>
          </p:nvPr>
        </p:nvSpPr>
        <p:spPr>
          <a:xfrm>
            <a:off x="11272838" y="6289675"/>
            <a:ext cx="919162" cy="222250"/>
          </a:xfrm>
        </p:spPr>
        <p:txBody>
          <a:bodyPr/>
          <a:lstStyle/>
          <a:p>
            <a:fld id="{E31375A4-56A4-47D6-9801-1991572033F7}" type="slidenum">
              <a:rPr lang="en-US" smtClean="0"/>
              <a:t>14</a:t>
            </a:fld>
            <a:endParaRPr lang="en-US"/>
          </a:p>
        </p:txBody>
      </p:sp>
    </p:spTree>
    <p:extLst>
      <p:ext uri="{BB962C8B-B14F-4D97-AF65-F5344CB8AC3E}">
        <p14:creationId xmlns:p14="http://schemas.microsoft.com/office/powerpoint/2010/main" val="255212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E9C2-B53E-4F58-A3D5-AD98C481CA79}"/>
              </a:ext>
            </a:extLst>
          </p:cNvPr>
          <p:cNvSpPr>
            <a:spLocks noGrp="1"/>
          </p:cNvSpPr>
          <p:nvPr>
            <p:ph type="title"/>
          </p:nvPr>
        </p:nvSpPr>
        <p:spPr>
          <a:xfrm>
            <a:off x="1295399" y="345885"/>
            <a:ext cx="10110537" cy="939991"/>
          </a:xfrm>
        </p:spPr>
        <p:txBody>
          <a:bodyPr>
            <a:normAutofit fontScale="90000"/>
          </a:bodyPr>
          <a:lstStyle/>
          <a:p>
            <a:r>
              <a:rPr lang="en-US"/>
              <a:t>Federal Child Nutrition Program Procurement Practices</a:t>
            </a:r>
          </a:p>
        </p:txBody>
      </p:sp>
      <p:sp>
        <p:nvSpPr>
          <p:cNvPr id="3" name="Content Placeholder 2">
            <a:extLst>
              <a:ext uri="{FF2B5EF4-FFF2-40B4-BE49-F238E27FC236}">
                <a16:creationId xmlns:a16="http://schemas.microsoft.com/office/drawing/2014/main" id="{D5BA38C7-4F20-4345-AC0F-75E86B14AC7D}"/>
              </a:ext>
            </a:extLst>
          </p:cNvPr>
          <p:cNvSpPr>
            <a:spLocks noGrp="1"/>
          </p:cNvSpPr>
          <p:nvPr>
            <p:ph sz="half" idx="1"/>
          </p:nvPr>
        </p:nvSpPr>
        <p:spPr>
          <a:xfrm>
            <a:off x="1295400" y="1643063"/>
            <a:ext cx="9982200" cy="4276474"/>
          </a:xfrm>
        </p:spPr>
        <p:txBody>
          <a:bodyPr/>
          <a:lstStyle/>
          <a:p>
            <a:pPr marL="0" indent="0">
              <a:lnSpc>
                <a:spcPct val="100000"/>
              </a:lnSpc>
              <a:spcBef>
                <a:spcPts val="0"/>
              </a:spcBef>
              <a:buNone/>
            </a:pPr>
            <a:r>
              <a:rPr lang="en-US" u="sng">
                <a:solidFill>
                  <a:srgbClr val="002060"/>
                </a:solidFill>
              </a:rPr>
              <a:t>Which purchases must use federal procurement practices?</a:t>
            </a:r>
          </a:p>
          <a:p>
            <a:pPr>
              <a:lnSpc>
                <a:spcPct val="100000"/>
              </a:lnSpc>
              <a:spcBef>
                <a:spcPts val="0"/>
              </a:spcBef>
            </a:pPr>
            <a:r>
              <a:rPr lang="en-US">
                <a:solidFill>
                  <a:srgbClr val="002060"/>
                </a:solidFill>
              </a:rPr>
              <a:t>All purchases that will be paid with federal meal reimbursement funds:</a:t>
            </a:r>
          </a:p>
          <a:p>
            <a:pPr lvl="1">
              <a:lnSpc>
                <a:spcPct val="100000"/>
              </a:lnSpc>
              <a:spcBef>
                <a:spcPts val="0"/>
              </a:spcBef>
            </a:pPr>
            <a:r>
              <a:rPr lang="en-US">
                <a:solidFill>
                  <a:srgbClr val="002060"/>
                </a:solidFill>
              </a:rPr>
              <a:t>Food purchases</a:t>
            </a:r>
          </a:p>
          <a:p>
            <a:pPr lvl="2">
              <a:lnSpc>
                <a:spcPct val="100000"/>
              </a:lnSpc>
              <a:spcBef>
                <a:spcPts val="0"/>
              </a:spcBef>
            </a:pPr>
            <a:r>
              <a:rPr lang="en-US">
                <a:solidFill>
                  <a:srgbClr val="002060"/>
                </a:solidFill>
              </a:rPr>
              <a:t>Vended meals or whole foods for self-preparation </a:t>
            </a:r>
          </a:p>
          <a:p>
            <a:pPr marL="506412" lvl="2" indent="0">
              <a:lnSpc>
                <a:spcPct val="100000"/>
              </a:lnSpc>
              <a:spcBef>
                <a:spcPts val="0"/>
              </a:spcBef>
              <a:buNone/>
            </a:pPr>
            <a:endParaRPr lang="en-US">
              <a:solidFill>
                <a:srgbClr val="002060"/>
              </a:solidFill>
            </a:endParaRPr>
          </a:p>
          <a:p>
            <a:pPr lvl="1">
              <a:lnSpc>
                <a:spcPct val="100000"/>
              </a:lnSpc>
              <a:spcBef>
                <a:spcPts val="0"/>
              </a:spcBef>
            </a:pPr>
            <a:r>
              <a:rPr lang="en-US">
                <a:solidFill>
                  <a:srgbClr val="002060"/>
                </a:solidFill>
              </a:rPr>
              <a:t>Supplies</a:t>
            </a:r>
          </a:p>
          <a:p>
            <a:pPr lvl="2">
              <a:lnSpc>
                <a:spcPct val="100000"/>
              </a:lnSpc>
              <a:spcBef>
                <a:spcPts val="0"/>
              </a:spcBef>
            </a:pPr>
            <a:r>
              <a:rPr lang="en-US">
                <a:solidFill>
                  <a:srgbClr val="002060"/>
                </a:solidFill>
              </a:rPr>
              <a:t>Cleaning supplies, office supplies, etc. </a:t>
            </a:r>
          </a:p>
          <a:p>
            <a:pPr marL="506412" lvl="2" indent="0">
              <a:lnSpc>
                <a:spcPct val="100000"/>
              </a:lnSpc>
              <a:spcBef>
                <a:spcPts val="0"/>
              </a:spcBef>
              <a:buNone/>
            </a:pPr>
            <a:endParaRPr lang="en-US">
              <a:solidFill>
                <a:srgbClr val="002060"/>
              </a:solidFill>
            </a:endParaRPr>
          </a:p>
          <a:p>
            <a:pPr lvl="1">
              <a:lnSpc>
                <a:spcPct val="100000"/>
              </a:lnSpc>
              <a:spcBef>
                <a:spcPts val="0"/>
              </a:spcBef>
            </a:pPr>
            <a:r>
              <a:rPr lang="en-US">
                <a:solidFill>
                  <a:srgbClr val="002060"/>
                </a:solidFill>
              </a:rPr>
              <a:t>Services</a:t>
            </a:r>
          </a:p>
          <a:p>
            <a:pPr lvl="2">
              <a:lnSpc>
                <a:spcPct val="100000"/>
              </a:lnSpc>
              <a:spcBef>
                <a:spcPts val="0"/>
              </a:spcBef>
            </a:pPr>
            <a:r>
              <a:rPr lang="en-US">
                <a:solidFill>
                  <a:srgbClr val="002060"/>
                </a:solidFill>
              </a:rPr>
              <a:t>Contractors that complete CACFP related duties</a:t>
            </a:r>
          </a:p>
        </p:txBody>
      </p:sp>
      <p:sp>
        <p:nvSpPr>
          <p:cNvPr id="5" name="Date Placeholder 4">
            <a:extLst>
              <a:ext uri="{FF2B5EF4-FFF2-40B4-BE49-F238E27FC236}">
                <a16:creationId xmlns:a16="http://schemas.microsoft.com/office/drawing/2014/main" id="{FD227738-7939-4750-A888-AAF675A742B4}"/>
              </a:ext>
            </a:extLst>
          </p:cNvPr>
          <p:cNvSpPr>
            <a:spLocks noGrp="1"/>
          </p:cNvSpPr>
          <p:nvPr>
            <p:ph type="dt" sz="half" idx="10"/>
          </p:nvPr>
        </p:nvSpPr>
        <p:spPr/>
        <p:txBody>
          <a:bodyPr/>
          <a:lstStyle/>
          <a:p>
            <a:fld id="{C77DBFC0-FD72-AF48-A84A-2405496B952A}" type="datetime1">
              <a:rPr lang="en-US" smtClean="0"/>
              <a:t>8/1/2021</a:t>
            </a:fld>
            <a:endParaRPr lang="en-US"/>
          </a:p>
        </p:txBody>
      </p:sp>
      <p:sp>
        <p:nvSpPr>
          <p:cNvPr id="6" name="Slide Number Placeholder 5">
            <a:extLst>
              <a:ext uri="{FF2B5EF4-FFF2-40B4-BE49-F238E27FC236}">
                <a16:creationId xmlns:a16="http://schemas.microsoft.com/office/drawing/2014/main" id="{8CC8CEE0-4A91-43B5-B10C-C4520F38F299}"/>
              </a:ext>
            </a:extLst>
          </p:cNvPr>
          <p:cNvSpPr>
            <a:spLocks noGrp="1"/>
          </p:cNvSpPr>
          <p:nvPr>
            <p:ph type="sldNum" sz="quarter" idx="12"/>
          </p:nvPr>
        </p:nvSpPr>
        <p:spPr/>
        <p:txBody>
          <a:bodyPr/>
          <a:lstStyle/>
          <a:p>
            <a:fld id="{E31375A4-56A4-47D6-9801-1991572033F7}" type="slidenum">
              <a:rPr lang="en-US" smtClean="0"/>
              <a:t>15</a:t>
            </a:fld>
            <a:endParaRPr lang="en-US"/>
          </a:p>
        </p:txBody>
      </p:sp>
    </p:spTree>
    <p:custDataLst>
      <p:tags r:id="rId1"/>
    </p:custDataLst>
    <p:extLst>
      <p:ext uri="{BB962C8B-B14F-4D97-AF65-F5344CB8AC3E}">
        <p14:creationId xmlns:p14="http://schemas.microsoft.com/office/powerpoint/2010/main" val="2507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E9C2-B53E-4F58-A3D5-AD98C481CA79}"/>
              </a:ext>
            </a:extLst>
          </p:cNvPr>
          <p:cNvSpPr>
            <a:spLocks noGrp="1"/>
          </p:cNvSpPr>
          <p:nvPr>
            <p:ph type="title"/>
          </p:nvPr>
        </p:nvSpPr>
        <p:spPr>
          <a:xfrm>
            <a:off x="1295399" y="345885"/>
            <a:ext cx="10110537" cy="939991"/>
          </a:xfrm>
        </p:spPr>
        <p:txBody>
          <a:bodyPr>
            <a:normAutofit fontScale="90000"/>
          </a:bodyPr>
          <a:lstStyle/>
          <a:p>
            <a:r>
              <a:rPr lang="en-US"/>
              <a:t>Federal Child Nutrition Program Procurement Practices</a:t>
            </a:r>
          </a:p>
        </p:txBody>
      </p:sp>
      <p:sp>
        <p:nvSpPr>
          <p:cNvPr id="3" name="Content Placeholder 2">
            <a:extLst>
              <a:ext uri="{FF2B5EF4-FFF2-40B4-BE49-F238E27FC236}">
                <a16:creationId xmlns:a16="http://schemas.microsoft.com/office/drawing/2014/main" id="{D5BA38C7-4F20-4345-AC0F-75E86B14AC7D}"/>
              </a:ext>
            </a:extLst>
          </p:cNvPr>
          <p:cNvSpPr>
            <a:spLocks noGrp="1"/>
          </p:cNvSpPr>
          <p:nvPr>
            <p:ph sz="half" idx="1"/>
          </p:nvPr>
        </p:nvSpPr>
        <p:spPr>
          <a:xfrm>
            <a:off x="1295400" y="1643063"/>
            <a:ext cx="9982200" cy="4276474"/>
          </a:xfrm>
        </p:spPr>
        <p:txBody>
          <a:bodyPr/>
          <a:lstStyle/>
          <a:p>
            <a:pPr marL="0" indent="0">
              <a:lnSpc>
                <a:spcPct val="100000"/>
              </a:lnSpc>
              <a:spcBef>
                <a:spcPts val="0"/>
              </a:spcBef>
              <a:buNone/>
            </a:pPr>
            <a:r>
              <a:rPr lang="en-US" u="sng">
                <a:solidFill>
                  <a:srgbClr val="002060"/>
                </a:solidFill>
              </a:rPr>
              <a:t>Procurement Categories</a:t>
            </a:r>
          </a:p>
          <a:p>
            <a:pPr>
              <a:lnSpc>
                <a:spcPct val="100000"/>
              </a:lnSpc>
              <a:spcBef>
                <a:spcPts val="0"/>
              </a:spcBef>
            </a:pPr>
            <a:r>
              <a:rPr lang="en-US">
                <a:solidFill>
                  <a:srgbClr val="002060"/>
                </a:solidFill>
              </a:rPr>
              <a:t>Micro-purchasing (up to $10,000)</a:t>
            </a:r>
          </a:p>
          <a:p>
            <a:pPr marL="0" indent="0">
              <a:lnSpc>
                <a:spcPct val="100000"/>
              </a:lnSpc>
              <a:spcBef>
                <a:spcPts val="0"/>
              </a:spcBef>
              <a:buNone/>
            </a:pPr>
            <a:endParaRPr lang="en-US">
              <a:solidFill>
                <a:srgbClr val="002060"/>
              </a:solidFill>
            </a:endParaRPr>
          </a:p>
          <a:p>
            <a:pPr>
              <a:lnSpc>
                <a:spcPct val="100000"/>
              </a:lnSpc>
              <a:spcBef>
                <a:spcPts val="0"/>
              </a:spcBef>
            </a:pPr>
            <a:r>
              <a:rPr lang="en-US">
                <a:solidFill>
                  <a:srgbClr val="002060"/>
                </a:solidFill>
              </a:rPr>
              <a:t>Small purchases ($10,001 - $249,999)</a:t>
            </a:r>
          </a:p>
          <a:p>
            <a:pPr lvl="1">
              <a:lnSpc>
                <a:spcPct val="100000"/>
              </a:lnSpc>
              <a:spcBef>
                <a:spcPts val="0"/>
              </a:spcBef>
              <a:buFont typeface="Courier New" panose="02070309020205020404" pitchFamily="49" charset="0"/>
              <a:buChar char="o"/>
            </a:pPr>
            <a:endParaRPr lang="en-US">
              <a:solidFill>
                <a:srgbClr val="002060"/>
              </a:solidFill>
            </a:endParaRPr>
          </a:p>
          <a:p>
            <a:pPr>
              <a:lnSpc>
                <a:spcPct val="100000"/>
              </a:lnSpc>
              <a:spcBef>
                <a:spcPts val="0"/>
              </a:spcBef>
            </a:pPr>
            <a:r>
              <a:rPr lang="en-US">
                <a:solidFill>
                  <a:srgbClr val="002060"/>
                </a:solidFill>
              </a:rPr>
              <a:t>Large purchases ($250,000 +)</a:t>
            </a:r>
          </a:p>
          <a:p>
            <a:pPr>
              <a:lnSpc>
                <a:spcPct val="100000"/>
              </a:lnSpc>
              <a:spcBef>
                <a:spcPts val="0"/>
              </a:spcBef>
            </a:pPr>
            <a:endParaRPr lang="en-US">
              <a:solidFill>
                <a:srgbClr val="002060"/>
              </a:solidFill>
            </a:endParaRPr>
          </a:p>
          <a:p>
            <a:pPr>
              <a:lnSpc>
                <a:spcPct val="100000"/>
              </a:lnSpc>
              <a:spcBef>
                <a:spcPts val="0"/>
              </a:spcBef>
              <a:buFont typeface="Wingdings" panose="05000000000000000000" pitchFamily="2" charset="2"/>
              <a:buChar char="Ø"/>
            </a:pPr>
            <a:r>
              <a:rPr lang="en-US">
                <a:solidFill>
                  <a:srgbClr val="002060"/>
                </a:solidFill>
              </a:rPr>
              <a:t>There are specific procurement practices for each procurement category. </a:t>
            </a:r>
          </a:p>
          <a:p>
            <a:pPr>
              <a:lnSpc>
                <a:spcPct val="100000"/>
              </a:lnSpc>
              <a:spcBef>
                <a:spcPts val="0"/>
              </a:spcBef>
              <a:buFont typeface="Wingdings" panose="05000000000000000000" pitchFamily="2" charset="2"/>
              <a:buChar char="Ø"/>
            </a:pPr>
            <a:r>
              <a:rPr lang="en-US">
                <a:solidFill>
                  <a:srgbClr val="002060"/>
                </a:solidFill>
              </a:rPr>
              <a:t>Documenting the implementation of practices is required for each category.</a:t>
            </a:r>
          </a:p>
        </p:txBody>
      </p:sp>
      <p:sp>
        <p:nvSpPr>
          <p:cNvPr id="5" name="Date Placeholder 4">
            <a:extLst>
              <a:ext uri="{FF2B5EF4-FFF2-40B4-BE49-F238E27FC236}">
                <a16:creationId xmlns:a16="http://schemas.microsoft.com/office/drawing/2014/main" id="{FD227738-7939-4750-A888-AAF675A742B4}"/>
              </a:ext>
            </a:extLst>
          </p:cNvPr>
          <p:cNvSpPr>
            <a:spLocks noGrp="1"/>
          </p:cNvSpPr>
          <p:nvPr>
            <p:ph type="dt" sz="half" idx="10"/>
          </p:nvPr>
        </p:nvSpPr>
        <p:spPr/>
        <p:txBody>
          <a:bodyPr/>
          <a:lstStyle/>
          <a:p>
            <a:fld id="{C77DBFC0-FD72-AF48-A84A-2405496B952A}" type="datetime1">
              <a:rPr lang="en-US" smtClean="0"/>
              <a:t>8/1/2021</a:t>
            </a:fld>
            <a:endParaRPr lang="en-US"/>
          </a:p>
        </p:txBody>
      </p:sp>
      <p:sp>
        <p:nvSpPr>
          <p:cNvPr id="6" name="Slide Number Placeholder 5">
            <a:extLst>
              <a:ext uri="{FF2B5EF4-FFF2-40B4-BE49-F238E27FC236}">
                <a16:creationId xmlns:a16="http://schemas.microsoft.com/office/drawing/2014/main" id="{8CC8CEE0-4A91-43B5-B10C-C4520F38F299}"/>
              </a:ext>
            </a:extLst>
          </p:cNvPr>
          <p:cNvSpPr>
            <a:spLocks noGrp="1"/>
          </p:cNvSpPr>
          <p:nvPr>
            <p:ph type="sldNum" sz="quarter" idx="12"/>
          </p:nvPr>
        </p:nvSpPr>
        <p:spPr/>
        <p:txBody>
          <a:bodyPr/>
          <a:lstStyle/>
          <a:p>
            <a:fld id="{E31375A4-56A4-47D6-9801-1991572033F7}" type="slidenum">
              <a:rPr lang="en-US" smtClean="0"/>
              <a:t>16</a:t>
            </a:fld>
            <a:endParaRPr lang="en-US"/>
          </a:p>
        </p:txBody>
      </p:sp>
    </p:spTree>
    <p:custDataLst>
      <p:tags r:id="rId1"/>
    </p:custDataLst>
    <p:extLst>
      <p:ext uri="{BB962C8B-B14F-4D97-AF65-F5344CB8AC3E}">
        <p14:creationId xmlns:p14="http://schemas.microsoft.com/office/powerpoint/2010/main" val="140817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E9C2-B53E-4F58-A3D5-AD98C481CA79}"/>
              </a:ext>
            </a:extLst>
          </p:cNvPr>
          <p:cNvSpPr>
            <a:spLocks noGrp="1"/>
          </p:cNvSpPr>
          <p:nvPr>
            <p:ph type="title"/>
          </p:nvPr>
        </p:nvSpPr>
        <p:spPr>
          <a:xfrm>
            <a:off x="1295399" y="345885"/>
            <a:ext cx="10110537" cy="939991"/>
          </a:xfrm>
        </p:spPr>
        <p:txBody>
          <a:bodyPr>
            <a:normAutofit fontScale="90000"/>
          </a:bodyPr>
          <a:lstStyle/>
          <a:p>
            <a:r>
              <a:rPr lang="en-US"/>
              <a:t>Federal Child Nutrition Program Procurement Practices</a:t>
            </a:r>
          </a:p>
        </p:txBody>
      </p:sp>
      <p:sp>
        <p:nvSpPr>
          <p:cNvPr id="3" name="Content Placeholder 2">
            <a:extLst>
              <a:ext uri="{FF2B5EF4-FFF2-40B4-BE49-F238E27FC236}">
                <a16:creationId xmlns:a16="http://schemas.microsoft.com/office/drawing/2014/main" id="{D5BA38C7-4F20-4345-AC0F-75E86B14AC7D}"/>
              </a:ext>
            </a:extLst>
          </p:cNvPr>
          <p:cNvSpPr>
            <a:spLocks noGrp="1"/>
          </p:cNvSpPr>
          <p:nvPr>
            <p:ph sz="half" idx="1"/>
          </p:nvPr>
        </p:nvSpPr>
        <p:spPr>
          <a:xfrm>
            <a:off x="1295400" y="1643063"/>
            <a:ext cx="9982200" cy="4276474"/>
          </a:xfrm>
        </p:spPr>
        <p:txBody>
          <a:bodyPr/>
          <a:lstStyle/>
          <a:p>
            <a:pPr marL="0" indent="0">
              <a:lnSpc>
                <a:spcPct val="100000"/>
              </a:lnSpc>
              <a:spcBef>
                <a:spcPts val="0"/>
              </a:spcBef>
              <a:buNone/>
            </a:pPr>
            <a:r>
              <a:rPr lang="en-US" u="sng">
                <a:solidFill>
                  <a:srgbClr val="002060"/>
                </a:solidFill>
              </a:rPr>
              <a:t>Annual Requirements</a:t>
            </a:r>
          </a:p>
          <a:p>
            <a:pPr>
              <a:lnSpc>
                <a:spcPct val="100000"/>
              </a:lnSpc>
              <a:spcBef>
                <a:spcPts val="0"/>
              </a:spcBef>
            </a:pPr>
            <a:r>
              <a:rPr lang="en-US">
                <a:solidFill>
                  <a:srgbClr val="002060"/>
                </a:solidFill>
              </a:rPr>
              <a:t>Requirements vary by procurement category and type of procurement.</a:t>
            </a:r>
          </a:p>
          <a:p>
            <a:pPr marL="0" indent="0">
              <a:lnSpc>
                <a:spcPct val="100000"/>
              </a:lnSpc>
              <a:spcBef>
                <a:spcPts val="0"/>
              </a:spcBef>
              <a:buNone/>
            </a:pPr>
            <a:endParaRPr lang="en-US">
              <a:solidFill>
                <a:srgbClr val="002060"/>
              </a:solidFill>
            </a:endParaRPr>
          </a:p>
          <a:p>
            <a:pPr>
              <a:lnSpc>
                <a:spcPct val="100000"/>
              </a:lnSpc>
              <a:spcBef>
                <a:spcPts val="0"/>
              </a:spcBef>
            </a:pPr>
            <a:r>
              <a:rPr lang="en-US">
                <a:solidFill>
                  <a:srgbClr val="002060"/>
                </a:solidFill>
              </a:rPr>
              <a:t>There is a requirement to update and/or acknowledge the continuation of procurement contracts every year. </a:t>
            </a:r>
          </a:p>
          <a:p>
            <a:pPr marL="0" indent="0">
              <a:lnSpc>
                <a:spcPct val="100000"/>
              </a:lnSpc>
              <a:spcBef>
                <a:spcPts val="0"/>
              </a:spcBef>
              <a:buNone/>
            </a:pPr>
            <a:endParaRPr lang="en-US">
              <a:solidFill>
                <a:srgbClr val="002060"/>
              </a:solidFill>
            </a:endParaRPr>
          </a:p>
          <a:p>
            <a:pPr lvl="1">
              <a:lnSpc>
                <a:spcPct val="100000"/>
              </a:lnSpc>
              <a:spcBef>
                <a:spcPts val="0"/>
              </a:spcBef>
              <a:buFont typeface="Wingdings" panose="05000000000000000000" pitchFamily="2" charset="2"/>
              <a:buChar char="Ø"/>
            </a:pPr>
            <a:r>
              <a:rPr lang="en-US">
                <a:solidFill>
                  <a:srgbClr val="002060"/>
                </a:solidFill>
              </a:rPr>
              <a:t> A contract must be renewed with signatures.</a:t>
            </a:r>
          </a:p>
          <a:p>
            <a:pPr marL="274320" lvl="1" indent="0">
              <a:lnSpc>
                <a:spcPct val="100000"/>
              </a:lnSpc>
              <a:spcBef>
                <a:spcPts val="0"/>
              </a:spcBef>
              <a:buNone/>
            </a:pPr>
            <a:endParaRPr lang="en-US">
              <a:solidFill>
                <a:srgbClr val="002060"/>
              </a:solidFill>
            </a:endParaRPr>
          </a:p>
          <a:p>
            <a:pPr lvl="1">
              <a:lnSpc>
                <a:spcPct val="100000"/>
              </a:lnSpc>
              <a:spcBef>
                <a:spcPts val="0"/>
              </a:spcBef>
              <a:buFont typeface="Wingdings" panose="05000000000000000000" pitchFamily="2" charset="2"/>
              <a:buChar char="Ø"/>
            </a:pPr>
            <a:r>
              <a:rPr lang="en-US">
                <a:solidFill>
                  <a:srgbClr val="002060"/>
                </a:solidFill>
              </a:rPr>
              <a:t> A new procurement must be executed.</a:t>
            </a:r>
          </a:p>
          <a:p>
            <a:pPr marL="274320" lvl="1" indent="0">
              <a:lnSpc>
                <a:spcPct val="100000"/>
              </a:lnSpc>
              <a:spcBef>
                <a:spcPts val="0"/>
              </a:spcBef>
              <a:buNone/>
            </a:pPr>
            <a:endParaRPr lang="en-US">
              <a:solidFill>
                <a:srgbClr val="002060"/>
              </a:solidFill>
            </a:endParaRPr>
          </a:p>
          <a:p>
            <a:pPr lvl="1">
              <a:lnSpc>
                <a:spcPct val="100000"/>
              </a:lnSpc>
              <a:spcBef>
                <a:spcPts val="0"/>
              </a:spcBef>
              <a:buFont typeface="Wingdings" panose="05000000000000000000" pitchFamily="2" charset="2"/>
              <a:buChar char="Ø"/>
            </a:pPr>
            <a:r>
              <a:rPr lang="en-US">
                <a:solidFill>
                  <a:srgbClr val="002060"/>
                </a:solidFill>
              </a:rPr>
              <a:t> The market scan (comparative shopping) must be refreshed. </a:t>
            </a:r>
          </a:p>
          <a:p>
            <a:pPr lvl="2">
              <a:lnSpc>
                <a:spcPct val="100000"/>
              </a:lnSpc>
              <a:spcBef>
                <a:spcPts val="0"/>
              </a:spcBef>
              <a:buFont typeface="Courier New" panose="02070309020205020404" pitchFamily="49" charset="0"/>
              <a:buChar char="o"/>
            </a:pPr>
            <a:r>
              <a:rPr lang="en-US" sz="1200" i="1">
                <a:solidFill>
                  <a:srgbClr val="002060"/>
                </a:solidFill>
              </a:rPr>
              <a:t>This applies to small purchases food/non-food supply shopping.</a:t>
            </a:r>
          </a:p>
          <a:p>
            <a:pPr marL="274320" lvl="1" indent="0">
              <a:lnSpc>
                <a:spcPct val="100000"/>
              </a:lnSpc>
              <a:spcBef>
                <a:spcPts val="0"/>
              </a:spcBef>
              <a:buNone/>
            </a:pPr>
            <a:endParaRPr lang="en-US">
              <a:solidFill>
                <a:srgbClr val="002060"/>
              </a:solidFill>
            </a:endParaRPr>
          </a:p>
          <a:p>
            <a:pPr lvl="1">
              <a:lnSpc>
                <a:spcPct val="100000"/>
              </a:lnSpc>
              <a:spcBef>
                <a:spcPts val="0"/>
              </a:spcBef>
              <a:buFont typeface="Wingdings" panose="05000000000000000000" pitchFamily="2" charset="2"/>
              <a:buChar char="Ø"/>
            </a:pPr>
            <a:endParaRPr lang="en-US">
              <a:solidFill>
                <a:srgbClr val="002060"/>
              </a:solidFill>
            </a:endParaRPr>
          </a:p>
          <a:p>
            <a:pPr lvl="1">
              <a:lnSpc>
                <a:spcPct val="100000"/>
              </a:lnSpc>
              <a:spcBef>
                <a:spcPts val="0"/>
              </a:spcBef>
              <a:buFont typeface="Wingdings" panose="05000000000000000000" pitchFamily="2" charset="2"/>
              <a:buChar char="Ø"/>
            </a:pPr>
            <a:endParaRPr lang="en-US">
              <a:solidFill>
                <a:srgbClr val="002060"/>
              </a:solidFill>
            </a:endParaRPr>
          </a:p>
        </p:txBody>
      </p:sp>
      <p:sp>
        <p:nvSpPr>
          <p:cNvPr id="5" name="Date Placeholder 4">
            <a:extLst>
              <a:ext uri="{FF2B5EF4-FFF2-40B4-BE49-F238E27FC236}">
                <a16:creationId xmlns:a16="http://schemas.microsoft.com/office/drawing/2014/main" id="{FD227738-7939-4750-A888-AAF675A742B4}"/>
              </a:ext>
            </a:extLst>
          </p:cNvPr>
          <p:cNvSpPr>
            <a:spLocks noGrp="1"/>
          </p:cNvSpPr>
          <p:nvPr>
            <p:ph type="dt" sz="half" idx="10"/>
          </p:nvPr>
        </p:nvSpPr>
        <p:spPr/>
        <p:txBody>
          <a:bodyPr/>
          <a:lstStyle/>
          <a:p>
            <a:fld id="{C77DBFC0-FD72-AF48-A84A-2405496B952A}" type="datetime1">
              <a:rPr lang="en-US" smtClean="0"/>
              <a:t>8/1/2021</a:t>
            </a:fld>
            <a:endParaRPr lang="en-US"/>
          </a:p>
        </p:txBody>
      </p:sp>
      <p:sp>
        <p:nvSpPr>
          <p:cNvPr id="6" name="Slide Number Placeholder 5">
            <a:extLst>
              <a:ext uri="{FF2B5EF4-FFF2-40B4-BE49-F238E27FC236}">
                <a16:creationId xmlns:a16="http://schemas.microsoft.com/office/drawing/2014/main" id="{8CC8CEE0-4A91-43B5-B10C-C4520F38F299}"/>
              </a:ext>
            </a:extLst>
          </p:cNvPr>
          <p:cNvSpPr>
            <a:spLocks noGrp="1"/>
          </p:cNvSpPr>
          <p:nvPr>
            <p:ph type="sldNum" sz="quarter" idx="12"/>
          </p:nvPr>
        </p:nvSpPr>
        <p:spPr/>
        <p:txBody>
          <a:bodyPr/>
          <a:lstStyle/>
          <a:p>
            <a:fld id="{E31375A4-56A4-47D6-9801-1991572033F7}" type="slidenum">
              <a:rPr lang="en-US" smtClean="0"/>
              <a:t>17</a:t>
            </a:fld>
            <a:endParaRPr lang="en-US"/>
          </a:p>
        </p:txBody>
      </p:sp>
    </p:spTree>
    <p:custDataLst>
      <p:tags r:id="rId1"/>
    </p:custDataLst>
    <p:extLst>
      <p:ext uri="{BB962C8B-B14F-4D97-AF65-F5344CB8AC3E}">
        <p14:creationId xmlns:p14="http://schemas.microsoft.com/office/powerpoint/2010/main" val="23362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E9C2-B53E-4F58-A3D5-AD98C481CA79}"/>
              </a:ext>
            </a:extLst>
          </p:cNvPr>
          <p:cNvSpPr>
            <a:spLocks noGrp="1"/>
          </p:cNvSpPr>
          <p:nvPr>
            <p:ph type="title"/>
          </p:nvPr>
        </p:nvSpPr>
        <p:spPr>
          <a:xfrm>
            <a:off x="1295399" y="345885"/>
            <a:ext cx="10110537" cy="939991"/>
          </a:xfrm>
        </p:spPr>
        <p:txBody>
          <a:bodyPr>
            <a:normAutofit fontScale="90000"/>
          </a:bodyPr>
          <a:lstStyle/>
          <a:p>
            <a:r>
              <a:rPr lang="en-US"/>
              <a:t>Federal Child Nutrition Program Procurement Practices</a:t>
            </a:r>
          </a:p>
        </p:txBody>
      </p:sp>
      <p:sp>
        <p:nvSpPr>
          <p:cNvPr id="3" name="Content Placeholder 2">
            <a:extLst>
              <a:ext uri="{FF2B5EF4-FFF2-40B4-BE49-F238E27FC236}">
                <a16:creationId xmlns:a16="http://schemas.microsoft.com/office/drawing/2014/main" id="{D5BA38C7-4F20-4345-AC0F-75E86B14AC7D}"/>
              </a:ext>
            </a:extLst>
          </p:cNvPr>
          <p:cNvSpPr>
            <a:spLocks noGrp="1"/>
          </p:cNvSpPr>
          <p:nvPr>
            <p:ph sz="half" idx="1"/>
          </p:nvPr>
        </p:nvSpPr>
        <p:spPr>
          <a:xfrm>
            <a:off x="1295400" y="1643063"/>
            <a:ext cx="9982200" cy="4276474"/>
          </a:xfrm>
        </p:spPr>
        <p:txBody>
          <a:bodyPr>
            <a:normAutofit lnSpcReduction="10000"/>
          </a:bodyPr>
          <a:lstStyle/>
          <a:p>
            <a:pPr marL="0" indent="0">
              <a:lnSpc>
                <a:spcPct val="100000"/>
              </a:lnSpc>
              <a:spcBef>
                <a:spcPts val="0"/>
              </a:spcBef>
              <a:buNone/>
            </a:pPr>
            <a:r>
              <a:rPr lang="en-US" u="sng" dirty="0">
                <a:solidFill>
                  <a:srgbClr val="002060"/>
                </a:solidFill>
              </a:rPr>
              <a:t>Sponsored facilities procurement practices </a:t>
            </a:r>
          </a:p>
          <a:p>
            <a:pPr>
              <a:lnSpc>
                <a:spcPct val="100000"/>
              </a:lnSpc>
              <a:spcBef>
                <a:spcPts val="0"/>
              </a:spcBef>
            </a:pPr>
            <a:r>
              <a:rPr lang="en-US" dirty="0">
                <a:solidFill>
                  <a:srgbClr val="002060"/>
                </a:solidFill>
              </a:rPr>
              <a:t>Sponsored facilities are required to adhere to federal procurement standards.</a:t>
            </a:r>
          </a:p>
          <a:p>
            <a:pPr lvl="2">
              <a:lnSpc>
                <a:spcPct val="100000"/>
              </a:lnSpc>
              <a:spcBef>
                <a:spcPts val="0"/>
              </a:spcBef>
              <a:buFont typeface="Wingdings" panose="05000000000000000000" pitchFamily="2" charset="2"/>
              <a:buChar char="Ø"/>
            </a:pPr>
            <a:r>
              <a:rPr lang="en-US" dirty="0">
                <a:solidFill>
                  <a:srgbClr val="002060"/>
                </a:solidFill>
              </a:rPr>
              <a:t>This means sponsoring organizations must provide sponsored sites training on this topic </a:t>
            </a:r>
            <a:r>
              <a:rPr lang="en-US" u="sng" dirty="0">
                <a:solidFill>
                  <a:srgbClr val="002060"/>
                </a:solidFill>
              </a:rPr>
              <a:t>and</a:t>
            </a:r>
            <a:r>
              <a:rPr lang="en-US" dirty="0">
                <a:solidFill>
                  <a:srgbClr val="002060"/>
                </a:solidFill>
              </a:rPr>
              <a:t> monitor the activity. </a:t>
            </a:r>
          </a:p>
          <a:p>
            <a:pPr marL="0" indent="0">
              <a:lnSpc>
                <a:spcPct val="100000"/>
              </a:lnSpc>
              <a:spcBef>
                <a:spcPts val="0"/>
              </a:spcBef>
              <a:buNone/>
            </a:pPr>
            <a:endParaRPr lang="en-US" u="sng" dirty="0">
              <a:solidFill>
                <a:srgbClr val="002060"/>
              </a:solidFill>
            </a:endParaRPr>
          </a:p>
          <a:p>
            <a:pPr lvl="0">
              <a:buFont typeface="Wingdings" panose="05000000000000000000" pitchFamily="2" charset="2"/>
              <a:buChar char="q"/>
            </a:pPr>
            <a:r>
              <a:rPr lang="en-US" sz="1600" dirty="0">
                <a:solidFill>
                  <a:srgbClr val="002060"/>
                </a:solidFill>
              </a:rPr>
              <a:t>Sponsored facilities (affiliated or unaffiliated) are considered non-federal entities in the category of </a:t>
            </a:r>
            <a:r>
              <a:rPr lang="en-US" sz="1600" u="sng" dirty="0">
                <a:solidFill>
                  <a:srgbClr val="002060"/>
                </a:solidFill>
              </a:rPr>
              <a:t>subrecipients</a:t>
            </a:r>
            <a:r>
              <a:rPr lang="en-US" sz="1600" dirty="0">
                <a:solidFill>
                  <a:srgbClr val="002060"/>
                </a:solidFill>
              </a:rPr>
              <a:t>. </a:t>
            </a:r>
          </a:p>
          <a:p>
            <a:pPr lvl="1">
              <a:buFont typeface="Courier New" panose="02070309020205020404" pitchFamily="49" charset="0"/>
              <a:buChar char="o"/>
            </a:pPr>
            <a:r>
              <a:rPr lang="en-US" sz="1400" dirty="0">
                <a:solidFill>
                  <a:srgbClr val="002060"/>
                </a:solidFill>
              </a:rPr>
              <a:t>2 CFR 200.69: A non-Federal entity is a state, local government, Indian tribe, institution of higher education, or nonprofit organization that carries out a Federal award as a recipient or </a:t>
            </a:r>
            <a:r>
              <a:rPr lang="en-US" sz="1400" u="sng" dirty="0">
                <a:solidFill>
                  <a:srgbClr val="002060"/>
                </a:solidFill>
              </a:rPr>
              <a:t>subrecipient</a:t>
            </a:r>
            <a:r>
              <a:rPr lang="en-US" sz="1400" dirty="0">
                <a:solidFill>
                  <a:srgbClr val="002060"/>
                </a:solidFill>
              </a:rPr>
              <a:t>. </a:t>
            </a:r>
          </a:p>
          <a:p>
            <a:pPr lvl="1">
              <a:buFont typeface="Courier New" panose="02070309020205020404" pitchFamily="49" charset="0"/>
              <a:buChar char="o"/>
            </a:pPr>
            <a:r>
              <a:rPr lang="en-US" sz="1400" dirty="0">
                <a:solidFill>
                  <a:srgbClr val="002060"/>
                </a:solidFill>
              </a:rPr>
              <a:t>2 CFR 200.93: A </a:t>
            </a:r>
            <a:r>
              <a:rPr lang="en-US" sz="1400" u="sng" dirty="0">
                <a:solidFill>
                  <a:srgbClr val="002060"/>
                </a:solidFill>
              </a:rPr>
              <a:t>subrecipient</a:t>
            </a:r>
            <a:r>
              <a:rPr lang="en-US" sz="1400" dirty="0">
                <a:solidFill>
                  <a:srgbClr val="002060"/>
                </a:solidFill>
              </a:rPr>
              <a:t> is a non-Federal entity that receives a subaward from a pass-through entity (State agency or sponsoring organization) to carry out part of a Federal program. </a:t>
            </a:r>
          </a:p>
          <a:p>
            <a:pPr>
              <a:buFont typeface="Wingdings" panose="05000000000000000000" pitchFamily="2" charset="2"/>
              <a:buChar char="q"/>
            </a:pPr>
            <a:r>
              <a:rPr lang="en-US" sz="1600" dirty="0">
                <a:solidFill>
                  <a:srgbClr val="002060"/>
                </a:solidFill>
              </a:rPr>
              <a:t>2 CFR 200.318(a): Non-federal entities’ procurement responsibilities include</a:t>
            </a:r>
            <a:r>
              <a:rPr lang="en-US" sz="1600" b="1" dirty="0">
                <a:solidFill>
                  <a:srgbClr val="002060"/>
                </a:solidFill>
              </a:rPr>
              <a:t> </a:t>
            </a:r>
            <a:r>
              <a:rPr lang="en-US" sz="1600" dirty="0">
                <a:solidFill>
                  <a:srgbClr val="002060"/>
                </a:solidFill>
              </a:rPr>
              <a:t>that it can use its own documented procurement procedures which reflect applicable State, local, and tribal laws and regulations, </a:t>
            </a:r>
            <a:r>
              <a:rPr lang="en-US" sz="1600" u="sng" dirty="0">
                <a:solidFill>
                  <a:srgbClr val="002060"/>
                </a:solidFill>
              </a:rPr>
              <a:t>provided that the procurements conform to applicable Federal law and the standards identified 2 CFR 200</a:t>
            </a:r>
            <a:r>
              <a:rPr lang="en-US" sz="1600" dirty="0">
                <a:solidFill>
                  <a:srgbClr val="002060"/>
                </a:solidFill>
              </a:rPr>
              <a:t> .</a:t>
            </a:r>
          </a:p>
          <a:p>
            <a:pPr marL="0" indent="0">
              <a:lnSpc>
                <a:spcPct val="100000"/>
              </a:lnSpc>
              <a:spcBef>
                <a:spcPts val="0"/>
              </a:spcBef>
              <a:buNone/>
            </a:pPr>
            <a:endParaRPr lang="en-US" u="sng" dirty="0">
              <a:solidFill>
                <a:srgbClr val="002060"/>
              </a:solidFill>
            </a:endParaRPr>
          </a:p>
        </p:txBody>
      </p:sp>
      <p:sp>
        <p:nvSpPr>
          <p:cNvPr id="5" name="Date Placeholder 4">
            <a:extLst>
              <a:ext uri="{FF2B5EF4-FFF2-40B4-BE49-F238E27FC236}">
                <a16:creationId xmlns:a16="http://schemas.microsoft.com/office/drawing/2014/main" id="{FD227738-7939-4750-A888-AAF675A742B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DBFC0-FD72-AF48-A84A-2405496B952A}" type="datetime1">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8/1/2021</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8CC8CEE0-4A91-43B5-B10C-C4520F38F2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43214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3000">
              <a:srgbClr val="0070C0"/>
            </a:gs>
            <a:gs pos="0">
              <a:schemeClr val="bg1">
                <a:lumMod val="100000"/>
              </a:schemeClr>
            </a:gs>
            <a:gs pos="100000">
              <a:schemeClr val="bg1">
                <a:lumMod val="95000"/>
                <a:alpha val="65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F4FCCC-D753-EE4A-A144-80076965E339}"/>
              </a:ext>
            </a:extLst>
          </p:cNvPr>
          <p:cNvSpPr>
            <a:spLocks noGrp="1"/>
          </p:cNvSpPr>
          <p:nvPr>
            <p:ph type="body" sz="quarter" idx="10"/>
          </p:nvPr>
        </p:nvSpPr>
        <p:spPr>
          <a:xfrm>
            <a:off x="4322765" y="3380955"/>
            <a:ext cx="5966273" cy="645808"/>
          </a:xfrm>
        </p:spPr>
        <p:txBody>
          <a:bodyPr vert="horz" lIns="91440" tIns="45720" rIns="91440" bIns="45720" rtlCol="0" anchor="t">
            <a:normAutofit fontScale="92500" lnSpcReduction="10000"/>
          </a:bodyPr>
          <a:lstStyle/>
          <a:p>
            <a:r>
              <a:rPr lang="en-US">
                <a:cs typeface="Arial"/>
              </a:rPr>
              <a:t>Announcements</a:t>
            </a:r>
          </a:p>
        </p:txBody>
      </p:sp>
      <p:sp>
        <p:nvSpPr>
          <p:cNvPr id="5" name="Text Placeholder 4">
            <a:extLst>
              <a:ext uri="{FF2B5EF4-FFF2-40B4-BE49-F238E27FC236}">
                <a16:creationId xmlns:a16="http://schemas.microsoft.com/office/drawing/2014/main" id="{0A1C9955-76A4-A94A-AE01-BE49D845C720}"/>
              </a:ext>
            </a:extLst>
          </p:cNvPr>
          <p:cNvSpPr>
            <a:spLocks noGrp="1"/>
          </p:cNvSpPr>
          <p:nvPr>
            <p:ph type="body" sz="quarter" idx="11"/>
          </p:nvPr>
        </p:nvSpPr>
        <p:spPr>
          <a:xfrm>
            <a:off x="4322765" y="3758399"/>
            <a:ext cx="5132387" cy="476524"/>
          </a:xfrm>
        </p:spPr>
        <p:txBody>
          <a:bodyPr vert="horz" lIns="91440" tIns="45720" rIns="91440" bIns="45720" rtlCol="0" anchor="t">
            <a:normAutofit lnSpcReduction="10000"/>
          </a:bodyPr>
          <a:lstStyle/>
          <a:p>
            <a:r>
              <a:rPr lang="en-US">
                <a:cs typeface="Arial"/>
              </a:rPr>
              <a:t> </a:t>
            </a:r>
            <a:endParaRPr lang="en-US"/>
          </a:p>
        </p:txBody>
      </p:sp>
    </p:spTree>
    <p:custDataLst>
      <p:tags r:id="rId1"/>
    </p:custDataLst>
    <p:extLst>
      <p:ext uri="{BB962C8B-B14F-4D97-AF65-F5344CB8AC3E}">
        <p14:creationId xmlns:p14="http://schemas.microsoft.com/office/powerpoint/2010/main" val="2362296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7770">
              <a:srgbClr val="003B64"/>
            </a:gs>
            <a:gs pos="38933">
              <a:srgbClr val="004575"/>
            </a:gs>
            <a:gs pos="56600">
              <a:srgbClr val="003153"/>
            </a:gs>
            <a:gs pos="3000">
              <a:srgbClr val="0070C0"/>
            </a:gs>
            <a:gs pos="100000">
              <a:schemeClr val="bg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F4FCCC-D753-EE4A-A144-80076965E339}"/>
              </a:ext>
            </a:extLst>
          </p:cNvPr>
          <p:cNvSpPr>
            <a:spLocks noGrp="1"/>
          </p:cNvSpPr>
          <p:nvPr>
            <p:ph type="body" sz="quarter" idx="10"/>
          </p:nvPr>
        </p:nvSpPr>
        <p:spPr>
          <a:xfrm>
            <a:off x="4295203" y="3308875"/>
            <a:ext cx="6619038" cy="645808"/>
          </a:xfrm>
        </p:spPr>
        <p:txBody>
          <a:bodyPr vert="horz" lIns="91440" tIns="45720" rIns="91440" bIns="45720" rtlCol="0" anchor="t">
            <a:normAutofit fontScale="92500" lnSpcReduction="10000"/>
          </a:bodyPr>
          <a:lstStyle/>
          <a:p>
            <a:r>
              <a:rPr lang="en-US" dirty="0" smtClean="0">
                <a:cs typeface="Arial"/>
              </a:rPr>
              <a:t>Child </a:t>
            </a:r>
            <a:r>
              <a:rPr lang="en-US" dirty="0">
                <a:cs typeface="Arial"/>
              </a:rPr>
              <a:t>&amp; Adult Care Food Program</a:t>
            </a:r>
          </a:p>
        </p:txBody>
      </p:sp>
      <p:sp>
        <p:nvSpPr>
          <p:cNvPr id="5" name="Text Placeholder 4">
            <a:extLst>
              <a:ext uri="{FF2B5EF4-FFF2-40B4-BE49-F238E27FC236}">
                <a16:creationId xmlns:a16="http://schemas.microsoft.com/office/drawing/2014/main" id="{0A1C9955-76A4-A94A-AE01-BE49D845C720}"/>
              </a:ext>
            </a:extLst>
          </p:cNvPr>
          <p:cNvSpPr>
            <a:spLocks noGrp="1"/>
          </p:cNvSpPr>
          <p:nvPr>
            <p:ph type="body" sz="quarter" idx="11"/>
          </p:nvPr>
        </p:nvSpPr>
        <p:spPr>
          <a:xfrm>
            <a:off x="4295203" y="3954683"/>
            <a:ext cx="5848177" cy="476524"/>
          </a:xfrm>
        </p:spPr>
        <p:txBody>
          <a:bodyPr vert="horz" lIns="91440" tIns="45720" rIns="91440" bIns="45720" rtlCol="0" anchor="t">
            <a:normAutofit fontScale="77500" lnSpcReduction="20000"/>
          </a:bodyPr>
          <a:lstStyle/>
          <a:p>
            <a:r>
              <a:rPr lang="en-US" dirty="0">
                <a:cs typeface="Arial"/>
              </a:rPr>
              <a:t>Physical Distancing in CACFP through June 2022</a:t>
            </a:r>
            <a:endParaRPr lang="en-US" dirty="0"/>
          </a:p>
        </p:txBody>
      </p:sp>
    </p:spTree>
    <p:custDataLst>
      <p:tags r:id="rId1"/>
    </p:custDataLst>
    <p:extLst>
      <p:ext uri="{BB962C8B-B14F-4D97-AF65-F5344CB8AC3E}">
        <p14:creationId xmlns:p14="http://schemas.microsoft.com/office/powerpoint/2010/main" val="1972793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7C0DE-A470-414E-81C6-DE489800F1E9}"/>
              </a:ext>
            </a:extLst>
          </p:cNvPr>
          <p:cNvSpPr>
            <a:spLocks noGrp="1"/>
          </p:cNvSpPr>
          <p:nvPr>
            <p:ph type="title"/>
          </p:nvPr>
        </p:nvSpPr>
        <p:spPr>
          <a:xfrm>
            <a:off x="525061" y="598539"/>
            <a:ext cx="4368602" cy="1769934"/>
          </a:xfrm>
        </p:spPr>
        <p:txBody>
          <a:bodyPr vert="horz" lIns="91440" tIns="45720" rIns="91440" bIns="45720" rtlCol="0" anchor="b">
            <a:normAutofit/>
          </a:bodyPr>
          <a:lstStyle/>
          <a:p>
            <a:pPr algn="l">
              <a:lnSpc>
                <a:spcPct val="90000"/>
              </a:lnSpc>
            </a:pPr>
            <a:r>
              <a:rPr lang="en-US" sz="4600">
                <a:hlinkClick r:id="rId2"/>
              </a:rPr>
              <a:t>DC Federal Food Programs Toolkit</a:t>
            </a:r>
            <a:endParaRPr lang="en-US" sz="4600"/>
          </a:p>
        </p:txBody>
      </p:sp>
      <p:sp>
        <p:nvSpPr>
          <p:cNvPr id="20"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16E66CE-B1B1-4806-9DE9-3E3C3E1CC3F5}"/>
              </a:ext>
            </a:extLst>
          </p:cNvPr>
          <p:cNvSpPr>
            <a:spLocks noGrp="1"/>
          </p:cNvSpPr>
          <p:nvPr>
            <p:ph sz="half" idx="2"/>
          </p:nvPr>
        </p:nvSpPr>
        <p:spPr>
          <a:xfrm>
            <a:off x="640080" y="2872899"/>
            <a:ext cx="4243589" cy="3766365"/>
          </a:xfrm>
        </p:spPr>
        <p:txBody>
          <a:bodyPr vert="horz" lIns="91440" tIns="45720" rIns="91440" bIns="45720" rtlCol="0" anchor="t">
            <a:normAutofit fontScale="92500" lnSpcReduction="20000"/>
          </a:bodyPr>
          <a:lstStyle/>
          <a:p>
            <a:pPr marL="114300" indent="0">
              <a:lnSpc>
                <a:spcPct val="90000"/>
              </a:lnSpc>
              <a:buNone/>
            </a:pPr>
            <a:r>
              <a:rPr lang="en-US" sz="2200">
                <a:cs typeface="Calibri"/>
              </a:rPr>
              <a:t>Interagency initiative</a:t>
            </a:r>
          </a:p>
          <a:p>
            <a:pPr marL="114300" indent="0">
              <a:lnSpc>
                <a:spcPct val="90000"/>
              </a:lnSpc>
              <a:buNone/>
            </a:pPr>
            <a:endParaRPr lang="en-US" sz="2200">
              <a:cs typeface="Calibri"/>
            </a:endParaRPr>
          </a:p>
          <a:p>
            <a:pPr marL="114300" indent="0">
              <a:lnSpc>
                <a:spcPct val="90000"/>
              </a:lnSpc>
              <a:buNone/>
            </a:pPr>
            <a:r>
              <a:rPr lang="en-US" sz="2200">
                <a:cs typeface="Calibri"/>
              </a:rPr>
              <a:t>          Facility and resident tested</a:t>
            </a:r>
          </a:p>
          <a:p>
            <a:pPr marL="114300" indent="0">
              <a:lnSpc>
                <a:spcPct val="90000"/>
              </a:lnSpc>
              <a:buNone/>
            </a:pPr>
            <a:endParaRPr lang="en-US" sz="2200">
              <a:cs typeface="Calibri"/>
            </a:endParaRPr>
          </a:p>
          <a:p>
            <a:pPr marL="114300" indent="0">
              <a:lnSpc>
                <a:spcPct val="90000"/>
              </a:lnSpc>
              <a:buNone/>
            </a:pPr>
            <a:r>
              <a:rPr lang="en-US" sz="2200">
                <a:cs typeface="Calibri"/>
              </a:rPr>
              <a:t>Eligible programs by age</a:t>
            </a:r>
          </a:p>
          <a:p>
            <a:pPr marL="114300" indent="0">
              <a:lnSpc>
                <a:spcPct val="90000"/>
              </a:lnSpc>
              <a:buNone/>
            </a:pPr>
            <a:endParaRPr lang="en-US" sz="2200">
              <a:cs typeface="Calibri"/>
            </a:endParaRPr>
          </a:p>
          <a:p>
            <a:pPr marL="114300" indent="0">
              <a:lnSpc>
                <a:spcPct val="90000"/>
              </a:lnSpc>
              <a:buNone/>
            </a:pPr>
            <a:r>
              <a:rPr lang="en-US" sz="2200">
                <a:cs typeface="Calibri"/>
              </a:rPr>
              <a:t>          Up-to-date information </a:t>
            </a:r>
          </a:p>
          <a:p>
            <a:pPr marL="114300" indent="0">
              <a:lnSpc>
                <a:spcPct val="90000"/>
              </a:lnSpc>
              <a:buNone/>
            </a:pPr>
            <a:endParaRPr lang="en-US" sz="2200">
              <a:cs typeface="Calibri"/>
            </a:endParaRPr>
          </a:p>
          <a:p>
            <a:pPr marL="114300" indent="0">
              <a:lnSpc>
                <a:spcPct val="90000"/>
              </a:lnSpc>
              <a:buNone/>
            </a:pPr>
            <a:r>
              <a:rPr lang="en-US" sz="2200">
                <a:cs typeface="Calibri"/>
              </a:rPr>
              <a:t>Housed by DC Hunger Solutions</a:t>
            </a:r>
          </a:p>
          <a:p>
            <a:pPr marL="114300" indent="0">
              <a:lnSpc>
                <a:spcPct val="90000"/>
              </a:lnSpc>
              <a:buNone/>
            </a:pPr>
            <a:endParaRPr lang="en-US" sz="2200">
              <a:cs typeface="Calibri"/>
            </a:endParaRPr>
          </a:p>
          <a:p>
            <a:pPr marL="114300" indent="0">
              <a:lnSpc>
                <a:spcPct val="90000"/>
              </a:lnSpc>
              <a:buNone/>
            </a:pPr>
            <a:r>
              <a:rPr lang="en-US" sz="2200">
                <a:cs typeface="Calibri"/>
              </a:rPr>
              <a:t>          Online and printable</a:t>
            </a:r>
          </a:p>
          <a:p>
            <a:pPr marL="114300" indent="0">
              <a:lnSpc>
                <a:spcPct val="90000"/>
              </a:lnSpc>
              <a:buNone/>
            </a:pPr>
            <a:endParaRPr lang="en-US" sz="2200">
              <a:cs typeface="Calibri"/>
            </a:endParaRPr>
          </a:p>
          <a:p>
            <a:pPr marL="114300" indent="0">
              <a:lnSpc>
                <a:spcPct val="90000"/>
              </a:lnSpc>
              <a:buNone/>
            </a:pPr>
            <a:r>
              <a:rPr lang="en-US" sz="2200">
                <a:cs typeface="Calibri"/>
              </a:rPr>
              <a:t>Online version in seven languages</a:t>
            </a:r>
          </a:p>
          <a:p>
            <a:pPr marL="114300" indent="0">
              <a:lnSpc>
                <a:spcPct val="90000"/>
              </a:lnSpc>
              <a:buNone/>
            </a:pPr>
            <a:endParaRPr lang="en-US" sz="2200">
              <a:cs typeface="Calibri"/>
            </a:endParaRPr>
          </a:p>
        </p:txBody>
      </p:sp>
      <p:pic>
        <p:nvPicPr>
          <p:cNvPr id="6" name="Picture 6" descr="DC-Federal-Nutrition-Programs-Sample-Graphics-V7-4-768x768.png">
            <a:extLst>
              <a:ext uri="{FF2B5EF4-FFF2-40B4-BE49-F238E27FC236}">
                <a16:creationId xmlns:a16="http://schemas.microsoft.com/office/drawing/2014/main" id="{9F0C617A-ED74-4AAF-8DDD-F4B6D9893919}"/>
              </a:ext>
            </a:extLst>
          </p:cNvPr>
          <p:cNvPicPr>
            <a:picLocks noGrp="1" noChangeAspect="1"/>
          </p:cNvPicPr>
          <p:nvPr>
            <p:ph sz="half" idx="1"/>
          </p:nvPr>
        </p:nvPicPr>
        <p:blipFill rotWithShape="1">
          <a:blip r:embed="rId3"/>
          <a:srcRect t="302" r="3"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04154C9F-5786-4333-B471-A8BBE455CAA7}"/>
              </a:ext>
            </a:extLst>
          </p:cNvPr>
          <p:cNvSpPr>
            <a:spLocks noGrp="1"/>
          </p:cNvSpPr>
          <p:nvPr>
            <p:ph type="sldNum" sz="quarter" idx="12"/>
          </p:nvPr>
        </p:nvSpPr>
        <p:spPr/>
        <p:txBody>
          <a:bodyPr/>
          <a:lstStyle/>
          <a:p>
            <a:pPr>
              <a:spcAft>
                <a:spcPts val="600"/>
              </a:spcAft>
            </a:pPr>
            <a:fld id="{E31375A4-56A4-47D6-9801-1991572033F7}" type="slidenum">
              <a:rPr lang="en-US" smtClean="0"/>
              <a:pPr>
                <a:spcAft>
                  <a:spcPts val="600"/>
                </a:spcAft>
              </a:pPr>
              <a:t>20</a:t>
            </a:fld>
            <a:endParaRPr lang="en-US"/>
          </a:p>
        </p:txBody>
      </p:sp>
      <p:sp>
        <p:nvSpPr>
          <p:cNvPr id="7" name="Circle: Hollow 6">
            <a:extLst>
              <a:ext uri="{FF2B5EF4-FFF2-40B4-BE49-F238E27FC236}">
                <a16:creationId xmlns:a16="http://schemas.microsoft.com/office/drawing/2014/main" id="{7C065D66-0C55-4FFF-8577-BF90A4D521AC}"/>
              </a:ext>
            </a:extLst>
          </p:cNvPr>
          <p:cNvSpPr/>
          <p:nvPr/>
        </p:nvSpPr>
        <p:spPr>
          <a:xfrm>
            <a:off x="7709141" y="5042140"/>
            <a:ext cx="4715771" cy="92015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10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556" y="522482"/>
            <a:ext cx="9601200" cy="939991"/>
          </a:xfrm>
        </p:spPr>
        <p:txBody>
          <a:bodyPr lIns="91440" tIns="45720" rIns="91440" bIns="45720" anchor="t"/>
          <a:lstStyle/>
          <a:p>
            <a:r>
              <a:rPr lang="en-US"/>
              <a:t>Announcements</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E82454-5440-1A42-B933-059D85FBE4D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Content Placeholder 2"/>
          <p:cNvSpPr txBox="1">
            <a:spLocks/>
          </p:cNvSpPr>
          <p:nvPr/>
        </p:nvSpPr>
        <p:spPr>
          <a:xfrm>
            <a:off x="491706" y="1458472"/>
            <a:ext cx="11461628" cy="5202870"/>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ctr">
              <a:buNone/>
            </a:pPr>
            <a:r>
              <a:rPr lang="en-US"/>
              <a:t>FY22 Letter to Households &amp; IES Forms </a:t>
            </a:r>
          </a:p>
          <a:p>
            <a:pPr marL="114300" indent="0" algn="ctr">
              <a:buNone/>
            </a:pPr>
            <a:r>
              <a:rPr lang="en-US" dirty="0">
                <a:hlinkClick r:id="rId4"/>
              </a:rPr>
              <a:t>CACFP Program Management Forms</a:t>
            </a:r>
            <a:endParaRPr lang="en-US" dirty="0"/>
          </a:p>
          <a:p>
            <a:pPr marL="114300" indent="0" algn="ctr">
              <a:buFont typeface="Arial" pitchFamily="34" charset="0"/>
              <a:buNone/>
            </a:pPr>
            <a:r>
              <a:rPr lang="en-US"/>
              <a:t>*Reminder: IES forms are valid for 12 months*</a:t>
            </a:r>
          </a:p>
          <a:p>
            <a:pPr marL="114300" indent="0" algn="ctr">
              <a:buNone/>
            </a:pPr>
            <a:endParaRPr lang="en-US">
              <a:cs typeface="Calibri"/>
            </a:endParaRPr>
          </a:p>
          <a:p>
            <a:pPr marL="114300" indent="0" algn="ctr">
              <a:buNone/>
            </a:pPr>
            <a:r>
              <a:rPr lang="en-US">
                <a:cs typeface="Calibri"/>
              </a:rPr>
              <a:t>FY22 Training Modules (to also be posted soon on the website)</a:t>
            </a:r>
          </a:p>
          <a:p>
            <a:pPr marL="114300" indent="0" algn="ctr">
              <a:buNone/>
            </a:pPr>
            <a:r>
              <a:rPr lang="en-US" dirty="0">
                <a:ea typeface="+mn-lt"/>
                <a:cs typeface="+mn-lt"/>
                <a:hlinkClick r:id="rId5"/>
              </a:rPr>
              <a:t>FY 22 CACFP Civil Rights - Overview</a:t>
            </a:r>
            <a:endParaRPr lang="en-US">
              <a:ea typeface="+mn-lt"/>
              <a:cs typeface="+mn-lt"/>
            </a:endParaRPr>
          </a:p>
          <a:p>
            <a:pPr marL="114300" indent="0" algn="ctr">
              <a:buNone/>
            </a:pPr>
            <a:r>
              <a:rPr lang="en-US" dirty="0">
                <a:ea typeface="+mn-lt"/>
                <a:cs typeface="+mn-lt"/>
                <a:hlinkClick r:id="rId6"/>
              </a:rPr>
              <a:t>FY22 CACFP Performance Standards &amp; Institution Responsibilities</a:t>
            </a:r>
          </a:p>
          <a:p>
            <a:pPr marL="114300" indent="0" algn="ctr">
              <a:buNone/>
            </a:pPr>
            <a:r>
              <a:rPr lang="en-US">
                <a:cs typeface="Calibri"/>
              </a:rPr>
              <a:t>FY22 Financial Management (to come)</a:t>
            </a:r>
            <a:endParaRPr lang="en-US" dirty="0">
              <a:cs typeface="Calibri"/>
            </a:endParaRPr>
          </a:p>
          <a:p>
            <a:pPr marL="114300" indent="0" algn="ctr">
              <a:buNone/>
            </a:pPr>
            <a:r>
              <a:rPr lang="en-US">
                <a:cs typeface="Calibri"/>
              </a:rPr>
              <a:t>FY22 Procurement (to come)</a:t>
            </a:r>
            <a:endParaRPr lang="en-US" dirty="0">
              <a:cs typeface="Calibri"/>
            </a:endParaRPr>
          </a:p>
        </p:txBody>
      </p:sp>
    </p:spTree>
    <p:custDataLst>
      <p:tags r:id="rId1"/>
    </p:custDataLst>
    <p:extLst>
      <p:ext uri="{BB962C8B-B14F-4D97-AF65-F5344CB8AC3E}">
        <p14:creationId xmlns:p14="http://schemas.microsoft.com/office/powerpoint/2010/main" val="1664299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556" y="493727"/>
            <a:ext cx="9601200" cy="939991"/>
          </a:xfrm>
        </p:spPr>
        <p:txBody>
          <a:bodyPr lIns="91440" tIns="45720" rIns="91440" bIns="45720" anchor="t"/>
          <a:lstStyle/>
          <a:p>
            <a:r>
              <a:rPr lang="en-US"/>
              <a:t>Announcements</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E82454-5440-1A42-B933-059D85FBE4D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Content Placeholder 2"/>
          <p:cNvSpPr txBox="1">
            <a:spLocks/>
          </p:cNvSpPr>
          <p:nvPr/>
        </p:nvSpPr>
        <p:spPr>
          <a:xfrm>
            <a:off x="678611" y="1458472"/>
            <a:ext cx="10972800" cy="5202870"/>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800"/>
              </a:spcBef>
              <a:buFont typeface="Wingdings,Sans-Serif"/>
              <a:buChar char="Ø"/>
            </a:pPr>
            <a:r>
              <a:rPr lang="en-US">
                <a:ea typeface="+mn-lt"/>
                <a:cs typeface="+mn-lt"/>
              </a:rPr>
              <a:t>Orchard Application Training Release: July 20, 2021</a:t>
            </a:r>
            <a:endParaRPr lang="en-US"/>
          </a:p>
          <a:p>
            <a:pPr>
              <a:lnSpc>
                <a:spcPct val="90000"/>
              </a:lnSpc>
              <a:spcBef>
                <a:spcPts val="1800"/>
              </a:spcBef>
              <a:buFont typeface="Wingdings,Sans-Serif"/>
              <a:buChar char="Ø"/>
            </a:pPr>
            <a:endParaRPr lang="en-US" dirty="0">
              <a:ea typeface="+mn-lt"/>
              <a:cs typeface="+mn-lt"/>
            </a:endParaRPr>
          </a:p>
          <a:p>
            <a:pPr>
              <a:lnSpc>
                <a:spcPct val="90000"/>
              </a:lnSpc>
              <a:spcBef>
                <a:spcPts val="1800"/>
              </a:spcBef>
              <a:buFont typeface="Wingdings,Sans-Serif"/>
              <a:buChar char="Ø"/>
            </a:pPr>
            <a:r>
              <a:rPr lang="en-US">
                <a:ea typeface="+mn-lt"/>
                <a:cs typeface="+mn-lt"/>
              </a:rPr>
              <a:t>Virtual Orchard Office Hours: August 2021 – September 2021</a:t>
            </a:r>
          </a:p>
          <a:p>
            <a:pPr marL="1028700" lvl="1">
              <a:lnSpc>
                <a:spcPct val="90000"/>
              </a:lnSpc>
              <a:spcBef>
                <a:spcPts val="1200"/>
              </a:spcBef>
              <a:buFont typeface="Wingdings,Sans-Serif"/>
              <a:buChar char="Ø"/>
            </a:pPr>
            <a:r>
              <a:rPr lang="en-US">
                <a:ea typeface="+mn-lt"/>
                <a:cs typeface="+mn-lt"/>
              </a:rPr>
              <a:t>Contact your assigned specialist who will determine the best virtual method for providing technical assistance.</a:t>
            </a:r>
          </a:p>
        </p:txBody>
      </p:sp>
    </p:spTree>
    <p:custDataLst>
      <p:tags r:id="rId1"/>
    </p:custDataLst>
    <p:extLst>
      <p:ext uri="{BB962C8B-B14F-4D97-AF65-F5344CB8AC3E}">
        <p14:creationId xmlns:p14="http://schemas.microsoft.com/office/powerpoint/2010/main" val="1891433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3000">
              <a:srgbClr val="0070C0"/>
            </a:gs>
            <a:gs pos="0">
              <a:schemeClr val="bg1">
                <a:lumMod val="100000"/>
              </a:schemeClr>
            </a:gs>
            <a:gs pos="100000">
              <a:schemeClr val="bg1">
                <a:lumMod val="95000"/>
                <a:alpha val="65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F4FCCC-D753-EE4A-A144-80076965E339}"/>
              </a:ext>
            </a:extLst>
          </p:cNvPr>
          <p:cNvSpPr>
            <a:spLocks noGrp="1"/>
          </p:cNvSpPr>
          <p:nvPr>
            <p:ph type="body" sz="quarter" idx="10"/>
          </p:nvPr>
        </p:nvSpPr>
        <p:spPr>
          <a:xfrm>
            <a:off x="4322765" y="3380955"/>
            <a:ext cx="5966273" cy="645808"/>
          </a:xfrm>
        </p:spPr>
        <p:txBody>
          <a:bodyPr vert="horz" lIns="91440" tIns="45720" rIns="91440" bIns="45720" rtlCol="0" anchor="t">
            <a:normAutofit fontScale="92500" lnSpcReduction="10000"/>
          </a:bodyPr>
          <a:lstStyle/>
          <a:p>
            <a:r>
              <a:rPr lang="en-US">
                <a:cs typeface="Arial"/>
              </a:rPr>
              <a:t>Orchard Application Process</a:t>
            </a:r>
          </a:p>
        </p:txBody>
      </p:sp>
      <p:sp>
        <p:nvSpPr>
          <p:cNvPr id="5" name="Text Placeholder 4">
            <a:extLst>
              <a:ext uri="{FF2B5EF4-FFF2-40B4-BE49-F238E27FC236}">
                <a16:creationId xmlns:a16="http://schemas.microsoft.com/office/drawing/2014/main" id="{0A1C9955-76A4-A94A-AE01-BE49D845C720}"/>
              </a:ext>
            </a:extLst>
          </p:cNvPr>
          <p:cNvSpPr>
            <a:spLocks noGrp="1"/>
          </p:cNvSpPr>
          <p:nvPr>
            <p:ph type="body" sz="quarter" idx="11"/>
          </p:nvPr>
        </p:nvSpPr>
        <p:spPr>
          <a:xfrm>
            <a:off x="4322765" y="3758399"/>
            <a:ext cx="5132387" cy="476524"/>
          </a:xfrm>
        </p:spPr>
        <p:txBody>
          <a:bodyPr vert="horz" lIns="91440" tIns="45720" rIns="91440" bIns="45720" rtlCol="0" anchor="t">
            <a:normAutofit lnSpcReduction="10000"/>
          </a:bodyPr>
          <a:lstStyle/>
          <a:p>
            <a:r>
              <a:rPr lang="en-US">
                <a:cs typeface="Arial"/>
              </a:rPr>
              <a:t> </a:t>
            </a:r>
            <a:endParaRPr lang="en-US"/>
          </a:p>
        </p:txBody>
      </p:sp>
    </p:spTree>
    <p:custDataLst>
      <p:tags r:id="rId1"/>
    </p:custDataLst>
    <p:extLst>
      <p:ext uri="{BB962C8B-B14F-4D97-AF65-F5344CB8AC3E}">
        <p14:creationId xmlns:p14="http://schemas.microsoft.com/office/powerpoint/2010/main" val="459292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BAE0-4BAB-4FB7-A921-0A4093F2EE7C}"/>
              </a:ext>
            </a:extLst>
          </p:cNvPr>
          <p:cNvSpPr>
            <a:spLocks noGrp="1"/>
          </p:cNvSpPr>
          <p:nvPr>
            <p:ph type="title"/>
          </p:nvPr>
        </p:nvSpPr>
        <p:spPr/>
        <p:txBody>
          <a:bodyPr lIns="91440" tIns="45720" rIns="91440" bIns="45720" anchor="t"/>
          <a:lstStyle/>
          <a:p>
            <a:r>
              <a:rPr lang="en-US">
                <a:cs typeface="Calibri"/>
              </a:rPr>
              <a:t>Orchard Application Submission</a:t>
            </a:r>
            <a:endParaRPr lang="en-US"/>
          </a:p>
        </p:txBody>
      </p:sp>
      <p:sp>
        <p:nvSpPr>
          <p:cNvPr id="3" name="Content Placeholder 2">
            <a:extLst>
              <a:ext uri="{FF2B5EF4-FFF2-40B4-BE49-F238E27FC236}">
                <a16:creationId xmlns:a16="http://schemas.microsoft.com/office/drawing/2014/main" id="{9236D8A9-A239-415D-B5B8-CAA82A8A28AA}"/>
              </a:ext>
            </a:extLst>
          </p:cNvPr>
          <p:cNvSpPr>
            <a:spLocks noGrp="1"/>
          </p:cNvSpPr>
          <p:nvPr>
            <p:ph sz="half" idx="1"/>
          </p:nvPr>
        </p:nvSpPr>
        <p:spPr>
          <a:xfrm>
            <a:off x="964721" y="1094499"/>
            <a:ext cx="10848737" cy="5657757"/>
          </a:xfrm>
        </p:spPr>
        <p:txBody>
          <a:bodyPr lIns="91440" tIns="45720" rIns="91440" bIns="45720" anchor="t">
            <a:normAutofit/>
          </a:bodyPr>
          <a:lstStyle/>
          <a:p>
            <a:pPr marL="0" indent="0" algn="ctr">
              <a:buNone/>
            </a:pPr>
            <a:r>
              <a:rPr lang="en-US">
                <a:cs typeface="Calibri"/>
              </a:rPr>
              <a:t>All institutions have been emailed with their application submission deadline.</a:t>
            </a:r>
          </a:p>
          <a:p>
            <a:pPr marL="0" indent="0" algn="ctr">
              <a:buNone/>
            </a:pPr>
            <a:endParaRPr lang="en-US" sz="1800" b="1">
              <a:cs typeface="Calibri"/>
            </a:endParaRPr>
          </a:p>
          <a:p>
            <a:pPr algn="ctr">
              <a:buNone/>
            </a:pPr>
            <a:r>
              <a:rPr lang="en-US">
                <a:ea typeface="+mn-lt"/>
                <a:cs typeface="+mn-lt"/>
              </a:rPr>
              <a:t>Please note: If an institution is non-responsive to repeated State agency request for application submission/correction within specific timelines and after 30 days, the State agency will initiate a termination or application denial depending on the round of your application review process.</a:t>
            </a:r>
            <a:endParaRPr lang="en-US">
              <a:cs typeface="Calibri"/>
            </a:endParaRPr>
          </a:p>
          <a:p>
            <a:pPr algn="ctr">
              <a:buNone/>
            </a:pPr>
            <a:endParaRPr lang="en-US" sz="1800">
              <a:cs typeface="Calibri"/>
            </a:endParaRPr>
          </a:p>
          <a:p>
            <a:pPr algn="ctr">
              <a:buNone/>
            </a:pPr>
            <a:r>
              <a:rPr lang="en-US" sz="1800" i="1">
                <a:ea typeface="+mn-lt"/>
                <a:cs typeface="+mn-lt"/>
              </a:rPr>
              <a:t>An institution can receive payment for a fiscal year’s claims once that fiscal year’s application is approved. *</a:t>
            </a:r>
            <a:endParaRPr lang="en-US" sz="1800">
              <a:ea typeface="+mn-lt"/>
              <a:cs typeface="+mn-lt"/>
            </a:endParaRPr>
          </a:p>
          <a:p>
            <a:pPr algn="ctr">
              <a:buNone/>
            </a:pPr>
            <a:r>
              <a:rPr lang="en-US" sz="1800">
                <a:ea typeface="+mn-lt"/>
                <a:cs typeface="+mn-lt"/>
              </a:rPr>
              <a:t>(7 CFR § 226.15(b)) </a:t>
            </a:r>
          </a:p>
          <a:p>
            <a:pPr algn="ctr">
              <a:buNone/>
            </a:pPr>
            <a:endParaRPr lang="en-US" sz="1800">
              <a:ea typeface="+mn-lt"/>
              <a:cs typeface="+mn-lt"/>
            </a:endParaRPr>
          </a:p>
          <a:p>
            <a:pPr marL="0" indent="0">
              <a:buNone/>
            </a:pPr>
            <a:r>
              <a:rPr lang="en-US" i="1">
                <a:ea typeface="+mn-lt"/>
                <a:cs typeface="+mn-lt"/>
              </a:rPr>
              <a:t>*The State agency must adhere to federal payment timelines. </a:t>
            </a:r>
          </a:p>
          <a:p>
            <a:pPr marL="0" indent="0">
              <a:buNone/>
            </a:pPr>
            <a:r>
              <a:rPr lang="en-US" i="1">
                <a:ea typeface="+mn-lt"/>
                <a:cs typeface="+mn-lt"/>
              </a:rPr>
              <a:t>*The State agency is not allowed to pay claims passed the 60</a:t>
            </a:r>
            <a:r>
              <a:rPr lang="en-US" i="1" baseline="30000">
                <a:ea typeface="+mn-lt"/>
                <a:cs typeface="+mn-lt"/>
              </a:rPr>
              <a:t>th</a:t>
            </a:r>
            <a:r>
              <a:rPr lang="en-US" i="1">
                <a:ea typeface="+mn-lt"/>
                <a:cs typeface="+mn-lt"/>
              </a:rPr>
              <a:t> day after the last day of the claim month. </a:t>
            </a:r>
          </a:p>
          <a:p>
            <a:pPr marL="0" indent="0">
              <a:buNone/>
            </a:pPr>
            <a:r>
              <a:rPr lang="en-US" i="1">
                <a:ea typeface="+mn-lt"/>
                <a:cs typeface="+mn-lt"/>
              </a:rPr>
              <a:t>*The State agency cannot pay claims before the fiscal application is approved. </a:t>
            </a:r>
          </a:p>
          <a:p>
            <a:pPr marL="0" indent="0">
              <a:buNone/>
            </a:pPr>
            <a:r>
              <a:rPr lang="en-US" i="1">
                <a:ea typeface="+mn-lt"/>
                <a:cs typeface="+mn-lt"/>
              </a:rPr>
              <a:t>*Institutions that do not have approved applications in the system prior to claiming for that fiscal  year and within the 60-day deadline of claim submission, will only have the option to elect the 36-month exemption for a claim if eligible.</a:t>
            </a:r>
          </a:p>
          <a:p>
            <a:pPr algn="ctr">
              <a:buNone/>
            </a:pPr>
            <a:endParaRPr lang="en-US" i="1">
              <a:ea typeface="+mn-lt"/>
              <a:cs typeface="+mn-lt"/>
            </a:endParaRPr>
          </a:p>
          <a:p>
            <a:pPr algn="ctr">
              <a:buNone/>
            </a:pPr>
            <a:endParaRPr lang="en-US">
              <a:cs typeface="Calibri"/>
            </a:endParaRPr>
          </a:p>
          <a:p>
            <a:pPr algn="ctr">
              <a:buNone/>
            </a:pPr>
            <a:endParaRPr lang="en-US">
              <a:cs typeface="Calibri"/>
            </a:endParaRPr>
          </a:p>
          <a:p>
            <a:pPr marL="0" indent="0" algn="ctr">
              <a:buNone/>
            </a:pPr>
            <a:endParaRPr lang="en-US" sz="1800" b="1">
              <a:cs typeface="Calibri"/>
            </a:endParaRPr>
          </a:p>
          <a:p>
            <a:pPr marL="0" indent="0" algn="ctr">
              <a:buNone/>
            </a:pPr>
            <a:endParaRPr lang="en-US" sz="1600">
              <a:cs typeface="Calibri"/>
            </a:endParaRPr>
          </a:p>
        </p:txBody>
      </p:sp>
      <p:sp>
        <p:nvSpPr>
          <p:cNvPr id="5" name="Slide Number Placeholder 4">
            <a:extLst>
              <a:ext uri="{FF2B5EF4-FFF2-40B4-BE49-F238E27FC236}">
                <a16:creationId xmlns:a16="http://schemas.microsoft.com/office/drawing/2014/main" id="{35EDC76B-B7FB-4116-9C6E-C0DDABD68233}"/>
              </a:ext>
            </a:extLst>
          </p:cNvPr>
          <p:cNvSpPr>
            <a:spLocks noGrp="1"/>
          </p:cNvSpPr>
          <p:nvPr>
            <p:ph type="sldNum" sz="quarter" idx="12"/>
          </p:nvPr>
        </p:nvSpPr>
        <p:spPr/>
        <p:txBody>
          <a:bodyPr/>
          <a:lstStyle/>
          <a:p>
            <a:fld id="{E31375A4-56A4-47D6-9801-1991572033F7}" type="slidenum">
              <a:rPr lang="en-US" smtClean="0"/>
              <a:t>24</a:t>
            </a:fld>
            <a:endParaRPr lang="en-US"/>
          </a:p>
        </p:txBody>
      </p:sp>
    </p:spTree>
    <p:extLst>
      <p:ext uri="{BB962C8B-B14F-4D97-AF65-F5344CB8AC3E}">
        <p14:creationId xmlns:p14="http://schemas.microsoft.com/office/powerpoint/2010/main" val="221233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540C-AA43-468B-898B-9D38D96703A4}"/>
              </a:ext>
            </a:extLst>
          </p:cNvPr>
          <p:cNvSpPr>
            <a:spLocks noGrp="1"/>
          </p:cNvSpPr>
          <p:nvPr>
            <p:ph type="title"/>
          </p:nvPr>
        </p:nvSpPr>
        <p:spPr/>
        <p:txBody>
          <a:bodyPr lIns="91440" tIns="45720" rIns="91440" bIns="45720" anchor="t"/>
          <a:lstStyle/>
          <a:p>
            <a:r>
              <a:rPr lang="en-US">
                <a:cs typeface="Calibri"/>
              </a:rPr>
              <a:t>Orchard Application Submission</a:t>
            </a:r>
            <a:endParaRPr lang="en-US"/>
          </a:p>
        </p:txBody>
      </p:sp>
      <p:sp>
        <p:nvSpPr>
          <p:cNvPr id="3" name="Content Placeholder 2">
            <a:extLst>
              <a:ext uri="{FF2B5EF4-FFF2-40B4-BE49-F238E27FC236}">
                <a16:creationId xmlns:a16="http://schemas.microsoft.com/office/drawing/2014/main" id="{46FD6612-5FFC-41CA-8E37-3B8AFE16952E}"/>
              </a:ext>
            </a:extLst>
          </p:cNvPr>
          <p:cNvSpPr>
            <a:spLocks noGrp="1"/>
          </p:cNvSpPr>
          <p:nvPr>
            <p:ph sz="half" idx="1"/>
          </p:nvPr>
        </p:nvSpPr>
        <p:spPr>
          <a:xfrm>
            <a:off x="634043" y="1326762"/>
            <a:ext cx="11286223" cy="5513984"/>
          </a:xfrm>
        </p:spPr>
        <p:txBody>
          <a:bodyPr lIns="91440" tIns="45720" rIns="91440" bIns="45720" anchor="t">
            <a:normAutofit fontScale="92500" lnSpcReduction="20000"/>
          </a:bodyPr>
          <a:lstStyle/>
          <a:p>
            <a:pPr marL="0" indent="0" algn="ctr">
              <a:buNone/>
            </a:pPr>
            <a:r>
              <a:rPr lang="en-US" sz="2400" b="1">
                <a:ea typeface="+mn-lt"/>
                <a:cs typeface="+mn-lt"/>
              </a:rPr>
              <a:t>Common reasons for returning the application</a:t>
            </a:r>
            <a:r>
              <a:rPr lang="en-US" sz="2400">
                <a:ea typeface="+mn-lt"/>
                <a:cs typeface="+mn-lt"/>
              </a:rPr>
              <a:t>:</a:t>
            </a:r>
            <a:endParaRPr lang="en-US" sz="2400" dirty="0">
              <a:ea typeface="+mn-lt"/>
              <a:cs typeface="+mn-lt"/>
            </a:endParaRPr>
          </a:p>
          <a:p>
            <a:endParaRPr lang="en-US" sz="2400" dirty="0">
              <a:ea typeface="+mn-lt"/>
              <a:cs typeface="+mn-lt"/>
            </a:endParaRPr>
          </a:p>
          <a:p>
            <a:pPr marL="0" indent="0">
              <a:buNone/>
            </a:pPr>
            <a:r>
              <a:rPr lang="en-US" sz="1800">
                <a:ea typeface="+mn-lt"/>
                <a:cs typeface="+mn-lt"/>
              </a:rPr>
              <a:t>(1) </a:t>
            </a:r>
            <a:r>
              <a:rPr lang="en-US" sz="1800" u="sng">
                <a:ea typeface="+mn-lt"/>
                <a:cs typeface="+mn-lt"/>
              </a:rPr>
              <a:t>Submission credentials</a:t>
            </a:r>
            <a:r>
              <a:rPr lang="en-US" sz="1800">
                <a:ea typeface="+mn-lt"/>
                <a:cs typeface="+mn-lt"/>
              </a:rPr>
              <a:t>:</a:t>
            </a:r>
            <a:endParaRPr lang="en-US" sz="1800" dirty="0">
              <a:ea typeface="+mn-lt"/>
              <a:cs typeface="+mn-lt"/>
            </a:endParaRPr>
          </a:p>
          <a:p>
            <a:pPr marL="0" indent="0">
              <a:buNone/>
            </a:pPr>
            <a:r>
              <a:rPr lang="en-US" sz="1800">
                <a:ea typeface="+mn-lt"/>
                <a:cs typeface="+mn-lt"/>
              </a:rPr>
              <a:t>The Authorized Representative (owner, executive director) must use their unique credentials to submit the application. Only after the first version of the application submitted by the Authorized Rep has been approved, the official designee may edit the application with updates.</a:t>
            </a:r>
            <a:endParaRPr lang="en-US" sz="1800" dirty="0">
              <a:ea typeface="+mn-lt"/>
              <a:cs typeface="+mn-lt"/>
            </a:endParaRPr>
          </a:p>
          <a:p>
            <a:pPr algn="ctr"/>
            <a:endParaRPr lang="en-US" sz="1800" dirty="0">
              <a:ea typeface="+mn-lt"/>
              <a:cs typeface="+mn-lt"/>
            </a:endParaRPr>
          </a:p>
          <a:p>
            <a:pPr marL="0" indent="0">
              <a:buNone/>
            </a:pPr>
            <a:r>
              <a:rPr lang="en-US" sz="1800">
                <a:ea typeface="+mn-lt"/>
                <a:cs typeface="+mn-lt"/>
              </a:rPr>
              <a:t>(2) </a:t>
            </a:r>
            <a:r>
              <a:rPr lang="en-US" sz="1800" u="sng">
                <a:ea typeface="+mn-lt"/>
                <a:cs typeface="+mn-lt"/>
              </a:rPr>
              <a:t>Training modules</a:t>
            </a:r>
            <a:r>
              <a:rPr lang="en-US" sz="1800">
                <a:ea typeface="+mn-lt"/>
                <a:cs typeface="+mn-lt"/>
              </a:rPr>
              <a:t>:</a:t>
            </a:r>
            <a:endParaRPr lang="en-US" sz="1800" dirty="0">
              <a:ea typeface="+mn-lt"/>
              <a:cs typeface="+mn-lt"/>
            </a:endParaRPr>
          </a:p>
          <a:p>
            <a:pPr marL="0" indent="0">
              <a:buNone/>
            </a:pPr>
            <a:r>
              <a:rPr lang="en-US" sz="1800">
                <a:ea typeface="+mn-lt"/>
                <a:cs typeface="+mn-lt"/>
              </a:rPr>
              <a:t>Application review includes ensuring that all Responsible Principals/Individuals (Authorized Representative, Official Designee(s), Primary Contact(s)) have taken the required annual training modules for this Fiscal Year.</a:t>
            </a:r>
            <a:endParaRPr lang="en-US" sz="1800" dirty="0">
              <a:ea typeface="+mn-lt"/>
              <a:cs typeface="+mn-lt"/>
            </a:endParaRPr>
          </a:p>
          <a:p>
            <a:pPr algn="ctr"/>
            <a:endParaRPr lang="en-US" sz="1800" dirty="0">
              <a:ea typeface="+mn-lt"/>
              <a:cs typeface="+mn-lt"/>
            </a:endParaRPr>
          </a:p>
          <a:p>
            <a:pPr marL="0" indent="0">
              <a:buNone/>
            </a:pPr>
            <a:r>
              <a:rPr lang="en-US" sz="1800">
                <a:ea typeface="+mn-lt"/>
                <a:cs typeface="+mn-lt"/>
              </a:rPr>
              <a:t>(3) </a:t>
            </a:r>
            <a:r>
              <a:rPr lang="en-US" sz="1800" u="sng">
                <a:ea typeface="+mn-lt"/>
                <a:cs typeface="+mn-lt"/>
              </a:rPr>
              <a:t>Certifications</a:t>
            </a:r>
            <a:r>
              <a:rPr lang="en-US" sz="1800">
                <a:ea typeface="+mn-lt"/>
                <a:cs typeface="+mn-lt"/>
              </a:rPr>
              <a:t>: </a:t>
            </a:r>
            <a:endParaRPr lang="en-US" sz="1800" dirty="0">
              <a:ea typeface="+mn-lt"/>
              <a:cs typeface="+mn-lt"/>
            </a:endParaRPr>
          </a:p>
          <a:p>
            <a:pPr marL="0" indent="0">
              <a:buNone/>
            </a:pPr>
            <a:r>
              <a:rPr lang="en-US" sz="1800">
                <a:ea typeface="+mn-lt"/>
                <a:cs typeface="+mn-lt"/>
              </a:rPr>
              <a:t>These must be signed by the appropriate parties designated on the form.</a:t>
            </a:r>
            <a:endParaRPr lang="en-US" sz="1800" dirty="0">
              <a:ea typeface="+mn-lt"/>
              <a:cs typeface="+mn-lt"/>
            </a:endParaRPr>
          </a:p>
          <a:p>
            <a:endParaRPr lang="en-US" sz="1800" dirty="0">
              <a:ea typeface="+mn-lt"/>
              <a:cs typeface="+mn-lt"/>
            </a:endParaRPr>
          </a:p>
          <a:p>
            <a:pPr marL="0" indent="0">
              <a:buNone/>
            </a:pPr>
            <a:r>
              <a:rPr lang="en-US" sz="1800">
                <a:ea typeface="+mn-lt"/>
                <a:cs typeface="+mn-lt"/>
              </a:rPr>
              <a:t>(4) </a:t>
            </a:r>
            <a:r>
              <a:rPr lang="en-US" sz="1800" u="sng">
                <a:ea typeface="+mn-lt"/>
                <a:cs typeface="+mn-lt"/>
              </a:rPr>
              <a:t>Budget/Supporting Documentation</a:t>
            </a:r>
            <a:r>
              <a:rPr lang="en-US" sz="1800">
                <a:ea typeface="+mn-lt"/>
                <a:cs typeface="+mn-lt"/>
              </a:rPr>
              <a:t>:</a:t>
            </a:r>
            <a:endParaRPr lang="en-US" sz="1800" dirty="0">
              <a:ea typeface="+mn-lt"/>
              <a:cs typeface="+mn-lt"/>
            </a:endParaRPr>
          </a:p>
          <a:p>
            <a:pPr marL="0" indent="0">
              <a:buNone/>
            </a:pPr>
            <a:r>
              <a:rPr lang="en-US" sz="1800">
                <a:ea typeface="+mn-lt"/>
                <a:cs typeface="+mn-lt"/>
              </a:rPr>
              <a:t>Ensure that all supporting documentation is submitted for the specialist to review.</a:t>
            </a:r>
            <a:endParaRPr lang="en-US" sz="1800" dirty="0">
              <a:ea typeface="+mn-lt"/>
              <a:cs typeface="+mn-lt"/>
            </a:endParaRPr>
          </a:p>
          <a:p>
            <a:endParaRPr lang="en-US" sz="1800" dirty="0">
              <a:ea typeface="+mn-lt"/>
              <a:cs typeface="+mn-lt"/>
            </a:endParaRPr>
          </a:p>
          <a:p>
            <a:pPr marL="0" indent="0">
              <a:buNone/>
            </a:pPr>
            <a:r>
              <a:rPr lang="en-US" sz="1800">
                <a:ea typeface="+mn-lt"/>
                <a:cs typeface="+mn-lt"/>
              </a:rPr>
              <a:t>(5) </a:t>
            </a:r>
            <a:r>
              <a:rPr lang="en-US" sz="1800" u="sng">
                <a:ea typeface="+mn-lt"/>
                <a:cs typeface="+mn-lt"/>
              </a:rPr>
              <a:t>SAM Registration</a:t>
            </a:r>
            <a:r>
              <a:rPr lang="en-US" sz="1800">
                <a:ea typeface="+mn-lt"/>
                <a:cs typeface="+mn-lt"/>
              </a:rPr>
              <a:t>:</a:t>
            </a:r>
            <a:endParaRPr lang="en-US" sz="1800" dirty="0">
              <a:ea typeface="+mn-lt"/>
              <a:cs typeface="+mn-lt"/>
            </a:endParaRPr>
          </a:p>
          <a:p>
            <a:pPr marL="0" indent="0">
              <a:buNone/>
            </a:pPr>
            <a:r>
              <a:rPr lang="en-US" sz="1800">
                <a:ea typeface="+mn-lt"/>
                <a:cs typeface="+mn-lt"/>
              </a:rPr>
              <a:t>Check to make sure your SAM registration does not lapse during application review. If so, it may mean delays as this is one check for making sure you have valid vendor approval to receive payment from the District.</a:t>
            </a:r>
            <a:endParaRPr lang="en-US" sz="1800">
              <a:cs typeface="Calibri"/>
            </a:endParaRPr>
          </a:p>
        </p:txBody>
      </p:sp>
      <p:sp>
        <p:nvSpPr>
          <p:cNvPr id="5" name="Slide Number Placeholder 4">
            <a:extLst>
              <a:ext uri="{FF2B5EF4-FFF2-40B4-BE49-F238E27FC236}">
                <a16:creationId xmlns:a16="http://schemas.microsoft.com/office/drawing/2014/main" id="{874F22BD-08F9-42BC-A229-14B323CCE362}"/>
              </a:ext>
            </a:extLst>
          </p:cNvPr>
          <p:cNvSpPr>
            <a:spLocks noGrp="1"/>
          </p:cNvSpPr>
          <p:nvPr>
            <p:ph type="sldNum" sz="quarter" idx="12"/>
          </p:nvPr>
        </p:nvSpPr>
        <p:spPr/>
        <p:txBody>
          <a:bodyPr/>
          <a:lstStyle/>
          <a:p>
            <a:fld id="{E31375A4-56A4-47D6-9801-1991572033F7}" type="slidenum">
              <a:rPr lang="en-US" smtClean="0"/>
              <a:t>25</a:t>
            </a:fld>
            <a:endParaRPr lang="en-US"/>
          </a:p>
        </p:txBody>
      </p:sp>
    </p:spTree>
    <p:extLst>
      <p:ext uri="{BB962C8B-B14F-4D97-AF65-F5344CB8AC3E}">
        <p14:creationId xmlns:p14="http://schemas.microsoft.com/office/powerpoint/2010/main" val="261934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3000">
              <a:srgbClr val="0070C0"/>
            </a:gs>
            <a:gs pos="0">
              <a:schemeClr val="bg1">
                <a:lumMod val="100000"/>
              </a:schemeClr>
            </a:gs>
            <a:gs pos="100000">
              <a:schemeClr val="bg1">
                <a:lumMod val="95000"/>
                <a:alpha val="65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F4FCCC-D753-EE4A-A144-80076965E339}"/>
              </a:ext>
            </a:extLst>
          </p:cNvPr>
          <p:cNvSpPr>
            <a:spLocks noGrp="1"/>
          </p:cNvSpPr>
          <p:nvPr>
            <p:ph type="body" sz="quarter" idx="10"/>
          </p:nvPr>
        </p:nvSpPr>
        <p:spPr>
          <a:xfrm>
            <a:off x="4322765" y="3380955"/>
            <a:ext cx="5966273" cy="645808"/>
          </a:xfrm>
        </p:spPr>
        <p:txBody>
          <a:bodyPr vert="horz" lIns="91440" tIns="45720" rIns="91440" bIns="45720" rtlCol="0" anchor="t">
            <a:normAutofit fontScale="92500" lnSpcReduction="10000"/>
          </a:bodyPr>
          <a:lstStyle/>
          <a:p>
            <a:r>
              <a:rPr lang="en-US">
                <a:cs typeface="Arial"/>
              </a:rPr>
              <a:t>Reminders</a:t>
            </a:r>
          </a:p>
        </p:txBody>
      </p:sp>
      <p:sp>
        <p:nvSpPr>
          <p:cNvPr id="5" name="Text Placeholder 4">
            <a:extLst>
              <a:ext uri="{FF2B5EF4-FFF2-40B4-BE49-F238E27FC236}">
                <a16:creationId xmlns:a16="http://schemas.microsoft.com/office/drawing/2014/main" id="{0A1C9955-76A4-A94A-AE01-BE49D845C720}"/>
              </a:ext>
            </a:extLst>
          </p:cNvPr>
          <p:cNvSpPr>
            <a:spLocks noGrp="1"/>
          </p:cNvSpPr>
          <p:nvPr>
            <p:ph type="body" sz="quarter" idx="11"/>
          </p:nvPr>
        </p:nvSpPr>
        <p:spPr>
          <a:xfrm>
            <a:off x="4322765" y="3758399"/>
            <a:ext cx="5132387" cy="476524"/>
          </a:xfrm>
        </p:spPr>
        <p:txBody>
          <a:bodyPr vert="horz" lIns="91440" tIns="45720" rIns="91440" bIns="45720" rtlCol="0" anchor="t">
            <a:normAutofit lnSpcReduction="10000"/>
          </a:bodyPr>
          <a:lstStyle/>
          <a:p>
            <a:r>
              <a:rPr lang="en-US">
                <a:cs typeface="Arial"/>
              </a:rPr>
              <a:t> </a:t>
            </a:r>
            <a:endParaRPr lang="en-US"/>
          </a:p>
        </p:txBody>
      </p:sp>
    </p:spTree>
    <p:custDataLst>
      <p:tags r:id="rId1"/>
    </p:custDataLst>
    <p:extLst>
      <p:ext uri="{BB962C8B-B14F-4D97-AF65-F5344CB8AC3E}">
        <p14:creationId xmlns:p14="http://schemas.microsoft.com/office/powerpoint/2010/main" val="1905848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a:solidFill>
                  <a:srgbClr val="C00000"/>
                </a:solidFill>
              </a:rPr>
              <a:t>Claim &amp; Waiver Addendum</a:t>
            </a:r>
            <a:endParaRPr lang="en-US">
              <a:solidFill>
                <a:srgbClr val="C00000"/>
              </a:solidFill>
              <a:cs typeface="Calibri"/>
            </a:endParaRPr>
          </a:p>
        </p:txBody>
      </p:sp>
      <p:sp>
        <p:nvSpPr>
          <p:cNvPr id="3" name="Content Placeholder 2"/>
          <p:cNvSpPr>
            <a:spLocks noGrp="1"/>
          </p:cNvSpPr>
          <p:nvPr>
            <p:ph sz="half" idx="1"/>
          </p:nvPr>
        </p:nvSpPr>
        <p:spPr>
          <a:xfrm>
            <a:off x="742536" y="1288075"/>
            <a:ext cx="10706927" cy="2473803"/>
          </a:xfrm>
          <a:prstGeom prst="rect">
            <a:avLst/>
          </a:prstGeom>
        </p:spPr>
        <p:txBody>
          <a:bodyPr lIns="91440" tIns="45720" rIns="91440" bIns="45720" anchor="t">
            <a:normAutofit/>
          </a:bodyPr>
          <a:lstStyle/>
          <a:p>
            <a:pPr marL="114300" indent="0" algn="ctr">
              <a:buNone/>
            </a:pPr>
            <a:r>
              <a:rPr lang="en-US"/>
              <a:t>FY22 Claim Workbook</a:t>
            </a:r>
          </a:p>
          <a:p>
            <a:pPr marL="114300" indent="0" algn="ctr">
              <a:buNone/>
            </a:pPr>
            <a:r>
              <a:rPr lang="en-US"/>
              <a:t>*includes Title XX addendum and Waiver Addendum*</a:t>
            </a:r>
          </a:p>
          <a:p>
            <a:pPr marL="114300" indent="0" algn="ctr">
              <a:buNone/>
            </a:pPr>
            <a:endParaRPr lang="en-US">
              <a:cs typeface="Calibri"/>
            </a:endParaRPr>
          </a:p>
          <a:p>
            <a:pPr marL="114300" indent="0" algn="ctr">
              <a:buNone/>
            </a:pPr>
            <a:r>
              <a:rPr lang="en-US" u="sng" dirty="0">
                <a:cs typeface="Calibri"/>
              </a:rPr>
              <a:t>Claim for Reimbursement</a:t>
            </a:r>
            <a:r>
              <a:rPr lang="en-US">
                <a:cs typeface="Calibri"/>
              </a:rPr>
              <a:t>: Report all eligible meals served on your claim for reimbursement </a:t>
            </a:r>
            <a:r>
              <a:rPr lang="en-US" dirty="0">
                <a:cs typeface="Calibri"/>
              </a:rPr>
              <a:t>and maintain supporting documentation. </a:t>
            </a:r>
          </a:p>
          <a:p>
            <a:pPr marL="114300" indent="0" algn="ctr">
              <a:buNone/>
            </a:pPr>
            <a:r>
              <a:rPr lang="en-US" u="sng" dirty="0">
                <a:cs typeface="Calibri"/>
              </a:rPr>
              <a:t>Waiver Addendum</a:t>
            </a:r>
            <a:r>
              <a:rPr lang="en-US" dirty="0">
                <a:cs typeface="Calibri"/>
              </a:rPr>
              <a:t>: Use to inform the SA how many meals on your claim for reimbursement fall into </a:t>
            </a:r>
            <a:r>
              <a:rPr lang="en-US">
                <a:cs typeface="Calibri"/>
              </a:rPr>
              <a:t>each category (your institution must be approved for each).</a:t>
            </a:r>
          </a:p>
        </p:txBody>
      </p:sp>
      <p:pic>
        <p:nvPicPr>
          <p:cNvPr id="7" name="Content Placeholder 6" descr="A screenshot of a cell phone&#10;&#10;Description automatically generated">
            <a:extLst>
              <a:ext uri="{FF2B5EF4-FFF2-40B4-BE49-F238E27FC236}">
                <a16:creationId xmlns:a16="http://schemas.microsoft.com/office/drawing/2014/main" id="{ABE97C52-F9EA-43D6-8AD1-EE9EFA7304F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672046" y="4189303"/>
            <a:ext cx="7316221" cy="1562318"/>
          </a:xfrm>
        </p:spPr>
      </p:pic>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E82454-5440-1A42-B933-059D85FBE4D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descr="A screenshot of a cell phone&#10;&#10;Description automatically generated">
            <a:extLst>
              <a:ext uri="{FF2B5EF4-FFF2-40B4-BE49-F238E27FC236}">
                <a16:creationId xmlns:a16="http://schemas.microsoft.com/office/drawing/2014/main" id="{5590CCE7-83F0-41CD-8E94-3FF265193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746" y="3875987"/>
            <a:ext cx="10576781" cy="1693938"/>
          </a:xfrm>
          <a:prstGeom prst="rect">
            <a:avLst/>
          </a:prstGeom>
        </p:spPr>
      </p:pic>
    </p:spTree>
    <p:custDataLst>
      <p:tags r:id="rId1"/>
    </p:custDataLst>
    <p:extLst>
      <p:ext uri="{BB962C8B-B14F-4D97-AF65-F5344CB8AC3E}">
        <p14:creationId xmlns:p14="http://schemas.microsoft.com/office/powerpoint/2010/main" val="3980793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28D1C-3FDC-49DE-8F86-FAEBDDB43F4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DFCB1-CA6F-EA40-A701-AE317D180D86}" type="datetime1">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8/1/2021</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F7F6E757-A516-4580-8999-7A6A925152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AC683DCF-3457-4720-A7F6-759870A3140E}"/>
              </a:ext>
            </a:extLst>
          </p:cNvPr>
          <p:cNvSpPr>
            <a:spLocks noGrp="1"/>
          </p:cNvSpPr>
          <p:nvPr>
            <p:ph sz="quarter" idx="13"/>
          </p:nvPr>
        </p:nvSpPr>
        <p:spPr/>
        <p:txBody>
          <a:bodyPr vert="horz" lIns="91440" tIns="45720" rIns="91440" bIns="45720" rtlCol="0" anchor="t">
            <a:normAutofit/>
          </a:bodyPr>
          <a:lstStyle/>
          <a:p>
            <a:r>
              <a:rPr lang="en-US" b="1">
                <a:ea typeface="+mn-lt"/>
                <a:cs typeface="+mn-lt"/>
              </a:rPr>
              <a:t>Independent Centers:</a:t>
            </a:r>
            <a:endParaRPr lang="en-US" b="1"/>
          </a:p>
          <a:p>
            <a:pPr lvl="1"/>
            <a:r>
              <a:rPr lang="en-US"/>
              <a:t>Financial Management Certification: IC renewal applications</a:t>
            </a:r>
            <a:endParaRPr lang="en-US">
              <a:ea typeface="+mn-lt"/>
              <a:cs typeface="+mn-lt"/>
            </a:endParaRPr>
          </a:p>
          <a:p>
            <a:pPr lvl="1"/>
            <a:r>
              <a:rPr lang="en-US">
                <a:cs typeface="Arial"/>
              </a:rPr>
              <a:t>Annual Budget: IC new applicants</a:t>
            </a:r>
            <a:r>
              <a:rPr lang="en-US">
                <a:ea typeface="+mn-lt"/>
                <a:cs typeface="+mn-lt"/>
              </a:rPr>
              <a:t>: Cash-in-Lieu has not been released yet by USDA </a:t>
            </a:r>
          </a:p>
          <a:p>
            <a:pPr lvl="2" indent="-179070"/>
            <a:r>
              <a:rPr lang="en-US">
                <a:ea typeface="+mn-lt"/>
                <a:cs typeface="+mn-lt"/>
              </a:rPr>
              <a:t>The budget template will be sent and budget revisions will be requested once that's available</a:t>
            </a:r>
          </a:p>
          <a:p>
            <a:pPr lvl="1"/>
            <a:r>
              <a:rPr lang="en-US">
                <a:ea typeface="+mn-lt"/>
                <a:cs typeface="+mn-lt"/>
              </a:rPr>
              <a:t>Letter to Households</a:t>
            </a:r>
          </a:p>
          <a:p>
            <a:endParaRPr lang="en-US" b="1">
              <a:ea typeface="+mn-lt"/>
              <a:cs typeface="+mn-lt"/>
            </a:endParaRPr>
          </a:p>
          <a:p>
            <a:r>
              <a:rPr lang="en-US" b="1">
                <a:ea typeface="+mn-lt"/>
                <a:cs typeface="+mn-lt"/>
              </a:rPr>
              <a:t>Sponsoring Organizations:</a:t>
            </a:r>
            <a:endParaRPr lang="en-US">
              <a:ea typeface="+mn-lt"/>
              <a:cs typeface="+mn-lt"/>
            </a:endParaRPr>
          </a:p>
          <a:p>
            <a:pPr lvl="1"/>
            <a:r>
              <a:rPr lang="en-US"/>
              <a:t>Agreements with facilities: (Needs to be uploaded in site level documents)</a:t>
            </a:r>
            <a:endParaRPr lang="en-US">
              <a:cs typeface="Arial"/>
            </a:endParaRPr>
          </a:p>
          <a:p>
            <a:pPr lvl="1"/>
            <a:r>
              <a:rPr lang="en-US">
                <a:cs typeface="Arial"/>
              </a:rPr>
              <a:t>Annual budget: Cash-in-Lieu has not been released yet by USDA </a:t>
            </a:r>
          </a:p>
          <a:p>
            <a:pPr lvl="2" indent="-179070"/>
            <a:r>
              <a:rPr lang="en-US">
                <a:cs typeface="Arial"/>
              </a:rPr>
              <a:t>The budget template will be sent and budget revisions will be requested once that's available</a:t>
            </a:r>
            <a:endParaRPr lang="en-US"/>
          </a:p>
          <a:p>
            <a:pPr lvl="1"/>
            <a:r>
              <a:rPr lang="en-US">
                <a:cs typeface="Arial"/>
              </a:rPr>
              <a:t>Letter to Households</a:t>
            </a:r>
          </a:p>
          <a:p>
            <a:pPr lvl="1"/>
            <a:endParaRPr lang="en-US">
              <a:cs typeface="Arial"/>
            </a:endParaRPr>
          </a:p>
        </p:txBody>
      </p:sp>
      <p:sp>
        <p:nvSpPr>
          <p:cNvPr id="5" name="Title 4">
            <a:extLst>
              <a:ext uri="{FF2B5EF4-FFF2-40B4-BE49-F238E27FC236}">
                <a16:creationId xmlns:a16="http://schemas.microsoft.com/office/drawing/2014/main" id="{89883194-1BB5-4FA7-8606-419397D00BEA}"/>
              </a:ext>
            </a:extLst>
          </p:cNvPr>
          <p:cNvSpPr>
            <a:spLocks noGrp="1"/>
          </p:cNvSpPr>
          <p:nvPr>
            <p:ph type="title"/>
          </p:nvPr>
        </p:nvSpPr>
        <p:spPr/>
        <p:txBody>
          <a:bodyPr>
            <a:normAutofit fontScale="90000"/>
          </a:bodyPr>
          <a:lstStyle/>
          <a:p>
            <a:pPr algn="ctr"/>
            <a:r>
              <a:rPr lang="en-US"/>
              <a:t>Updated Documents in Orchard Library</a:t>
            </a:r>
            <a:br>
              <a:rPr lang="en-US"/>
            </a:br>
            <a:endParaRPr lang="en-US">
              <a:cs typeface="Arial"/>
            </a:endParaRPr>
          </a:p>
        </p:txBody>
      </p:sp>
    </p:spTree>
    <p:custDataLst>
      <p:tags r:id="rId1"/>
    </p:custDataLst>
    <p:extLst>
      <p:ext uri="{BB962C8B-B14F-4D97-AF65-F5344CB8AC3E}">
        <p14:creationId xmlns:p14="http://schemas.microsoft.com/office/powerpoint/2010/main" val="89161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2CEDC2-51D5-4E7D-842F-C8006A217CC5}"/>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E7CB0867-308F-4752-A93D-6B1A33FD0003}"/>
              </a:ext>
            </a:extLst>
          </p:cNvPr>
          <p:cNvSpPr>
            <a:spLocks noGrp="1"/>
          </p:cNvSpPr>
          <p:nvPr>
            <p:ph type="body" sz="quarter" idx="13"/>
          </p:nvPr>
        </p:nvSpPr>
        <p:spPr/>
        <p:txBody>
          <a:bodyPr lIns="91440" tIns="45720" rIns="91440" bIns="45720" anchor="t"/>
          <a:lstStyle/>
          <a:p>
            <a:r>
              <a:rPr lang="en-US">
                <a:hlinkClick r:id="rId3"/>
              </a:rPr>
              <a:t>https://osse.dc.gov/cacfp</a:t>
            </a:r>
            <a:endParaRPr lang="en-US"/>
          </a:p>
        </p:txBody>
      </p:sp>
      <p:sp>
        <p:nvSpPr>
          <p:cNvPr id="7" name="Text Placeholder 6">
            <a:extLst>
              <a:ext uri="{FF2B5EF4-FFF2-40B4-BE49-F238E27FC236}">
                <a16:creationId xmlns:a16="http://schemas.microsoft.com/office/drawing/2014/main" id="{A923C32F-B554-455F-A087-772D0CE16EE1}"/>
              </a:ext>
            </a:extLst>
          </p:cNvPr>
          <p:cNvSpPr>
            <a:spLocks noGrp="1"/>
          </p:cNvSpPr>
          <p:nvPr>
            <p:ph type="body" sz="quarter" idx="14"/>
          </p:nvPr>
        </p:nvSpPr>
        <p:spPr>
          <a:xfrm>
            <a:off x="1585385" y="4058414"/>
            <a:ext cx="4508500" cy="909637"/>
          </a:xfrm>
        </p:spPr>
        <p:txBody>
          <a:bodyPr/>
          <a:lstStyle/>
          <a:p>
            <a:r>
              <a:rPr lang="en-US" b="1"/>
              <a:t>Program Specialists:</a:t>
            </a:r>
          </a:p>
          <a:p>
            <a:r>
              <a:rPr lang="en-US"/>
              <a:t>Monica Clark: </a:t>
            </a:r>
            <a:r>
              <a:rPr lang="en-US" u="sng">
                <a:solidFill>
                  <a:srgbClr val="0070C0"/>
                </a:solidFill>
              </a:rPr>
              <a:t>M</a:t>
            </a:r>
            <a:r>
              <a:rPr lang="en-US" u="sng">
                <a:hlinkClick r:id="rId4"/>
              </a:rPr>
              <a:t>onica.Tclark@dc.gov</a:t>
            </a:r>
            <a:endParaRPr lang="en-US" u="sng"/>
          </a:p>
          <a:p>
            <a:r>
              <a:rPr lang="en-US"/>
              <a:t>Crishna Hill: </a:t>
            </a:r>
            <a:r>
              <a:rPr lang="en-US">
                <a:hlinkClick r:id="rId5"/>
              </a:rPr>
              <a:t>Crishna.Hill@dc.gov</a:t>
            </a:r>
            <a:endParaRPr lang="en-US"/>
          </a:p>
          <a:p>
            <a:r>
              <a:rPr lang="en-US"/>
              <a:t>Erica Nelson: </a:t>
            </a:r>
            <a:r>
              <a:rPr lang="en-US">
                <a:solidFill>
                  <a:srgbClr val="0070C0"/>
                </a:solidFill>
                <a:hlinkClick r:id="rId6"/>
              </a:rPr>
              <a:t>Erica.Nelson@dc.gov</a:t>
            </a:r>
            <a:endParaRPr lang="en-US">
              <a:solidFill>
                <a:srgbClr val="0070C0"/>
              </a:solidFill>
            </a:endParaRPr>
          </a:p>
          <a:p>
            <a:r>
              <a:rPr lang="en-US" b="1"/>
              <a:t>Managers:</a:t>
            </a:r>
          </a:p>
          <a:p>
            <a:r>
              <a:rPr lang="en-US"/>
              <a:t>Katrina Florek: </a:t>
            </a:r>
            <a:r>
              <a:rPr lang="en-US">
                <a:hlinkClick r:id="rId7"/>
              </a:rPr>
              <a:t>Katrina.Florek@dc.gov</a:t>
            </a:r>
            <a:endParaRPr lang="en-US"/>
          </a:p>
          <a:p>
            <a:r>
              <a:rPr lang="en-US"/>
              <a:t>Suzanne Henley: </a:t>
            </a:r>
            <a:r>
              <a:rPr lang="en-US">
                <a:hlinkClick r:id="rId8"/>
              </a:rPr>
              <a:t>Suzanne.Henley@dc.gov</a:t>
            </a:r>
            <a:endParaRPr lang="en-US"/>
          </a:p>
          <a:p>
            <a:endParaRPr lang="en-US"/>
          </a:p>
        </p:txBody>
      </p:sp>
    </p:spTree>
    <p:custDataLst>
      <p:tags r:id="rId1"/>
    </p:custDataLst>
    <p:extLst>
      <p:ext uri="{BB962C8B-B14F-4D97-AF65-F5344CB8AC3E}">
        <p14:creationId xmlns:p14="http://schemas.microsoft.com/office/powerpoint/2010/main" val="95931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Physically Distanced Meals Through June 2022</a:t>
            </a:r>
          </a:p>
        </p:txBody>
      </p:sp>
      <p:sp>
        <p:nvSpPr>
          <p:cNvPr id="6" name="Content Placeholder 5">
            <a:extLst>
              <a:ext uri="{FF2B5EF4-FFF2-40B4-BE49-F238E27FC236}">
                <a16:creationId xmlns:a16="http://schemas.microsoft.com/office/drawing/2014/main" id="{9FDD8722-9291-4DB7-820F-70307AB13886}"/>
              </a:ext>
            </a:extLst>
          </p:cNvPr>
          <p:cNvSpPr>
            <a:spLocks noGrp="1"/>
          </p:cNvSpPr>
          <p:nvPr>
            <p:ph sz="half" idx="1"/>
          </p:nvPr>
        </p:nvSpPr>
        <p:spPr>
          <a:xfrm>
            <a:off x="1177871" y="1643063"/>
            <a:ext cx="10512359" cy="4450061"/>
          </a:xfrm>
        </p:spPr>
        <p:txBody>
          <a:bodyPr vert="horz" lIns="91440" tIns="45720" rIns="91440" bIns="45720" rtlCol="0" anchor="t">
            <a:noAutofit/>
          </a:bodyPr>
          <a:lstStyle/>
          <a:p>
            <a:pPr marL="114300" lvl="1" indent="0">
              <a:buNone/>
            </a:pPr>
            <a:r>
              <a:rPr lang="en-US" sz="2000" u="sng">
                <a:solidFill>
                  <a:srgbClr val="1B305C"/>
                </a:solidFill>
                <a:cs typeface="Arial"/>
              </a:rPr>
              <a:t>Why did USDA extend the waivers as we return to regular operations?</a:t>
            </a:r>
          </a:p>
          <a:p>
            <a:pPr marL="114300" lvl="1" indent="0">
              <a:buNone/>
            </a:pPr>
            <a:r>
              <a:rPr lang="en-US">
                <a:solidFill>
                  <a:srgbClr val="1B305C"/>
                </a:solidFill>
                <a:cs typeface="Arial"/>
              </a:rPr>
              <a:t>While students return to in-person learning:</a:t>
            </a:r>
          </a:p>
          <a:p>
            <a:pPr lvl="1" indent="-342900"/>
            <a:r>
              <a:rPr lang="en-US">
                <a:solidFill>
                  <a:srgbClr val="1B305C"/>
                </a:solidFill>
                <a:cs typeface="Arial"/>
              </a:rPr>
              <a:t>some arrangements may be needed within facilities and school buildings to continue to support social distancing during meal times</a:t>
            </a:r>
          </a:p>
          <a:p>
            <a:pPr lvl="1" indent="-342900"/>
            <a:r>
              <a:rPr lang="en-US">
                <a:solidFill>
                  <a:srgbClr val="1B305C"/>
                </a:solidFill>
                <a:cs typeface="Arial"/>
              </a:rPr>
              <a:t>provide options for children and families on days when children are participating in school remotely.</a:t>
            </a:r>
          </a:p>
          <a:p>
            <a:pPr lvl="1" indent="-342900"/>
            <a:r>
              <a:rPr lang="en-US">
                <a:solidFill>
                  <a:srgbClr val="1B305C"/>
                </a:solidFill>
                <a:cs typeface="Arial"/>
              </a:rPr>
              <a:t>non-congregate feeding flexibilities provide schools and child care operators the opportunity to provide meal pick-up option for students learning virtually, </a:t>
            </a:r>
            <a:r>
              <a:rPr lang="en-US" u="sng">
                <a:solidFill>
                  <a:srgbClr val="1B305C"/>
                </a:solidFill>
                <a:cs typeface="Arial"/>
              </a:rPr>
              <a:t>and also </a:t>
            </a:r>
            <a:r>
              <a:rPr lang="en-US">
                <a:solidFill>
                  <a:srgbClr val="1B305C"/>
                </a:solidFill>
                <a:cs typeface="Arial"/>
              </a:rPr>
              <a:t>facilitate grab-and-go meals for students attending in person. </a:t>
            </a:r>
            <a:endParaRPr lang="en-US" b="1">
              <a:solidFill>
                <a:srgbClr val="1B305C"/>
              </a:solidFill>
              <a:cs typeface="Arial"/>
            </a:endParaRPr>
          </a:p>
          <a:p>
            <a:pPr marL="0" indent="0">
              <a:buNone/>
            </a:pPr>
            <a:endParaRPr lang="en-US" sz="1800">
              <a:solidFill>
                <a:srgbClr val="095586"/>
              </a:solidFill>
              <a:cs typeface="Arial"/>
            </a:endParaRPr>
          </a:p>
        </p:txBody>
      </p:sp>
      <p:sp>
        <p:nvSpPr>
          <p:cNvPr id="3" name="Date Placeholder 2">
            <a:extLst>
              <a:ext uri="{FF2B5EF4-FFF2-40B4-BE49-F238E27FC236}">
                <a16:creationId xmlns:a16="http://schemas.microsoft.com/office/drawing/2014/main" id="{E7DC2D9D-0986-6B4E-8AD5-58C48B98F4F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3B53-DB46-F647-9AF7-3103A5677FB0}" type="datetime1">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8/1/2021</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EE9A37EB-7987-744A-8F72-C05636895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46298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2048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Physically Distanced Meals Through June 2022</a:t>
            </a:r>
          </a:p>
        </p:txBody>
      </p:sp>
      <p:sp>
        <p:nvSpPr>
          <p:cNvPr id="6" name="Content Placeholder 5">
            <a:extLst>
              <a:ext uri="{FF2B5EF4-FFF2-40B4-BE49-F238E27FC236}">
                <a16:creationId xmlns:a16="http://schemas.microsoft.com/office/drawing/2014/main" id="{9FDD8722-9291-4DB7-820F-70307AB13886}"/>
              </a:ext>
            </a:extLst>
          </p:cNvPr>
          <p:cNvSpPr>
            <a:spLocks noGrp="1"/>
          </p:cNvSpPr>
          <p:nvPr>
            <p:ph sz="half" idx="1"/>
          </p:nvPr>
        </p:nvSpPr>
        <p:spPr>
          <a:xfrm>
            <a:off x="1292890" y="1369893"/>
            <a:ext cx="10771322" cy="4517105"/>
          </a:xfrm>
        </p:spPr>
        <p:txBody>
          <a:bodyPr vert="horz" lIns="91440" tIns="45720" rIns="91440" bIns="45720" rtlCol="0" anchor="t">
            <a:noAutofit/>
          </a:bodyPr>
          <a:lstStyle/>
          <a:p>
            <a:pPr marL="0" indent="0">
              <a:buNone/>
            </a:pPr>
            <a:r>
              <a:rPr lang="en-US" u="sng" dirty="0">
                <a:solidFill>
                  <a:srgbClr val="002060"/>
                </a:solidFill>
                <a:cs typeface="Arial"/>
              </a:rPr>
              <a:t>Available waivers</a:t>
            </a:r>
          </a:p>
          <a:p>
            <a:pPr marL="0" lvl="0" indent="0" fontAlgn="ctr">
              <a:lnSpc>
                <a:spcPct val="100000"/>
              </a:lnSpc>
              <a:spcBef>
                <a:spcPts val="0"/>
              </a:spcBef>
              <a:buNone/>
            </a:pPr>
            <a:r>
              <a:rPr lang="en-US" sz="1400" b="1" dirty="0">
                <a:solidFill>
                  <a:srgbClr val="002060"/>
                </a:solidFill>
              </a:rPr>
              <a:t>#87 </a:t>
            </a:r>
            <a:r>
              <a:rPr lang="en-US" sz="1400" b="1" dirty="0" smtClean="0">
                <a:solidFill>
                  <a:srgbClr val="002060"/>
                </a:solidFill>
              </a:rPr>
              <a:t>Non </a:t>
            </a:r>
            <a:r>
              <a:rPr lang="en-US" sz="1400" b="1" dirty="0">
                <a:solidFill>
                  <a:srgbClr val="002060"/>
                </a:solidFill>
              </a:rPr>
              <a:t>congregate meal service</a:t>
            </a:r>
            <a:r>
              <a:rPr lang="en-US" sz="1400" dirty="0">
                <a:solidFill>
                  <a:srgbClr val="002060"/>
                </a:solidFill>
              </a:rPr>
              <a:t> (ends June 2022)</a:t>
            </a:r>
          </a:p>
          <a:p>
            <a:pPr fontAlgn="ctr">
              <a:lnSpc>
                <a:spcPct val="100000"/>
              </a:lnSpc>
              <a:spcBef>
                <a:spcPts val="0"/>
              </a:spcBef>
            </a:pPr>
            <a:r>
              <a:rPr lang="en-US" sz="1200" dirty="0">
                <a:solidFill>
                  <a:srgbClr val="002060"/>
                </a:solidFill>
              </a:rPr>
              <a:t>Continues the flexibility allowing institutions to serve meals in a non-congregate setting and utilize a grab-and-go method.</a:t>
            </a:r>
          </a:p>
          <a:p>
            <a:pPr marL="0" indent="0" fontAlgn="ctr">
              <a:lnSpc>
                <a:spcPct val="100000"/>
              </a:lnSpc>
              <a:spcBef>
                <a:spcPts val="0"/>
              </a:spcBef>
              <a:buNone/>
            </a:pPr>
            <a:endParaRPr lang="en-US" sz="1400" dirty="0">
              <a:solidFill>
                <a:srgbClr val="002060"/>
              </a:solidFill>
            </a:endParaRPr>
          </a:p>
          <a:p>
            <a:pPr marL="0" lvl="0" indent="0" fontAlgn="ctr">
              <a:lnSpc>
                <a:spcPct val="100000"/>
              </a:lnSpc>
              <a:spcBef>
                <a:spcPts val="0"/>
              </a:spcBef>
              <a:buNone/>
            </a:pPr>
            <a:r>
              <a:rPr lang="en-US" sz="1400" b="1" dirty="0">
                <a:solidFill>
                  <a:srgbClr val="002060"/>
                </a:solidFill>
              </a:rPr>
              <a:t>#88 Meal time flexibility</a:t>
            </a:r>
            <a:r>
              <a:rPr lang="en-US" sz="1400" dirty="0">
                <a:solidFill>
                  <a:srgbClr val="002060"/>
                </a:solidFill>
              </a:rPr>
              <a:t> (ends June 2022)</a:t>
            </a:r>
          </a:p>
          <a:p>
            <a:pPr marL="0" lvl="0" indent="0" fontAlgn="ctr">
              <a:lnSpc>
                <a:spcPct val="100000"/>
              </a:lnSpc>
              <a:spcBef>
                <a:spcPts val="0"/>
              </a:spcBef>
              <a:buNone/>
            </a:pPr>
            <a:endParaRPr lang="en-US" sz="1400" dirty="0">
              <a:solidFill>
                <a:srgbClr val="002060"/>
              </a:solidFill>
            </a:endParaRPr>
          </a:p>
          <a:p>
            <a:pPr marL="0" lvl="0" indent="0" fontAlgn="ctr">
              <a:lnSpc>
                <a:spcPct val="100000"/>
              </a:lnSpc>
              <a:spcBef>
                <a:spcPts val="0"/>
              </a:spcBef>
              <a:buNone/>
            </a:pPr>
            <a:r>
              <a:rPr lang="en-US" sz="1400" b="1" dirty="0">
                <a:solidFill>
                  <a:srgbClr val="002060"/>
                </a:solidFill>
              </a:rPr>
              <a:t>#89 Parent/Guardian Pick up</a:t>
            </a:r>
            <a:r>
              <a:rPr lang="en-US" sz="1400" dirty="0">
                <a:solidFill>
                  <a:srgbClr val="002060"/>
                </a:solidFill>
              </a:rPr>
              <a:t> (ends June 2022)</a:t>
            </a:r>
          </a:p>
          <a:p>
            <a:pPr fontAlgn="ctr">
              <a:lnSpc>
                <a:spcPct val="100000"/>
              </a:lnSpc>
              <a:spcBef>
                <a:spcPts val="0"/>
              </a:spcBef>
            </a:pPr>
            <a:r>
              <a:rPr lang="en-US" sz="1200" dirty="0">
                <a:solidFill>
                  <a:srgbClr val="002060"/>
                </a:solidFill>
              </a:rPr>
              <a:t>Continues the flexibility allowing parents/guardians to pick-up meals on behalf of their enrolled child(</a:t>
            </a:r>
            <a:r>
              <a:rPr lang="en-US" sz="1200" dirty="0" err="1">
                <a:solidFill>
                  <a:srgbClr val="002060"/>
                </a:solidFill>
              </a:rPr>
              <a:t>ren</a:t>
            </a:r>
            <a:r>
              <a:rPr lang="en-US" sz="1200" dirty="0">
                <a:solidFill>
                  <a:srgbClr val="002060"/>
                </a:solidFill>
              </a:rPr>
              <a:t>).</a:t>
            </a:r>
          </a:p>
          <a:p>
            <a:pPr marL="0" indent="0" fontAlgn="ctr">
              <a:lnSpc>
                <a:spcPct val="100000"/>
              </a:lnSpc>
              <a:spcBef>
                <a:spcPts val="0"/>
              </a:spcBef>
              <a:buNone/>
            </a:pPr>
            <a:endParaRPr lang="en-US" sz="1400" dirty="0">
              <a:solidFill>
                <a:srgbClr val="002060"/>
              </a:solidFill>
            </a:endParaRPr>
          </a:p>
          <a:p>
            <a:pPr marL="0" lvl="0" indent="0" fontAlgn="ctr">
              <a:lnSpc>
                <a:spcPct val="100000"/>
              </a:lnSpc>
              <a:spcBef>
                <a:spcPts val="0"/>
              </a:spcBef>
              <a:buNone/>
            </a:pPr>
            <a:r>
              <a:rPr lang="en-US" sz="1400" b="1" dirty="0">
                <a:solidFill>
                  <a:srgbClr val="002060"/>
                </a:solidFill>
              </a:rPr>
              <a:t>#91 Meal Pattern flexibilities</a:t>
            </a:r>
            <a:r>
              <a:rPr lang="en-US" sz="1400" dirty="0">
                <a:solidFill>
                  <a:srgbClr val="002060"/>
                </a:solidFill>
              </a:rPr>
              <a:t> (Grains &amp; Milk) (ends June 2022)</a:t>
            </a:r>
          </a:p>
          <a:p>
            <a:pPr>
              <a:lnSpc>
                <a:spcPct val="100000"/>
              </a:lnSpc>
              <a:spcBef>
                <a:spcPts val="0"/>
              </a:spcBef>
            </a:pPr>
            <a:r>
              <a:rPr lang="en-US" sz="1200" dirty="0">
                <a:solidFill>
                  <a:srgbClr val="002060"/>
                </a:solidFill>
              </a:rPr>
              <a:t>FNS is waiving the following CACFP requirements:</a:t>
            </a:r>
          </a:p>
          <a:p>
            <a:pPr lvl="1" fontAlgn="ctr">
              <a:lnSpc>
                <a:spcPct val="100000"/>
              </a:lnSpc>
              <a:spcBef>
                <a:spcPts val="200"/>
              </a:spcBef>
            </a:pPr>
            <a:r>
              <a:rPr lang="en-US" sz="1200" dirty="0">
                <a:solidFill>
                  <a:srgbClr val="002060"/>
                </a:solidFill>
              </a:rPr>
              <a:t>That at least one serving per day, across all eating occasions, must be whole grain-rich, at &amp;CFR 226.20(a)(4)(</a:t>
            </a:r>
            <a:r>
              <a:rPr lang="en-US" sz="1200" dirty="0" err="1">
                <a:solidFill>
                  <a:srgbClr val="002060"/>
                </a:solidFill>
              </a:rPr>
              <a:t>i</a:t>
            </a:r>
            <a:r>
              <a:rPr lang="en-US" sz="1200" dirty="0">
                <a:solidFill>
                  <a:srgbClr val="002060"/>
                </a:solidFill>
              </a:rPr>
              <a:t>)(A) and 226.2( c)</a:t>
            </a:r>
          </a:p>
          <a:p>
            <a:pPr lvl="1" fontAlgn="ctr">
              <a:lnSpc>
                <a:spcPct val="100000"/>
              </a:lnSpc>
              <a:spcBef>
                <a:spcPts val="200"/>
              </a:spcBef>
            </a:pPr>
            <a:r>
              <a:rPr lang="en-US" sz="1200" dirty="0">
                <a:solidFill>
                  <a:srgbClr val="002060"/>
                </a:solidFill>
              </a:rPr>
              <a:t>That the crediting of grain by ounce equivalents must be fully implemented by October 1, 2021, at 7 CFR 226.20 ( c); and, </a:t>
            </a:r>
          </a:p>
          <a:p>
            <a:pPr lvl="1" fontAlgn="ctr">
              <a:lnSpc>
                <a:spcPct val="100000"/>
              </a:lnSpc>
              <a:spcBef>
                <a:spcPts val="200"/>
              </a:spcBef>
            </a:pPr>
            <a:r>
              <a:rPr lang="en-US" sz="1200" dirty="0">
                <a:solidFill>
                  <a:srgbClr val="002060"/>
                </a:solidFill>
              </a:rPr>
              <a:t>That low-fat milk (1 percent) must be unflavored at 7 CFR 226.20(a)(1)(iii) and 226.20( c). </a:t>
            </a:r>
            <a:r>
              <a:rPr lang="en-US" sz="1200" i="1" dirty="0">
                <a:solidFill>
                  <a:srgbClr val="0070C0"/>
                </a:solidFill>
              </a:rPr>
              <a:t>–Not applicable to CACFP At-Risk.</a:t>
            </a:r>
          </a:p>
          <a:p>
            <a:pPr lvl="2">
              <a:lnSpc>
                <a:spcPct val="100000"/>
              </a:lnSpc>
              <a:spcBef>
                <a:spcPts val="0"/>
              </a:spcBef>
              <a:buFont typeface="Wingdings" panose="05000000000000000000" pitchFamily="2" charset="2"/>
              <a:buChar char="Ø"/>
            </a:pPr>
            <a:r>
              <a:rPr lang="en-US" sz="1200" i="1" dirty="0">
                <a:solidFill>
                  <a:srgbClr val="002060"/>
                </a:solidFill>
              </a:rPr>
              <a:t>All other meal pattern requirements remain in effect. </a:t>
            </a:r>
          </a:p>
          <a:p>
            <a:pPr marL="506412" lvl="2" indent="0">
              <a:lnSpc>
                <a:spcPct val="100000"/>
              </a:lnSpc>
              <a:spcBef>
                <a:spcPts val="0"/>
              </a:spcBef>
              <a:buNone/>
            </a:pPr>
            <a:endParaRPr lang="en-US" sz="1400" dirty="0">
              <a:solidFill>
                <a:srgbClr val="002060"/>
              </a:solidFill>
            </a:endParaRPr>
          </a:p>
          <a:p>
            <a:pPr marL="0" lvl="0" indent="0" fontAlgn="ctr">
              <a:lnSpc>
                <a:spcPct val="100000"/>
              </a:lnSpc>
              <a:spcBef>
                <a:spcPts val="0"/>
              </a:spcBef>
              <a:buNone/>
            </a:pPr>
            <a:r>
              <a:rPr lang="en-US" sz="1400" b="1" dirty="0">
                <a:solidFill>
                  <a:srgbClr val="002060"/>
                </a:solidFill>
              </a:rPr>
              <a:t>#93 Area-eligibility exemption for at-risk and </a:t>
            </a:r>
            <a:r>
              <a:rPr lang="en-US" sz="1400" b="1" dirty="0" err="1">
                <a:solidFill>
                  <a:srgbClr val="002060"/>
                </a:solidFill>
              </a:rPr>
              <a:t>fdch</a:t>
            </a:r>
            <a:r>
              <a:rPr lang="en-US" sz="1400" dirty="0">
                <a:solidFill>
                  <a:srgbClr val="002060"/>
                </a:solidFill>
              </a:rPr>
              <a:t> (ends June 2022)</a:t>
            </a:r>
          </a:p>
          <a:p>
            <a:pPr fontAlgn="ctr">
              <a:lnSpc>
                <a:spcPct val="100000"/>
              </a:lnSpc>
              <a:spcBef>
                <a:spcPts val="0"/>
              </a:spcBef>
            </a:pPr>
            <a:r>
              <a:rPr lang="en-US" sz="1200" dirty="0">
                <a:solidFill>
                  <a:srgbClr val="002060"/>
                </a:solidFill>
              </a:rPr>
              <a:t>Allows all CACFP At-risk afterschool programs to operate and receive reimbursement regardless of location. </a:t>
            </a:r>
          </a:p>
          <a:p>
            <a:pPr fontAlgn="ctr">
              <a:lnSpc>
                <a:spcPct val="100000"/>
              </a:lnSpc>
              <a:spcBef>
                <a:spcPts val="0"/>
              </a:spcBef>
            </a:pPr>
            <a:r>
              <a:rPr lang="en-US" sz="1200" dirty="0">
                <a:solidFill>
                  <a:srgbClr val="002060"/>
                </a:solidFill>
              </a:rPr>
              <a:t>Allows all family day care homes to serve meals to enrolled children at the </a:t>
            </a:r>
            <a:r>
              <a:rPr lang="en-US" sz="1200" dirty="0" smtClean="0">
                <a:solidFill>
                  <a:srgbClr val="002060"/>
                </a:solidFill>
              </a:rPr>
              <a:t>Tier </a:t>
            </a:r>
            <a:r>
              <a:rPr lang="en-US" sz="1200" dirty="0">
                <a:solidFill>
                  <a:srgbClr val="002060"/>
                </a:solidFill>
              </a:rPr>
              <a:t>1 rate regardless of location. </a:t>
            </a:r>
          </a:p>
          <a:p>
            <a:pPr marL="0" indent="0" fontAlgn="ctr">
              <a:lnSpc>
                <a:spcPct val="100000"/>
              </a:lnSpc>
              <a:spcBef>
                <a:spcPts val="0"/>
              </a:spcBef>
              <a:buNone/>
            </a:pPr>
            <a:endParaRPr lang="en-US" sz="1400" dirty="0">
              <a:solidFill>
                <a:srgbClr val="002060"/>
              </a:solidFill>
            </a:endParaRPr>
          </a:p>
          <a:p>
            <a:pPr marL="0" lvl="0" indent="0" fontAlgn="ctr">
              <a:lnSpc>
                <a:spcPct val="100000"/>
              </a:lnSpc>
              <a:spcBef>
                <a:spcPts val="0"/>
              </a:spcBef>
              <a:buNone/>
            </a:pPr>
            <a:r>
              <a:rPr lang="en-US" sz="1400" b="1" dirty="0">
                <a:solidFill>
                  <a:srgbClr val="002060"/>
                </a:solidFill>
              </a:rPr>
              <a:t>#96 Sponsor monitoring</a:t>
            </a:r>
            <a:r>
              <a:rPr lang="en-US" sz="1400" dirty="0">
                <a:solidFill>
                  <a:srgbClr val="002060"/>
                </a:solidFill>
              </a:rPr>
              <a:t>  (ends 30 days after the end of the public health emergency)</a:t>
            </a:r>
          </a:p>
          <a:p>
            <a:pPr fontAlgn="ctr">
              <a:lnSpc>
                <a:spcPct val="100000"/>
              </a:lnSpc>
              <a:spcBef>
                <a:spcPts val="0"/>
              </a:spcBef>
            </a:pPr>
            <a:r>
              <a:rPr lang="en-US" sz="1200" dirty="0">
                <a:solidFill>
                  <a:srgbClr val="002060"/>
                </a:solidFill>
              </a:rPr>
              <a:t>Allows sponsoring institutions to continue implementing desk audits in place of onsite monitoring. </a:t>
            </a:r>
          </a:p>
          <a:p>
            <a:pPr marL="114300" lvl="1" indent="0">
              <a:lnSpc>
                <a:spcPct val="100000"/>
              </a:lnSpc>
              <a:spcBef>
                <a:spcPts val="0"/>
              </a:spcBef>
              <a:buNone/>
            </a:pPr>
            <a:r>
              <a:rPr lang="en-US" sz="1100" dirty="0">
                <a:solidFill>
                  <a:srgbClr val="095586"/>
                </a:solidFill>
                <a:cs typeface="Arial"/>
              </a:rPr>
              <a:t>    </a:t>
            </a:r>
            <a:endParaRPr lang="en-US" sz="1100" b="1" dirty="0">
              <a:solidFill>
                <a:srgbClr val="1B305C"/>
              </a:solidFill>
              <a:cs typeface="Arial"/>
            </a:endParaRPr>
          </a:p>
        </p:txBody>
      </p:sp>
      <p:sp>
        <p:nvSpPr>
          <p:cNvPr id="3" name="Date Placeholder 2">
            <a:extLst>
              <a:ext uri="{FF2B5EF4-FFF2-40B4-BE49-F238E27FC236}">
                <a16:creationId xmlns:a16="http://schemas.microsoft.com/office/drawing/2014/main" id="{E7DC2D9D-0986-6B4E-8AD5-58C48B98F4F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3B53-DB46-F647-9AF7-3103A5677FB0}" type="datetime1">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8/1/2021</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EE9A37EB-7987-744A-8F72-C05636895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5699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Physically Distanced Meals Through June 2022</a:t>
            </a:r>
            <a:endParaRPr lang="en-US">
              <a:cs typeface="Arial"/>
            </a:endParaRPr>
          </a:p>
        </p:txBody>
      </p:sp>
      <p:sp>
        <p:nvSpPr>
          <p:cNvPr id="6" name="Content Placeholder 5">
            <a:extLst>
              <a:ext uri="{FF2B5EF4-FFF2-40B4-BE49-F238E27FC236}">
                <a16:creationId xmlns:a16="http://schemas.microsoft.com/office/drawing/2014/main" id="{9FDD8722-9291-4DB7-820F-70307AB13886}"/>
              </a:ext>
            </a:extLst>
          </p:cNvPr>
          <p:cNvSpPr>
            <a:spLocks noGrp="1"/>
          </p:cNvSpPr>
          <p:nvPr>
            <p:ph sz="half" idx="1"/>
          </p:nvPr>
        </p:nvSpPr>
        <p:spPr>
          <a:xfrm>
            <a:off x="1295400" y="1643063"/>
            <a:ext cx="10394830" cy="4450061"/>
          </a:xfrm>
        </p:spPr>
        <p:txBody>
          <a:bodyPr vert="horz" lIns="91440" tIns="45720" rIns="91440" bIns="45720" rtlCol="0" anchor="t">
            <a:normAutofit/>
          </a:bodyPr>
          <a:lstStyle/>
          <a:p>
            <a:pPr marL="0" indent="0">
              <a:buNone/>
            </a:pPr>
            <a:r>
              <a:rPr lang="en-US" u="sng">
                <a:solidFill>
                  <a:srgbClr val="002060"/>
                </a:solidFill>
                <a:ea typeface="+mn-lt"/>
                <a:cs typeface="+mn-lt"/>
              </a:rPr>
              <a:t>What’s different for fiscal year 2022? </a:t>
            </a:r>
          </a:p>
          <a:p>
            <a:pPr marL="0" lvl="0" indent="0" fontAlgn="ctr">
              <a:lnSpc>
                <a:spcPct val="100000"/>
              </a:lnSpc>
              <a:spcBef>
                <a:spcPts val="0"/>
              </a:spcBef>
              <a:buNone/>
            </a:pPr>
            <a:r>
              <a:rPr lang="en-US" sz="1400" b="1">
                <a:solidFill>
                  <a:srgbClr val="002060"/>
                </a:solidFill>
              </a:rPr>
              <a:t>#91 Meal Pattern flexibilities</a:t>
            </a:r>
            <a:r>
              <a:rPr lang="en-US" sz="1400">
                <a:solidFill>
                  <a:srgbClr val="002060"/>
                </a:solidFill>
              </a:rPr>
              <a:t> (Grains &amp; Milk) (ends June 2022)</a:t>
            </a:r>
          </a:p>
          <a:p>
            <a:pPr>
              <a:lnSpc>
                <a:spcPct val="100000"/>
              </a:lnSpc>
              <a:spcBef>
                <a:spcPts val="0"/>
              </a:spcBef>
            </a:pPr>
            <a:r>
              <a:rPr lang="en-US" sz="1200">
                <a:solidFill>
                  <a:srgbClr val="002060"/>
                </a:solidFill>
              </a:rPr>
              <a:t>FNS is waiving the following CACFP requirements:</a:t>
            </a:r>
          </a:p>
          <a:p>
            <a:pPr lvl="1" fontAlgn="ctr">
              <a:lnSpc>
                <a:spcPct val="100000"/>
              </a:lnSpc>
              <a:spcBef>
                <a:spcPts val="200"/>
              </a:spcBef>
            </a:pPr>
            <a:r>
              <a:rPr lang="en-US" sz="1200">
                <a:solidFill>
                  <a:srgbClr val="002060"/>
                </a:solidFill>
              </a:rPr>
              <a:t>That at least one serving per day, across all eating occasions, must be whole grain-rich, at &amp;CFR 226.20(a)(4)(</a:t>
            </a:r>
            <a:r>
              <a:rPr lang="en-US" sz="1200" err="1">
                <a:solidFill>
                  <a:srgbClr val="002060"/>
                </a:solidFill>
              </a:rPr>
              <a:t>i</a:t>
            </a:r>
            <a:r>
              <a:rPr lang="en-US" sz="1200">
                <a:solidFill>
                  <a:srgbClr val="002060"/>
                </a:solidFill>
              </a:rPr>
              <a:t>)(A) and 226.2( c)</a:t>
            </a:r>
          </a:p>
          <a:p>
            <a:pPr lvl="1" fontAlgn="ctr">
              <a:lnSpc>
                <a:spcPct val="100000"/>
              </a:lnSpc>
              <a:spcBef>
                <a:spcPts val="200"/>
              </a:spcBef>
            </a:pPr>
            <a:r>
              <a:rPr lang="en-US" sz="1200">
                <a:solidFill>
                  <a:srgbClr val="002060"/>
                </a:solidFill>
              </a:rPr>
              <a:t>That the crediting of grain by ounce equivalents must be fully implemented by October 1, 2021, at 7 CFR 226.20 ( c); and, </a:t>
            </a:r>
          </a:p>
          <a:p>
            <a:pPr lvl="1" fontAlgn="ctr">
              <a:lnSpc>
                <a:spcPct val="100000"/>
              </a:lnSpc>
              <a:spcBef>
                <a:spcPts val="200"/>
              </a:spcBef>
            </a:pPr>
            <a:r>
              <a:rPr lang="en-US" sz="1200">
                <a:solidFill>
                  <a:srgbClr val="002060"/>
                </a:solidFill>
              </a:rPr>
              <a:t>That low-fat milk (1 percent) must be unflavored at 7 CFR 226.20(a)(1)(iii) and 226.20( c). </a:t>
            </a:r>
            <a:r>
              <a:rPr lang="en-US" sz="1200" i="1">
                <a:solidFill>
                  <a:srgbClr val="0070C0"/>
                </a:solidFill>
              </a:rPr>
              <a:t>–Not applicable to CACFP At-Risk.</a:t>
            </a:r>
          </a:p>
          <a:p>
            <a:pPr marL="274320" lvl="1" indent="0" fontAlgn="ctr">
              <a:lnSpc>
                <a:spcPct val="100000"/>
              </a:lnSpc>
              <a:spcBef>
                <a:spcPts val="200"/>
              </a:spcBef>
              <a:buNone/>
            </a:pPr>
            <a:endParaRPr lang="en-US" sz="1200" i="1">
              <a:solidFill>
                <a:srgbClr val="0070C0"/>
              </a:solidFill>
            </a:endParaRPr>
          </a:p>
          <a:p>
            <a:pPr lvl="2" indent="-179070">
              <a:lnSpc>
                <a:spcPct val="100000"/>
              </a:lnSpc>
              <a:spcBef>
                <a:spcPts val="0"/>
              </a:spcBef>
              <a:buFont typeface="Wingdings" panose="05000000000000000000" pitchFamily="2" charset="2"/>
              <a:buChar char="Ø"/>
            </a:pPr>
            <a:r>
              <a:rPr lang="en-US" sz="1200" i="1" u="sng">
                <a:solidFill>
                  <a:srgbClr val="002060"/>
                </a:solidFill>
              </a:rPr>
              <a:t>All other meal pattern requirements remain in effect. </a:t>
            </a:r>
            <a:endParaRPr lang="en-US" sz="1200" i="1" u="sng">
              <a:solidFill>
                <a:srgbClr val="002060"/>
              </a:solidFill>
              <a:cs typeface="Arial"/>
            </a:endParaRPr>
          </a:p>
          <a:p>
            <a:pPr marL="506095" lvl="2" indent="0">
              <a:lnSpc>
                <a:spcPct val="100000"/>
              </a:lnSpc>
              <a:spcBef>
                <a:spcPts val="0"/>
              </a:spcBef>
              <a:buNone/>
            </a:pPr>
            <a:endParaRPr lang="en-US" sz="1400">
              <a:solidFill>
                <a:srgbClr val="002060"/>
              </a:solidFill>
              <a:cs typeface="Arial"/>
            </a:endParaRPr>
          </a:p>
          <a:p>
            <a:pPr marL="0" lvl="0" indent="0" fontAlgn="ctr">
              <a:lnSpc>
                <a:spcPct val="100000"/>
              </a:lnSpc>
              <a:spcBef>
                <a:spcPts val="0"/>
              </a:spcBef>
              <a:buNone/>
            </a:pPr>
            <a:r>
              <a:rPr lang="en-US" sz="1400" b="1">
                <a:solidFill>
                  <a:srgbClr val="002060"/>
                </a:solidFill>
              </a:rPr>
              <a:t>#93 Area-eligibility exemption for at-risk and FDCH</a:t>
            </a:r>
            <a:r>
              <a:rPr lang="en-US" sz="1400">
                <a:solidFill>
                  <a:srgbClr val="002060"/>
                </a:solidFill>
              </a:rPr>
              <a:t> (ends June 2022)</a:t>
            </a:r>
          </a:p>
          <a:p>
            <a:pPr fontAlgn="ctr">
              <a:lnSpc>
                <a:spcPct val="100000"/>
              </a:lnSpc>
              <a:spcBef>
                <a:spcPts val="0"/>
              </a:spcBef>
            </a:pPr>
            <a:r>
              <a:rPr lang="en-US" sz="1200">
                <a:solidFill>
                  <a:srgbClr val="002060"/>
                </a:solidFill>
              </a:rPr>
              <a:t>Allows all CACFP At-risk afterschool programs to operate and receive reimbursement regardless of location. </a:t>
            </a:r>
          </a:p>
          <a:p>
            <a:pPr fontAlgn="ctr">
              <a:lnSpc>
                <a:spcPct val="100000"/>
              </a:lnSpc>
              <a:spcBef>
                <a:spcPts val="0"/>
              </a:spcBef>
            </a:pPr>
            <a:r>
              <a:rPr lang="en-US" sz="1200">
                <a:solidFill>
                  <a:srgbClr val="002060"/>
                </a:solidFill>
              </a:rPr>
              <a:t>Allows all family day care homes to serve meals to enrolled children at the Teir 1 rate regardless of location. </a:t>
            </a:r>
          </a:p>
          <a:p>
            <a:pPr marL="0" indent="0">
              <a:buNone/>
            </a:pPr>
            <a:endParaRPr lang="en-US" b="1">
              <a:solidFill>
                <a:srgbClr val="002060"/>
              </a:solidFill>
              <a:latin typeface="Arial"/>
              <a:cs typeface="Arial"/>
            </a:endParaRPr>
          </a:p>
          <a:p>
            <a:pPr marL="0" indent="0" algn="ctr">
              <a:buNone/>
            </a:pPr>
            <a:r>
              <a:rPr lang="en-US" sz="1800" i="1">
                <a:solidFill>
                  <a:srgbClr val="002060"/>
                </a:solidFill>
                <a:latin typeface="Arial"/>
                <a:cs typeface="Arial"/>
              </a:rPr>
              <a:t>All CACFP operations flexibilities must be approved by the State agency before implementation, including extensions for FY 21. </a:t>
            </a:r>
            <a:endParaRPr lang="en-US" sz="1800" b="1">
              <a:solidFill>
                <a:srgbClr val="002060"/>
              </a:solidFill>
              <a:latin typeface="Arial"/>
              <a:cs typeface="Arial"/>
            </a:endParaRPr>
          </a:p>
          <a:p>
            <a:pPr marL="0" indent="0" algn="ctr">
              <a:buNone/>
            </a:pPr>
            <a:endParaRPr lang="en-US" sz="1800" i="1">
              <a:latin typeface="Arial"/>
              <a:cs typeface="Arial"/>
            </a:endParaRPr>
          </a:p>
          <a:p>
            <a:pPr marL="0" indent="0" algn="ctr">
              <a:buNone/>
            </a:pPr>
            <a:endParaRPr lang="en-US" sz="1800" i="1">
              <a:solidFill>
                <a:srgbClr val="FF0000"/>
              </a:solidFill>
              <a:latin typeface="Arial"/>
              <a:cs typeface="Arial"/>
            </a:endParaRPr>
          </a:p>
          <a:p>
            <a:pPr marL="0" indent="0">
              <a:buNone/>
            </a:pPr>
            <a:endParaRPr lang="en-US" b="1">
              <a:latin typeface="Arial"/>
              <a:cs typeface="Arial"/>
            </a:endParaRPr>
          </a:p>
          <a:p>
            <a:pPr marL="0" indent="0">
              <a:buNone/>
            </a:pPr>
            <a:endParaRPr lang="en-US" b="1">
              <a:latin typeface="Arial"/>
              <a:cs typeface="Arial"/>
            </a:endParaRPr>
          </a:p>
          <a:p>
            <a:endParaRPr lang="en-US" b="1">
              <a:latin typeface="Arial"/>
              <a:cs typeface="Arial"/>
            </a:endParaRPr>
          </a:p>
        </p:txBody>
      </p:sp>
      <p:sp>
        <p:nvSpPr>
          <p:cNvPr id="3" name="Date Placeholder 2">
            <a:extLst>
              <a:ext uri="{FF2B5EF4-FFF2-40B4-BE49-F238E27FC236}">
                <a16:creationId xmlns:a16="http://schemas.microsoft.com/office/drawing/2014/main" id="{E7DC2D9D-0986-6B4E-8AD5-58C48B98F4F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3B53-DB46-F647-9AF7-3103A5677FB0}" type="datetime1">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8/1/2021</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EE9A37EB-7987-744A-8F72-C05636895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4681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Physically Distanced Meals Through June 2022</a:t>
            </a:r>
            <a:endParaRPr lang="en-US">
              <a:cs typeface="Arial"/>
            </a:endParaRPr>
          </a:p>
        </p:txBody>
      </p:sp>
      <p:sp>
        <p:nvSpPr>
          <p:cNvPr id="6" name="Content Placeholder 5">
            <a:extLst>
              <a:ext uri="{FF2B5EF4-FFF2-40B4-BE49-F238E27FC236}">
                <a16:creationId xmlns:a16="http://schemas.microsoft.com/office/drawing/2014/main" id="{9FDD8722-9291-4DB7-820F-70307AB13886}"/>
              </a:ext>
            </a:extLst>
          </p:cNvPr>
          <p:cNvSpPr>
            <a:spLocks noGrp="1"/>
          </p:cNvSpPr>
          <p:nvPr>
            <p:ph sz="half" idx="1"/>
          </p:nvPr>
        </p:nvSpPr>
        <p:spPr>
          <a:xfrm>
            <a:off x="1295400" y="1643063"/>
            <a:ext cx="10394830" cy="4450061"/>
          </a:xfrm>
        </p:spPr>
        <p:txBody>
          <a:bodyPr vert="horz" lIns="91440" tIns="45720" rIns="91440" bIns="45720" rtlCol="0" anchor="t">
            <a:normAutofit/>
          </a:bodyPr>
          <a:lstStyle/>
          <a:p>
            <a:pPr marL="0" indent="0">
              <a:buNone/>
            </a:pPr>
            <a:r>
              <a:rPr lang="en-US" u="sng" dirty="0">
                <a:solidFill>
                  <a:srgbClr val="002060"/>
                </a:solidFill>
                <a:ea typeface="+mn-lt"/>
                <a:cs typeface="+mn-lt"/>
              </a:rPr>
              <a:t>What’s the same for fiscal year 2022? </a:t>
            </a:r>
          </a:p>
          <a:p>
            <a:pPr marL="0" lvl="0" indent="0" fontAlgn="ctr">
              <a:lnSpc>
                <a:spcPct val="100000"/>
              </a:lnSpc>
              <a:spcBef>
                <a:spcPts val="0"/>
              </a:spcBef>
              <a:buNone/>
            </a:pPr>
            <a:r>
              <a:rPr lang="en-US" sz="1400" b="1" dirty="0">
                <a:solidFill>
                  <a:srgbClr val="002060"/>
                </a:solidFill>
              </a:rPr>
              <a:t>#87 </a:t>
            </a:r>
            <a:r>
              <a:rPr lang="en-US" sz="1400" b="1" dirty="0" smtClean="0">
                <a:solidFill>
                  <a:srgbClr val="002060"/>
                </a:solidFill>
              </a:rPr>
              <a:t>Non </a:t>
            </a:r>
            <a:r>
              <a:rPr lang="en-US" sz="1400" b="1" dirty="0">
                <a:solidFill>
                  <a:srgbClr val="002060"/>
                </a:solidFill>
              </a:rPr>
              <a:t>congregate meal service</a:t>
            </a:r>
            <a:r>
              <a:rPr lang="en-US" sz="1400" dirty="0">
                <a:solidFill>
                  <a:srgbClr val="002060"/>
                </a:solidFill>
              </a:rPr>
              <a:t> (ends June 2022)</a:t>
            </a:r>
          </a:p>
          <a:p>
            <a:pPr fontAlgn="ctr">
              <a:lnSpc>
                <a:spcPct val="100000"/>
              </a:lnSpc>
              <a:spcBef>
                <a:spcPts val="0"/>
              </a:spcBef>
            </a:pPr>
            <a:r>
              <a:rPr lang="en-US" sz="1200" dirty="0">
                <a:solidFill>
                  <a:srgbClr val="002060"/>
                </a:solidFill>
              </a:rPr>
              <a:t>Continues the flexibility allowing institutions to serve meals in a non-congregate setting and utilize a grab-and-go method.</a:t>
            </a:r>
          </a:p>
          <a:p>
            <a:pPr marL="0" indent="0" fontAlgn="ctr">
              <a:lnSpc>
                <a:spcPct val="100000"/>
              </a:lnSpc>
              <a:spcBef>
                <a:spcPts val="0"/>
              </a:spcBef>
              <a:buNone/>
            </a:pPr>
            <a:endParaRPr lang="en-US" sz="1400" dirty="0">
              <a:solidFill>
                <a:srgbClr val="002060"/>
              </a:solidFill>
            </a:endParaRPr>
          </a:p>
          <a:p>
            <a:pPr marL="0" lvl="0" indent="0" fontAlgn="ctr">
              <a:lnSpc>
                <a:spcPct val="100000"/>
              </a:lnSpc>
              <a:spcBef>
                <a:spcPts val="0"/>
              </a:spcBef>
              <a:buNone/>
            </a:pPr>
            <a:r>
              <a:rPr lang="en-US" sz="1400" b="1" dirty="0">
                <a:solidFill>
                  <a:srgbClr val="002060"/>
                </a:solidFill>
              </a:rPr>
              <a:t>#88 Meal time flexibility</a:t>
            </a:r>
            <a:r>
              <a:rPr lang="en-US" sz="1400" dirty="0">
                <a:solidFill>
                  <a:srgbClr val="002060"/>
                </a:solidFill>
              </a:rPr>
              <a:t> (ends June 2022)</a:t>
            </a:r>
          </a:p>
          <a:p>
            <a:pPr marL="0" lvl="0" indent="0" fontAlgn="ctr">
              <a:lnSpc>
                <a:spcPct val="100000"/>
              </a:lnSpc>
              <a:spcBef>
                <a:spcPts val="0"/>
              </a:spcBef>
              <a:buNone/>
            </a:pPr>
            <a:endParaRPr lang="en-US" sz="1400" dirty="0">
              <a:solidFill>
                <a:srgbClr val="002060"/>
              </a:solidFill>
            </a:endParaRPr>
          </a:p>
          <a:p>
            <a:pPr marL="0" lvl="0" indent="0" fontAlgn="ctr">
              <a:lnSpc>
                <a:spcPct val="100000"/>
              </a:lnSpc>
              <a:spcBef>
                <a:spcPts val="0"/>
              </a:spcBef>
              <a:buNone/>
            </a:pPr>
            <a:r>
              <a:rPr lang="en-US" sz="1400" b="1" dirty="0">
                <a:solidFill>
                  <a:srgbClr val="002060"/>
                </a:solidFill>
              </a:rPr>
              <a:t>#89 Parent/Guardian Pick up</a:t>
            </a:r>
            <a:r>
              <a:rPr lang="en-US" sz="1400" dirty="0">
                <a:solidFill>
                  <a:srgbClr val="002060"/>
                </a:solidFill>
              </a:rPr>
              <a:t> (ends June 2022)</a:t>
            </a:r>
          </a:p>
          <a:p>
            <a:pPr fontAlgn="ctr">
              <a:lnSpc>
                <a:spcPct val="100000"/>
              </a:lnSpc>
              <a:spcBef>
                <a:spcPts val="0"/>
              </a:spcBef>
            </a:pPr>
            <a:r>
              <a:rPr lang="en-US" sz="1200" dirty="0">
                <a:solidFill>
                  <a:srgbClr val="002060"/>
                </a:solidFill>
              </a:rPr>
              <a:t>Continues the flexibility allowing parents/guardians to pick-up meals on behalf of their enrolled child(</a:t>
            </a:r>
            <a:r>
              <a:rPr lang="en-US" sz="1200" dirty="0" err="1">
                <a:solidFill>
                  <a:srgbClr val="002060"/>
                </a:solidFill>
              </a:rPr>
              <a:t>ren</a:t>
            </a:r>
            <a:r>
              <a:rPr lang="en-US" sz="1200" dirty="0">
                <a:solidFill>
                  <a:srgbClr val="002060"/>
                </a:solidFill>
              </a:rPr>
              <a:t>).</a:t>
            </a:r>
          </a:p>
          <a:p>
            <a:pPr marL="0" indent="0" fontAlgn="ctr">
              <a:lnSpc>
                <a:spcPct val="100000"/>
              </a:lnSpc>
              <a:spcBef>
                <a:spcPts val="0"/>
              </a:spcBef>
              <a:buNone/>
            </a:pPr>
            <a:endParaRPr lang="en-US" sz="1400" dirty="0">
              <a:solidFill>
                <a:srgbClr val="002060"/>
              </a:solidFill>
            </a:endParaRPr>
          </a:p>
          <a:p>
            <a:pPr lvl="2">
              <a:lnSpc>
                <a:spcPct val="100000"/>
              </a:lnSpc>
              <a:spcBef>
                <a:spcPts val="0"/>
              </a:spcBef>
              <a:buFont typeface="Wingdings" panose="05000000000000000000" pitchFamily="2" charset="2"/>
              <a:buChar char="Ø"/>
            </a:pPr>
            <a:r>
              <a:rPr lang="en-US" sz="1200" i="1" dirty="0">
                <a:solidFill>
                  <a:srgbClr val="002060"/>
                </a:solidFill>
              </a:rPr>
              <a:t>All other meal pattern requirements remain in effect. </a:t>
            </a:r>
          </a:p>
          <a:p>
            <a:pPr marL="0" indent="0" fontAlgn="ctr">
              <a:lnSpc>
                <a:spcPct val="100000"/>
              </a:lnSpc>
              <a:spcBef>
                <a:spcPts val="0"/>
              </a:spcBef>
              <a:buNone/>
            </a:pPr>
            <a:endParaRPr lang="en-US" sz="1400" dirty="0">
              <a:solidFill>
                <a:srgbClr val="002060"/>
              </a:solidFill>
            </a:endParaRPr>
          </a:p>
          <a:p>
            <a:pPr marL="0" lvl="0" indent="0" fontAlgn="ctr">
              <a:lnSpc>
                <a:spcPct val="100000"/>
              </a:lnSpc>
              <a:spcBef>
                <a:spcPts val="0"/>
              </a:spcBef>
              <a:buNone/>
            </a:pPr>
            <a:r>
              <a:rPr lang="en-US" sz="1400" b="1" dirty="0">
                <a:solidFill>
                  <a:srgbClr val="002060"/>
                </a:solidFill>
              </a:rPr>
              <a:t>#96 Sponsor monitoring</a:t>
            </a:r>
            <a:r>
              <a:rPr lang="en-US" sz="1400" dirty="0">
                <a:solidFill>
                  <a:srgbClr val="002060"/>
                </a:solidFill>
              </a:rPr>
              <a:t>  (ends 30 days after the end of the public health emergency)</a:t>
            </a:r>
          </a:p>
          <a:p>
            <a:pPr fontAlgn="ctr">
              <a:lnSpc>
                <a:spcPct val="100000"/>
              </a:lnSpc>
              <a:spcBef>
                <a:spcPts val="0"/>
              </a:spcBef>
            </a:pPr>
            <a:r>
              <a:rPr lang="en-US" sz="1200" dirty="0">
                <a:solidFill>
                  <a:srgbClr val="002060"/>
                </a:solidFill>
              </a:rPr>
              <a:t>Allows sponsoring institutions to continue implementing desk audits in place of onsite monitoring. </a:t>
            </a:r>
          </a:p>
          <a:p>
            <a:pPr marL="0" indent="0" fontAlgn="ctr">
              <a:lnSpc>
                <a:spcPct val="100000"/>
              </a:lnSpc>
              <a:spcBef>
                <a:spcPts val="0"/>
              </a:spcBef>
              <a:buNone/>
            </a:pPr>
            <a:endParaRPr lang="en-US" sz="1200" dirty="0">
              <a:solidFill>
                <a:srgbClr val="002060"/>
              </a:solidFill>
            </a:endParaRPr>
          </a:p>
          <a:p>
            <a:pPr marL="0" indent="0" algn="ctr">
              <a:buNone/>
            </a:pPr>
            <a:r>
              <a:rPr lang="en-US" sz="1800" i="1" dirty="0">
                <a:solidFill>
                  <a:srgbClr val="002060"/>
                </a:solidFill>
                <a:latin typeface="Arial"/>
                <a:cs typeface="Arial"/>
              </a:rPr>
              <a:t>All CACFP operations flexibilities must be approved by the State agency before implementation, including extensions for FY 21. </a:t>
            </a:r>
            <a:endParaRPr lang="en-US" sz="1800" b="1" dirty="0">
              <a:solidFill>
                <a:srgbClr val="002060"/>
              </a:solidFill>
              <a:latin typeface="Arial"/>
              <a:cs typeface="Arial"/>
            </a:endParaRPr>
          </a:p>
          <a:p>
            <a:pPr marL="0" indent="0" algn="ctr">
              <a:buNone/>
            </a:pPr>
            <a:endParaRPr lang="en-US" sz="1800" i="1" dirty="0">
              <a:latin typeface="Arial"/>
              <a:cs typeface="Arial"/>
            </a:endParaRPr>
          </a:p>
          <a:p>
            <a:pPr marL="0" indent="0" algn="ctr">
              <a:buNone/>
            </a:pPr>
            <a:endParaRPr lang="en-US" sz="1800" i="1" dirty="0">
              <a:solidFill>
                <a:srgbClr val="FF0000"/>
              </a:solidFill>
              <a:latin typeface="Arial"/>
              <a:cs typeface="Arial"/>
            </a:endParaRPr>
          </a:p>
          <a:p>
            <a:pPr marL="0" indent="0">
              <a:buNone/>
            </a:pPr>
            <a:endParaRPr lang="en-US" b="1" dirty="0">
              <a:latin typeface="Arial"/>
              <a:cs typeface="Arial"/>
            </a:endParaRPr>
          </a:p>
          <a:p>
            <a:pPr marL="0" indent="0">
              <a:buNone/>
            </a:pPr>
            <a:endParaRPr lang="en-US" b="1" dirty="0">
              <a:latin typeface="Arial"/>
              <a:cs typeface="Arial"/>
            </a:endParaRPr>
          </a:p>
          <a:p>
            <a:endParaRPr lang="en-US" b="1" dirty="0">
              <a:latin typeface="Arial"/>
              <a:cs typeface="Arial"/>
            </a:endParaRPr>
          </a:p>
        </p:txBody>
      </p:sp>
      <p:sp>
        <p:nvSpPr>
          <p:cNvPr id="3" name="Date Placeholder 2">
            <a:extLst>
              <a:ext uri="{FF2B5EF4-FFF2-40B4-BE49-F238E27FC236}">
                <a16:creationId xmlns:a16="http://schemas.microsoft.com/office/drawing/2014/main" id="{E7DC2D9D-0986-6B4E-8AD5-58C48B98F4F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3B53-DB46-F647-9AF7-3103A5677FB0}" type="datetime1">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8/1/2021</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EE9A37EB-7987-744A-8F72-C05636895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31722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ECE health &amp; safety guidance and CACFP meals</a:t>
            </a:r>
          </a:p>
        </p:txBody>
      </p:sp>
      <p:sp>
        <p:nvSpPr>
          <p:cNvPr id="6" name="Content Placeholder 5">
            <a:extLst>
              <a:ext uri="{FF2B5EF4-FFF2-40B4-BE49-F238E27FC236}">
                <a16:creationId xmlns:a16="http://schemas.microsoft.com/office/drawing/2014/main" id="{9FDD8722-9291-4DB7-820F-70307AB13886}"/>
              </a:ext>
            </a:extLst>
          </p:cNvPr>
          <p:cNvSpPr>
            <a:spLocks noGrp="1"/>
          </p:cNvSpPr>
          <p:nvPr>
            <p:ph sz="half" idx="1"/>
          </p:nvPr>
        </p:nvSpPr>
        <p:spPr>
          <a:xfrm>
            <a:off x="1295400" y="1643063"/>
            <a:ext cx="10394830" cy="4512808"/>
          </a:xfrm>
        </p:spPr>
        <p:txBody>
          <a:bodyPr vert="horz" lIns="91440" tIns="45720" rIns="91440" bIns="45720" rtlCol="0" anchor="t">
            <a:noAutofit/>
          </a:bodyPr>
          <a:lstStyle/>
          <a:p>
            <a:pPr marL="0" indent="0">
              <a:buNone/>
            </a:pPr>
            <a:r>
              <a:rPr lang="en-US" sz="1800" b="1">
                <a:solidFill>
                  <a:srgbClr val="1B305C"/>
                </a:solidFill>
                <a:cs typeface="Arial"/>
              </a:rPr>
              <a:t>On site Meals - Infants</a:t>
            </a:r>
            <a:endParaRPr lang="en-US" sz="1800">
              <a:solidFill>
                <a:srgbClr val="1B305C"/>
              </a:solidFill>
            </a:endParaRPr>
          </a:p>
          <a:p>
            <a:pPr marL="0" indent="0">
              <a:lnSpc>
                <a:spcPct val="100000"/>
              </a:lnSpc>
              <a:spcBef>
                <a:spcPts val="0"/>
              </a:spcBef>
              <a:buNone/>
            </a:pPr>
            <a:endParaRPr lang="en-US" sz="1800" u="sng">
              <a:cs typeface="Arial"/>
            </a:endParaRPr>
          </a:p>
          <a:p>
            <a:pPr marL="285750" indent="-285750">
              <a:lnSpc>
                <a:spcPct val="100000"/>
              </a:lnSpc>
              <a:spcBef>
                <a:spcPts val="0"/>
              </a:spcBef>
            </a:pPr>
            <a:r>
              <a:rPr lang="en-US" sz="1800">
                <a:solidFill>
                  <a:srgbClr val="002060"/>
                </a:solidFill>
                <a:cs typeface="Arial"/>
              </a:rPr>
              <a:t>While feeding infants or very young children, staff should: </a:t>
            </a:r>
            <a:endParaRPr lang="en-US" sz="1800">
              <a:solidFill>
                <a:srgbClr val="002060"/>
              </a:solidFill>
              <a:ea typeface="+mn-lt"/>
              <a:cs typeface="+mn-lt"/>
            </a:endParaRPr>
          </a:p>
          <a:p>
            <a:pPr lvl="1">
              <a:buFont typeface="Arial,Sans-Serif" panose="020B0604020202020204" pitchFamily="34" charset="0"/>
            </a:pPr>
            <a:r>
              <a:rPr lang="en-US">
                <a:solidFill>
                  <a:srgbClr val="002060"/>
                </a:solidFill>
                <a:cs typeface="Arial"/>
              </a:rPr>
              <a:t>Pull long hair off neck, as in a pony-tail;  </a:t>
            </a:r>
            <a:endParaRPr lang="en-US">
              <a:solidFill>
                <a:srgbClr val="002060"/>
              </a:solidFill>
              <a:ea typeface="+mn-lt"/>
              <a:cs typeface="+mn-lt"/>
            </a:endParaRPr>
          </a:p>
          <a:p>
            <a:pPr lvl="1">
              <a:buFont typeface="Arial,Sans-Serif" panose="020B0604020202020204" pitchFamily="34" charset="0"/>
            </a:pPr>
            <a:r>
              <a:rPr lang="en-US">
                <a:solidFill>
                  <a:srgbClr val="002060"/>
                </a:solidFill>
                <a:cs typeface="Arial"/>
              </a:rPr>
              <a:t>Wear a large, button-down, long-sleeved shirt; </a:t>
            </a:r>
            <a:endParaRPr lang="en-US">
              <a:solidFill>
                <a:srgbClr val="002060"/>
              </a:solidFill>
              <a:ea typeface="+mn-lt"/>
              <a:cs typeface="+mn-lt"/>
            </a:endParaRPr>
          </a:p>
          <a:p>
            <a:pPr>
              <a:buFont typeface="Arial,Sans-Serif" panose="020B0604020202020204" pitchFamily="34" charset="0"/>
            </a:pPr>
            <a:r>
              <a:rPr lang="en-US" sz="1800">
                <a:solidFill>
                  <a:srgbClr val="002060"/>
                </a:solidFill>
                <a:cs typeface="Arial"/>
              </a:rPr>
              <a:t>Remove and wash their clothing and/or the child’s clothing if touched by any secretions; and </a:t>
            </a:r>
            <a:endParaRPr lang="en-US" sz="1800">
              <a:solidFill>
                <a:srgbClr val="002060"/>
              </a:solidFill>
              <a:ea typeface="+mn-lt"/>
              <a:cs typeface="+mn-lt"/>
            </a:endParaRPr>
          </a:p>
          <a:p>
            <a:pPr>
              <a:buFont typeface="Arial,Sans-Serif" panose="020B0604020202020204" pitchFamily="34" charset="0"/>
            </a:pPr>
            <a:r>
              <a:rPr lang="en-US" sz="1800">
                <a:solidFill>
                  <a:srgbClr val="002060"/>
                </a:solidFill>
                <a:cs typeface="Arial"/>
              </a:rPr>
              <a:t>Wash their hands or body if touched by secretions or after handling soiled clothes. </a:t>
            </a:r>
            <a:endParaRPr lang="en-US" sz="1800">
              <a:solidFill>
                <a:srgbClr val="002060"/>
              </a:solidFill>
            </a:endParaRPr>
          </a:p>
          <a:p>
            <a:pPr marL="0" indent="0">
              <a:buNone/>
            </a:pPr>
            <a:endParaRPr lang="en-US" sz="1800" b="1">
              <a:ea typeface="+mn-lt"/>
              <a:cs typeface="+mn-lt"/>
            </a:endParaRPr>
          </a:p>
          <a:p>
            <a:pPr marL="0" indent="0">
              <a:buNone/>
            </a:pPr>
            <a:endParaRPr lang="en-US" sz="1800" b="1">
              <a:ea typeface="+mn-lt"/>
              <a:cs typeface="+mn-lt"/>
            </a:endParaRPr>
          </a:p>
          <a:p>
            <a:pPr marL="274320" lvl="1" indent="0" algn="ctr">
              <a:buNone/>
            </a:pPr>
            <a:endParaRPr lang="en-US" sz="1400">
              <a:solidFill>
                <a:srgbClr val="095586"/>
              </a:solidFill>
              <a:ea typeface="+mn-lt"/>
              <a:cs typeface="+mn-lt"/>
            </a:endParaRPr>
          </a:p>
        </p:txBody>
      </p:sp>
      <p:sp>
        <p:nvSpPr>
          <p:cNvPr id="3" name="Date Placeholder 2">
            <a:extLst>
              <a:ext uri="{FF2B5EF4-FFF2-40B4-BE49-F238E27FC236}">
                <a16:creationId xmlns:a16="http://schemas.microsoft.com/office/drawing/2014/main" id="{E7DC2D9D-0986-6B4E-8AD5-58C48B98F4F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3B53-DB46-F647-9AF7-3103A5677FB0}" type="datetime1">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8/1/2021</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EE9A37EB-7987-744A-8F72-C05636895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7739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ECE health &amp; safety guidance and CACFP meals</a:t>
            </a:r>
          </a:p>
        </p:txBody>
      </p:sp>
      <p:sp>
        <p:nvSpPr>
          <p:cNvPr id="6" name="Content Placeholder 5">
            <a:extLst>
              <a:ext uri="{FF2B5EF4-FFF2-40B4-BE49-F238E27FC236}">
                <a16:creationId xmlns:a16="http://schemas.microsoft.com/office/drawing/2014/main" id="{9FDD8722-9291-4DB7-820F-70307AB13886}"/>
              </a:ext>
            </a:extLst>
          </p:cNvPr>
          <p:cNvSpPr>
            <a:spLocks noGrp="1"/>
          </p:cNvSpPr>
          <p:nvPr>
            <p:ph sz="half" idx="1"/>
          </p:nvPr>
        </p:nvSpPr>
        <p:spPr>
          <a:xfrm>
            <a:off x="1295400" y="1436914"/>
            <a:ext cx="10394830" cy="4748175"/>
          </a:xfrm>
        </p:spPr>
        <p:txBody>
          <a:bodyPr vert="horz" lIns="91440" tIns="45720" rIns="91440" bIns="45720" rtlCol="0" anchor="t">
            <a:noAutofit/>
          </a:bodyPr>
          <a:lstStyle/>
          <a:p>
            <a:pPr marL="0" indent="0">
              <a:buNone/>
            </a:pPr>
            <a:r>
              <a:rPr lang="en-US" sz="1800" b="1">
                <a:solidFill>
                  <a:srgbClr val="1B305C"/>
                </a:solidFill>
                <a:cs typeface="Arial"/>
              </a:rPr>
              <a:t>On site Meals - Children</a:t>
            </a:r>
            <a:endParaRPr lang="en-US" sz="1800">
              <a:solidFill>
                <a:srgbClr val="1B305C"/>
              </a:solidFill>
            </a:endParaRPr>
          </a:p>
          <a:p>
            <a:pPr marL="0" indent="0">
              <a:lnSpc>
                <a:spcPct val="100000"/>
              </a:lnSpc>
              <a:spcBef>
                <a:spcPts val="0"/>
              </a:spcBef>
              <a:buNone/>
            </a:pPr>
            <a:r>
              <a:rPr lang="en-US" sz="1800">
                <a:solidFill>
                  <a:srgbClr val="002060"/>
                </a:solidFill>
                <a:cs typeface="Arial"/>
              </a:rPr>
              <a:t>Child care facilities must follow all applicable federal and local food safety requirements. Additionally, child care providers </a:t>
            </a:r>
            <a:r>
              <a:rPr lang="en-US" sz="1800" i="1">
                <a:solidFill>
                  <a:srgbClr val="002060"/>
                </a:solidFill>
                <a:cs typeface="Arial"/>
              </a:rPr>
              <a:t>should </a:t>
            </a:r>
            <a:r>
              <a:rPr lang="en-US" sz="1800">
                <a:solidFill>
                  <a:srgbClr val="002060"/>
                </a:solidFill>
                <a:cs typeface="Arial"/>
              </a:rPr>
              <a:t>follow the below recommendations. </a:t>
            </a:r>
          </a:p>
          <a:p>
            <a:pPr marL="0" indent="0">
              <a:lnSpc>
                <a:spcPct val="100000"/>
              </a:lnSpc>
              <a:spcBef>
                <a:spcPts val="0"/>
              </a:spcBef>
              <a:buNone/>
            </a:pPr>
            <a:endParaRPr lang="en-US" sz="1600">
              <a:solidFill>
                <a:srgbClr val="002060"/>
              </a:solidFill>
              <a:cs typeface="Arial"/>
            </a:endParaRPr>
          </a:p>
          <a:p>
            <a:pPr>
              <a:lnSpc>
                <a:spcPct val="100000"/>
              </a:lnSpc>
              <a:spcBef>
                <a:spcPts val="0"/>
              </a:spcBef>
            </a:pPr>
            <a:r>
              <a:rPr lang="en-US" sz="1800">
                <a:solidFill>
                  <a:srgbClr val="002060"/>
                </a:solidFill>
                <a:cs typeface="Arial"/>
              </a:rPr>
              <a:t>All child care providers should serve meals following the physical (social) distancing and hygiene guidance.</a:t>
            </a:r>
          </a:p>
          <a:p>
            <a:pPr>
              <a:lnSpc>
                <a:spcPct val="100000"/>
              </a:lnSpc>
              <a:spcBef>
                <a:spcPts val="0"/>
              </a:spcBef>
            </a:pPr>
            <a:r>
              <a:rPr lang="en-US" sz="1800">
                <a:solidFill>
                  <a:srgbClr val="002060"/>
                </a:solidFill>
                <a:cs typeface="Arial"/>
              </a:rPr>
              <a:t>Meals should be eaten outdoors as much as possible. Indoor meals should take place in well ventilated spaces. </a:t>
            </a:r>
          </a:p>
          <a:p>
            <a:pPr>
              <a:lnSpc>
                <a:spcPct val="100000"/>
              </a:lnSpc>
              <a:spcBef>
                <a:spcPts val="0"/>
              </a:spcBef>
            </a:pPr>
            <a:r>
              <a:rPr lang="en-US" sz="1800">
                <a:solidFill>
                  <a:srgbClr val="002060"/>
                </a:solidFill>
                <a:cs typeface="Arial"/>
              </a:rPr>
              <a:t>Meals should be served individually. If meals are typically served family style or via self-service stations (such as hot bars and salad bars), child care facilities should discontinue this practice and, instead, individually plate each child’s meal so that utensils are not shared.</a:t>
            </a:r>
          </a:p>
          <a:p>
            <a:pPr>
              <a:lnSpc>
                <a:spcPct val="100000"/>
              </a:lnSpc>
              <a:spcBef>
                <a:spcPts val="0"/>
              </a:spcBef>
            </a:pPr>
            <a:r>
              <a:rPr lang="en-US" sz="1800">
                <a:solidFill>
                  <a:srgbClr val="002060"/>
                </a:solidFill>
                <a:cs typeface="Arial"/>
              </a:rPr>
              <a:t>Children must wash hands before and after eating, drinking, or handling food.</a:t>
            </a:r>
          </a:p>
          <a:p>
            <a:pPr>
              <a:lnSpc>
                <a:spcPct val="100000"/>
              </a:lnSpc>
              <a:spcBef>
                <a:spcPts val="0"/>
              </a:spcBef>
            </a:pPr>
            <a:r>
              <a:rPr lang="en-US" sz="1800">
                <a:solidFill>
                  <a:srgbClr val="002060"/>
                </a:solidFill>
                <a:cs typeface="Arial"/>
              </a:rPr>
              <a:t>Child care facilities should use disposable foodservice items (e.g., utensils, dishes). If disposable items are not feasible or desirable, child care facilities must implement procedures for all non-disposable foodservice items to be either manually washed, rinsed, and sanitized in a three-compartment sink or in a dishwasher.</a:t>
            </a:r>
          </a:p>
          <a:p>
            <a:pPr marL="0" indent="0">
              <a:lnSpc>
                <a:spcPct val="100000"/>
              </a:lnSpc>
              <a:spcBef>
                <a:spcPts val="0"/>
              </a:spcBef>
              <a:buNone/>
            </a:pPr>
            <a:endParaRPr lang="en-US" sz="1200">
              <a:solidFill>
                <a:srgbClr val="095586"/>
              </a:solidFill>
              <a:cs typeface="Arial"/>
            </a:endParaRPr>
          </a:p>
          <a:p>
            <a:pPr marL="0" indent="0">
              <a:buNone/>
            </a:pPr>
            <a:endParaRPr lang="en-US" b="1">
              <a:latin typeface="Arial"/>
              <a:cs typeface="Arial"/>
            </a:endParaRPr>
          </a:p>
          <a:p>
            <a:pPr marL="0" indent="0">
              <a:buNone/>
            </a:pPr>
            <a:endParaRPr lang="en-US" b="1">
              <a:latin typeface="Arial"/>
              <a:cs typeface="Arial"/>
            </a:endParaRPr>
          </a:p>
          <a:p>
            <a:pPr marL="274320" lvl="1" indent="0">
              <a:buNone/>
            </a:pPr>
            <a:endParaRPr lang="en-US">
              <a:latin typeface="Arial"/>
              <a:cs typeface="Arial"/>
            </a:endParaRPr>
          </a:p>
        </p:txBody>
      </p:sp>
      <p:sp>
        <p:nvSpPr>
          <p:cNvPr id="3" name="Date Placeholder 2">
            <a:extLst>
              <a:ext uri="{FF2B5EF4-FFF2-40B4-BE49-F238E27FC236}">
                <a16:creationId xmlns:a16="http://schemas.microsoft.com/office/drawing/2014/main" id="{E7DC2D9D-0986-6B4E-8AD5-58C48B98F4F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3B53-DB46-F647-9AF7-3103A5677FB0}" type="datetime1">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8/1/2021</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EE9A37EB-7987-744A-8F72-C05636895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47346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ECE health &amp; safety guidance and CACFP meals</a:t>
            </a:r>
          </a:p>
        </p:txBody>
      </p:sp>
      <p:sp>
        <p:nvSpPr>
          <p:cNvPr id="6" name="Content Placeholder 5">
            <a:extLst>
              <a:ext uri="{FF2B5EF4-FFF2-40B4-BE49-F238E27FC236}">
                <a16:creationId xmlns:a16="http://schemas.microsoft.com/office/drawing/2014/main" id="{9FDD8722-9291-4DB7-820F-70307AB13886}"/>
              </a:ext>
            </a:extLst>
          </p:cNvPr>
          <p:cNvSpPr>
            <a:spLocks noGrp="1"/>
          </p:cNvSpPr>
          <p:nvPr>
            <p:ph sz="half" idx="1"/>
          </p:nvPr>
        </p:nvSpPr>
        <p:spPr>
          <a:xfrm>
            <a:off x="1295400" y="1436914"/>
            <a:ext cx="10394830" cy="4748175"/>
          </a:xfrm>
        </p:spPr>
        <p:txBody>
          <a:bodyPr vert="horz" lIns="91440" tIns="45720" rIns="91440" bIns="45720" rtlCol="0" anchor="t">
            <a:noAutofit/>
          </a:bodyPr>
          <a:lstStyle/>
          <a:p>
            <a:pPr marL="0" indent="0">
              <a:buNone/>
            </a:pPr>
            <a:r>
              <a:rPr lang="en-US" sz="1800" b="1">
                <a:solidFill>
                  <a:srgbClr val="1B305C"/>
                </a:solidFill>
                <a:cs typeface="Arial"/>
              </a:rPr>
              <a:t>On site Meals – Children</a:t>
            </a:r>
            <a:endParaRPr lang="en-US" sz="1800">
              <a:solidFill>
                <a:srgbClr val="002060"/>
              </a:solidFill>
              <a:cs typeface="Arial"/>
            </a:endParaRPr>
          </a:p>
          <a:p>
            <a:pPr>
              <a:lnSpc>
                <a:spcPct val="100000"/>
              </a:lnSpc>
              <a:spcBef>
                <a:spcPts val="0"/>
              </a:spcBef>
            </a:pPr>
            <a:r>
              <a:rPr lang="en-US" sz="1800">
                <a:solidFill>
                  <a:srgbClr val="002060"/>
                </a:solidFill>
                <a:cs typeface="Arial"/>
              </a:rPr>
              <a:t>If disposable foodservice items are not used, children must be provided with individual clean and sanitary eating and drinking utensils that must be washed and sanitized after each use. Children should not share utensils, cups, or plates during meals. </a:t>
            </a:r>
          </a:p>
          <a:p>
            <a:pPr>
              <a:lnSpc>
                <a:spcPct val="100000"/>
              </a:lnSpc>
              <a:spcBef>
                <a:spcPts val="0"/>
              </a:spcBef>
            </a:pPr>
            <a:r>
              <a:rPr lang="en-US" sz="1800">
                <a:solidFill>
                  <a:srgbClr val="002060"/>
                </a:solidFill>
                <a:cs typeface="Arial"/>
              </a:rPr>
              <a:t>Staff must wash hands before and after handling food or helping children to eat.  </a:t>
            </a:r>
          </a:p>
          <a:p>
            <a:pPr>
              <a:lnSpc>
                <a:spcPct val="100000"/>
              </a:lnSpc>
              <a:spcBef>
                <a:spcPts val="0"/>
              </a:spcBef>
            </a:pPr>
            <a:r>
              <a:rPr lang="en-US" sz="1800">
                <a:solidFill>
                  <a:srgbClr val="002060"/>
                </a:solidFill>
                <a:cs typeface="Arial"/>
              </a:rPr>
              <a:t>Staff should follow all PPE best practices in Appendix B;</a:t>
            </a:r>
          </a:p>
          <a:p>
            <a:pPr>
              <a:lnSpc>
                <a:spcPct val="100000"/>
              </a:lnSpc>
              <a:spcBef>
                <a:spcPts val="0"/>
              </a:spcBef>
            </a:pPr>
            <a:r>
              <a:rPr lang="en-US" sz="1800">
                <a:solidFill>
                  <a:srgbClr val="002060"/>
                </a:solidFill>
                <a:cs typeface="Arial"/>
              </a:rPr>
              <a:t>Tables and chairs should be cleaned and sanitized before and after the meal.</a:t>
            </a:r>
          </a:p>
          <a:p>
            <a:pPr>
              <a:lnSpc>
                <a:spcPct val="100000"/>
              </a:lnSpc>
              <a:spcBef>
                <a:spcPts val="0"/>
              </a:spcBef>
            </a:pPr>
            <a:r>
              <a:rPr lang="en-US" sz="1800">
                <a:solidFill>
                  <a:srgbClr val="002060"/>
                </a:solidFill>
                <a:cs typeface="Arial"/>
              </a:rPr>
              <a:t>If handling individual lunch boxes, staff should wash their hands between the handling of each lunch box. Food items should be removed from the lunch box and placed with the child, or plated separately, and then the lunch box should be returned to the child’s cubby. </a:t>
            </a:r>
          </a:p>
          <a:p>
            <a:pPr>
              <a:lnSpc>
                <a:spcPct val="100000"/>
              </a:lnSpc>
              <a:spcBef>
                <a:spcPts val="0"/>
              </a:spcBef>
            </a:pPr>
            <a:r>
              <a:rPr lang="en-US" sz="1800">
                <a:solidFill>
                  <a:srgbClr val="002060"/>
                </a:solidFill>
                <a:cs typeface="Arial"/>
              </a:rPr>
              <a:t>Staff should routinely clean, disinfect, and sanitize surfaces and objects that are frequently touched such as kitchen countertops, cafeteria and service tables, door handles, carts, and trays (if applicable). </a:t>
            </a:r>
          </a:p>
          <a:p>
            <a:pPr>
              <a:lnSpc>
                <a:spcPct val="100000"/>
              </a:lnSpc>
              <a:spcBef>
                <a:spcPts val="0"/>
              </a:spcBef>
            </a:pPr>
            <a:r>
              <a:rPr lang="en-US" sz="1800">
                <a:solidFill>
                  <a:srgbClr val="002060"/>
                </a:solidFill>
                <a:cs typeface="Arial"/>
              </a:rPr>
              <a:t>Child care facilities should avoid sharing of utensils and other personal items. </a:t>
            </a:r>
          </a:p>
          <a:p>
            <a:pPr marL="0" indent="0">
              <a:lnSpc>
                <a:spcPct val="100000"/>
              </a:lnSpc>
              <a:spcBef>
                <a:spcPts val="0"/>
              </a:spcBef>
              <a:buNone/>
            </a:pPr>
            <a:endParaRPr lang="en-US" sz="1800">
              <a:solidFill>
                <a:srgbClr val="002060"/>
              </a:solidFill>
              <a:cs typeface="Arial"/>
            </a:endParaRPr>
          </a:p>
          <a:p>
            <a:pPr marL="0" indent="0">
              <a:lnSpc>
                <a:spcPct val="100000"/>
              </a:lnSpc>
              <a:spcBef>
                <a:spcPts val="0"/>
              </a:spcBef>
              <a:buNone/>
            </a:pPr>
            <a:r>
              <a:rPr lang="en-US" sz="1800">
                <a:solidFill>
                  <a:srgbClr val="002060"/>
                </a:solidFill>
                <a:cs typeface="Arial"/>
              </a:rPr>
              <a:t>Note: Children may open and handle their own lunch boxes if developmentally appropriate.</a:t>
            </a:r>
            <a:endParaRPr lang="en-US" b="1">
              <a:solidFill>
                <a:srgbClr val="002060"/>
              </a:solidFill>
              <a:latin typeface="Arial"/>
              <a:cs typeface="Arial"/>
            </a:endParaRPr>
          </a:p>
          <a:p>
            <a:endParaRPr lang="en-US" b="1">
              <a:latin typeface="Arial"/>
              <a:cs typeface="Arial"/>
            </a:endParaRPr>
          </a:p>
          <a:p>
            <a:pPr marL="274320" lvl="1" indent="0">
              <a:buNone/>
            </a:pPr>
            <a:endParaRPr lang="en-US">
              <a:latin typeface="Arial"/>
              <a:cs typeface="Arial"/>
            </a:endParaRPr>
          </a:p>
        </p:txBody>
      </p:sp>
      <p:sp>
        <p:nvSpPr>
          <p:cNvPr id="3" name="Date Placeholder 2">
            <a:extLst>
              <a:ext uri="{FF2B5EF4-FFF2-40B4-BE49-F238E27FC236}">
                <a16:creationId xmlns:a16="http://schemas.microsoft.com/office/drawing/2014/main" id="{E7DC2D9D-0986-6B4E-8AD5-58C48B98F4F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3B53-DB46-F647-9AF7-3103A5677FB0}" type="datetime1">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8/1/2021</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EE9A37EB-7987-744A-8F72-C05636895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808283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4.xml><?xml version="1.0" encoding="utf-8"?>
<a:theme xmlns:a="http://schemas.openxmlformats.org/drawingml/2006/main" name="1_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6B7267F4A2AB45BCF266B7CD275D52" ma:contentTypeVersion="10" ma:contentTypeDescription="Create a new document." ma:contentTypeScope="" ma:versionID="32fb51be370646a47453ab693f4b038f">
  <xsd:schema xmlns:xsd="http://www.w3.org/2001/XMLSchema" xmlns:xs="http://www.w3.org/2001/XMLSchema" xmlns:p="http://schemas.microsoft.com/office/2006/metadata/properties" xmlns:ns3="249de880-7b7e-4794-b1ad-33707e94cda8" xmlns:ns4="2640bb53-22e9-4d14-ba1c-ccb5356032d9" targetNamespace="http://schemas.microsoft.com/office/2006/metadata/properties" ma:root="true" ma:fieldsID="cdac206c9602996baf5b13c861b42e21" ns3:_="" ns4:_="">
    <xsd:import namespace="249de880-7b7e-4794-b1ad-33707e94cda8"/>
    <xsd:import namespace="2640bb53-22e9-4d14-ba1c-ccb5356032d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de880-7b7e-4794-b1ad-33707e94cd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40bb53-22e9-4d14-ba1c-ccb5356032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7ED84A-D17A-45C2-894F-8AF1BAB21A83}">
  <ds:schemaRefs>
    <ds:schemaRef ds:uri="http://schemas.microsoft.com/sharepoint/v3/contenttype/forms"/>
  </ds:schemaRefs>
</ds:datastoreItem>
</file>

<file path=customXml/itemProps2.xml><?xml version="1.0" encoding="utf-8"?>
<ds:datastoreItem xmlns:ds="http://schemas.openxmlformats.org/officeDocument/2006/customXml" ds:itemID="{8EE4C7EC-1774-4335-A5C3-5F3272AC27DE}">
  <ds:schemaRefs>
    <ds:schemaRef ds:uri="249de880-7b7e-4794-b1ad-33707e94cda8"/>
    <ds:schemaRef ds:uri="2640bb53-22e9-4d14-ba1c-ccb5356032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2E613A-6565-4E02-BA8D-2A6429E72BB6}">
  <ds:schemaRefs>
    <ds:schemaRef ds:uri="2640bb53-22e9-4d14-ba1c-ccb5356032d9"/>
    <ds:schemaRef ds:uri="http://www.w3.org/XML/1998/namespace"/>
    <ds:schemaRef ds:uri="http://schemas.microsoft.com/office/2006/metadata/properties"/>
    <ds:schemaRef ds:uri="249de880-7b7e-4794-b1ad-33707e94cda8"/>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47</TotalTime>
  <Words>2985</Words>
  <Application>Microsoft Office PowerPoint</Application>
  <PresentationFormat>Widescreen</PresentationFormat>
  <Paragraphs>353</Paragraphs>
  <Slides>30</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Arial</vt:lpstr>
      <vt:lpstr>Arial,Sans-Serif</vt:lpstr>
      <vt:lpstr>Calibri</vt:lpstr>
      <vt:lpstr>Calibri Regular</vt:lpstr>
      <vt:lpstr>Courier New</vt:lpstr>
      <vt:lpstr>Wingdings</vt:lpstr>
      <vt:lpstr>Wingdings,Sans-Serif</vt:lpstr>
      <vt:lpstr>Office Theme</vt:lpstr>
      <vt:lpstr>4_Office Theme</vt:lpstr>
      <vt:lpstr>Diamond Grid 16x9</vt:lpstr>
      <vt:lpstr>1_Diamond Grid 16x9</vt:lpstr>
      <vt:lpstr>PowerPoint Presentation</vt:lpstr>
      <vt:lpstr>PowerPoint Presentation</vt:lpstr>
      <vt:lpstr>Physically Distanced Meals Through June 2022</vt:lpstr>
      <vt:lpstr>Physically Distanced Meals Through June 2022</vt:lpstr>
      <vt:lpstr>Physically Distanced Meals Through June 2022</vt:lpstr>
      <vt:lpstr>Physically Distanced Meals Through June 2022</vt:lpstr>
      <vt:lpstr>ECE health &amp; safety guidance and CACFP meals</vt:lpstr>
      <vt:lpstr>ECE health &amp; safety guidance and CACFP meals</vt:lpstr>
      <vt:lpstr>ECE health &amp; safety guidance and CACFP meals</vt:lpstr>
      <vt:lpstr>Emergency Shelter Participant Age Waiver</vt:lpstr>
      <vt:lpstr>USDA CACFP Waivers</vt:lpstr>
      <vt:lpstr>Waiver Registration and Reporting</vt:lpstr>
      <vt:lpstr>Important USDA Updates</vt:lpstr>
      <vt:lpstr>PowerPoint Presentation</vt:lpstr>
      <vt:lpstr>Federal Child Nutrition Program Procurement Practices</vt:lpstr>
      <vt:lpstr>Federal Child Nutrition Program Procurement Practices</vt:lpstr>
      <vt:lpstr>Federal Child Nutrition Program Procurement Practices</vt:lpstr>
      <vt:lpstr>Federal Child Nutrition Program Procurement Practices</vt:lpstr>
      <vt:lpstr>PowerPoint Presentation</vt:lpstr>
      <vt:lpstr>DC Federal Food Programs Toolkit</vt:lpstr>
      <vt:lpstr>Announcements</vt:lpstr>
      <vt:lpstr>Announcements</vt:lpstr>
      <vt:lpstr>PowerPoint Presentation</vt:lpstr>
      <vt:lpstr>Orchard Application Submission</vt:lpstr>
      <vt:lpstr>Orchard Application Submission</vt:lpstr>
      <vt:lpstr>PowerPoint Presentation</vt:lpstr>
      <vt:lpstr>Claim &amp; Waiver Addendum</vt:lpstr>
      <vt:lpstr>Updated Documents in Orchard Library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Henley, Suzanne (OSSE)</dc:creator>
  <cp:lastModifiedBy>Nelson, Erica (OSSE)</cp:lastModifiedBy>
  <cp:revision>58</cp:revision>
  <dcterms:created xsi:type="dcterms:W3CDTF">2020-08-18T15:18:59Z</dcterms:created>
  <dcterms:modified xsi:type="dcterms:W3CDTF">2021-08-01T17:47:53Z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B469DDC2-9A0D-4BB6-AD3D-27380FC7AB6C</vt:lpwstr>
  </property>
  <property fmtid="{D5CDD505-2E9C-101B-9397-08002B2CF9AE}" pid="3" name="ArticulatePath">
    <vt:lpwstr>8.18 FY21 CACFP Town Hall PPT - final</vt:lpwstr>
  </property>
  <property fmtid="{D5CDD505-2E9C-101B-9397-08002B2CF9AE}" pid="4" name="ContentTypeId">
    <vt:lpwstr>0x010100EE6B7267F4A2AB45BCF266B7CD275D52</vt:lpwstr>
  </property>
</Properties>
</file>