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320" r:id="rId3"/>
    <p:sldId id="258" r:id="rId4"/>
    <p:sldId id="309" r:id="rId5"/>
    <p:sldId id="300" r:id="rId6"/>
    <p:sldId id="291" r:id="rId7"/>
    <p:sldId id="263" r:id="rId8"/>
    <p:sldId id="318" r:id="rId9"/>
    <p:sldId id="261" r:id="rId10"/>
    <p:sldId id="290" r:id="rId11"/>
    <p:sldId id="317" r:id="rId12"/>
    <p:sldId id="319" r:id="rId13"/>
    <p:sldId id="288" r:id="rId14"/>
    <p:sldId id="269" r:id="rId15"/>
    <p:sldId id="298" r:id="rId16"/>
    <p:sldId id="287" r:id="rId17"/>
    <p:sldId id="321" r:id="rId18"/>
    <p:sldId id="315" r:id="rId19"/>
    <p:sldId id="314" r:id="rId20"/>
    <p:sldId id="313" r:id="rId21"/>
    <p:sldId id="29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498"/>
    <a:srgbClr val="009242"/>
    <a:srgbClr val="CBE838"/>
    <a:srgbClr val="FFFFB9"/>
    <a:srgbClr val="B0CE18"/>
    <a:srgbClr val="006C31"/>
    <a:srgbClr val="F5801F"/>
    <a:srgbClr val="F4EE00"/>
    <a:srgbClr val="7ABC32"/>
    <a:srgbClr val="D9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05" autoAdjust="0"/>
    <p:restoredTop sz="93368" autoAdjust="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</a:t>
            </a:r>
            <a:r>
              <a:rPr lang="en-US" baseline="0" dirty="0" smtClean="0"/>
              <a:t> FAY students at School A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Subgroups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African American</c:v>
                </c:pt>
                <c:pt idx="1">
                  <c:v>Asian/Pacific Islander</c:v>
                </c:pt>
                <c:pt idx="2">
                  <c:v>Hispanic</c:v>
                </c:pt>
                <c:pt idx="3">
                  <c:v>White</c:v>
                </c:pt>
                <c:pt idx="4">
                  <c:v>Economically Disadvantaged</c:v>
                </c:pt>
                <c:pt idx="5">
                  <c:v>ELL</c:v>
                </c:pt>
                <c:pt idx="6">
                  <c:v>Special Education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</c:v>
                </c:pt>
                <c:pt idx="1">
                  <c:v>3</c:v>
                </c:pt>
                <c:pt idx="2">
                  <c:v>10</c:v>
                </c:pt>
                <c:pt idx="3">
                  <c:v>5</c:v>
                </c:pt>
                <c:pt idx="4">
                  <c:v>30</c:v>
                </c:pt>
                <c:pt idx="5">
                  <c:v>7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1.8867924528301886E-2"/>
          <c:y val="0.14218834645669293"/>
          <c:w val="0.40074332689545883"/>
          <c:h val="0.8578116535433071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FAY</a:t>
            </a:r>
            <a:r>
              <a:rPr lang="en-US" sz="1800" baseline="0" dirty="0" smtClean="0"/>
              <a:t> </a:t>
            </a:r>
            <a:r>
              <a:rPr lang="en-US" sz="1800" dirty="0" smtClean="0"/>
              <a:t>African</a:t>
            </a:r>
            <a:r>
              <a:rPr lang="en-US" sz="1800" baseline="0" dirty="0" smtClean="0"/>
              <a:t> American Students at School A</a:t>
            </a:r>
            <a:endParaRPr lang="en-US" sz="1800" dirty="0"/>
          </a:p>
        </c:rich>
      </c:tx>
      <c:layout>
        <c:manualLayout>
          <c:xMode val="edge"/>
          <c:yMode val="edge"/>
          <c:x val="0.3667063492063492"/>
          <c:y val="7.246376811594203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Students</c:v>
                </c:pt>
              </c:strCache>
            </c:strRef>
          </c:tx>
          <c:dPt>
            <c:idx val="1"/>
            <c:bubble3D val="0"/>
            <c:spPr>
              <a:noFill/>
            </c:spPr>
          </c:dPt>
          <c:dPt>
            <c:idx val="2"/>
            <c:bubble3D val="0"/>
            <c:spPr>
              <a:noFill/>
            </c:spPr>
          </c:dPt>
          <c:dPt>
            <c:idx val="3"/>
            <c:bubble3D val="0"/>
            <c:spPr>
              <a:noFill/>
            </c:spPr>
          </c:dPt>
          <c:dPt>
            <c:idx val="4"/>
            <c:bubble3D val="0"/>
            <c:spPr>
              <a:noFill/>
            </c:spPr>
          </c:dPt>
          <c:cat>
            <c:strRef>
              <c:f>Sheet1!$A$2:$A$6</c:f>
              <c:strCache>
                <c:ptCount val="5"/>
                <c:pt idx="0">
                  <c:v>African American</c:v>
                </c:pt>
                <c:pt idx="1">
                  <c:v>Hispanic</c:v>
                </c:pt>
                <c:pt idx="2">
                  <c:v>White</c:v>
                </c:pt>
                <c:pt idx="3">
                  <c:v>Economically Disadvantaged</c:v>
                </c:pt>
                <c:pt idx="4">
                  <c:v>Special 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10</c:v>
                </c:pt>
                <c:pt idx="2">
                  <c:v>5</c:v>
                </c:pt>
                <c:pt idx="3">
                  <c:v>30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</a:t>
            </a:r>
            <a:r>
              <a:rPr lang="en-US" baseline="0" dirty="0" smtClean="0"/>
              <a:t> FAY students at School A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</a:t>
            </a:r>
            <a:r>
              <a:rPr lang="en-US" baseline="0" dirty="0" smtClean="0"/>
              <a:t> FAY students at School A 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Subgroups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African American</c:v>
                </c:pt>
                <c:pt idx="1">
                  <c:v>Asian/Pacific Islander</c:v>
                </c:pt>
                <c:pt idx="2">
                  <c:v>Hispanic</c:v>
                </c:pt>
                <c:pt idx="3">
                  <c:v>White</c:v>
                </c:pt>
                <c:pt idx="4">
                  <c:v>Economically Disadvantaged</c:v>
                </c:pt>
                <c:pt idx="5">
                  <c:v>ELL</c:v>
                </c:pt>
                <c:pt idx="6">
                  <c:v>Special Education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</c:v>
                </c:pt>
                <c:pt idx="1">
                  <c:v>3</c:v>
                </c:pt>
                <c:pt idx="2">
                  <c:v>10</c:v>
                </c:pt>
                <c:pt idx="3">
                  <c:v>5</c:v>
                </c:pt>
                <c:pt idx="4">
                  <c:v>30</c:v>
                </c:pt>
                <c:pt idx="5">
                  <c:v>7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57124714249424"/>
          <c:y val="0.14218834645669293"/>
          <c:w val="0.35529972059944115"/>
          <c:h val="0.8578116535433071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45662074494399"/>
          <c:y val="0.1144992061177538"/>
          <c:w val="0.73873019344804125"/>
          <c:h val="0.77159781163718166"/>
        </c:manualLayout>
      </c:layout>
      <c:scatterChart>
        <c:scatterStyle val="lineMarker"/>
        <c:varyColors val="0"/>
        <c:ser>
          <c:idx val="0"/>
          <c:order val="0"/>
          <c:tx>
            <c:v>Reward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4.6363636363636402</c:v>
                </c:pt>
                <c:pt idx="1">
                  <c:v>14.739130434782609</c:v>
                </c:pt>
                <c:pt idx="2">
                  <c:v>-5.4940711462450622</c:v>
                </c:pt>
                <c:pt idx="3">
                  <c:v>17.268456375838923</c:v>
                </c:pt>
                <c:pt idx="4">
                  <c:v>-2.788461538461533</c:v>
                </c:pt>
                <c:pt idx="5">
                  <c:v>-2.6598778004073296</c:v>
                </c:pt>
                <c:pt idx="6">
                  <c:v>8.1843575418994448</c:v>
                </c:pt>
                <c:pt idx="7">
                  <c:v>16.28358208955224</c:v>
                </c:pt>
                <c:pt idx="8">
                  <c:v>3.0990099009900973</c:v>
                </c:pt>
                <c:pt idx="9">
                  <c:v>0.83710407239819062</c:v>
                </c:pt>
                <c:pt idx="10">
                  <c:v>2.6293706293706265</c:v>
                </c:pt>
                <c:pt idx="11">
                  <c:v>2.5238095238095184</c:v>
                </c:pt>
                <c:pt idx="12">
                  <c:v>-7.3790322580645125</c:v>
                </c:pt>
                <c:pt idx="13">
                  <c:v>14.168067226890756</c:v>
                </c:pt>
                <c:pt idx="14">
                  <c:v>3.9473684210526301</c:v>
                </c:pt>
                <c:pt idx="15">
                  <c:v>-2.6651480637813165</c:v>
                </c:pt>
                <c:pt idx="16">
                  <c:v>-0.68421052631579471</c:v>
                </c:pt>
                <c:pt idx="17">
                  <c:v>14.900709219858157</c:v>
                </c:pt>
                <c:pt idx="18">
                  <c:v>0.51327433628318886</c:v>
                </c:pt>
                <c:pt idx="19">
                  <c:v>20.217391304347828</c:v>
                </c:pt>
                <c:pt idx="20">
                  <c:v>13.421686746987959</c:v>
                </c:pt>
                <c:pt idx="21">
                  <c:v>4.0000000000006253E-2</c:v>
                </c:pt>
                <c:pt idx="22">
                  <c:v>19.372093023255815</c:v>
                </c:pt>
                <c:pt idx="23">
                  <c:v>15.798507462686565</c:v>
                </c:pt>
                <c:pt idx="24">
                  <c:v>-2.0735294117647101</c:v>
                </c:pt>
              </c:numCache>
            </c:numRef>
          </c:xVal>
          <c:yVal>
            <c:numRef>
              <c:f>Sheet1!$B$3:$B$27</c:f>
              <c:numCache>
                <c:formatCode>General</c:formatCode>
                <c:ptCount val="25"/>
                <c:pt idx="0">
                  <c:v>81.63636363636364</c:v>
                </c:pt>
                <c:pt idx="1">
                  <c:v>51.739130434782609</c:v>
                </c:pt>
                <c:pt idx="2">
                  <c:v>94.505928853754938</c:v>
                </c:pt>
                <c:pt idx="3">
                  <c:v>60.268456375838923</c:v>
                </c:pt>
                <c:pt idx="4">
                  <c:v>85.211538461538467</c:v>
                </c:pt>
                <c:pt idx="5">
                  <c:v>88.34012219959267</c:v>
                </c:pt>
                <c:pt idx="6">
                  <c:v>88.184357541899445</c:v>
                </c:pt>
                <c:pt idx="7">
                  <c:v>53.28358208955224</c:v>
                </c:pt>
                <c:pt idx="8">
                  <c:v>85.099009900990097</c:v>
                </c:pt>
                <c:pt idx="9">
                  <c:v>95.837104072398191</c:v>
                </c:pt>
                <c:pt idx="10">
                  <c:v>95.629370629370626</c:v>
                </c:pt>
                <c:pt idx="11">
                  <c:v>94.523809523809518</c:v>
                </c:pt>
                <c:pt idx="12">
                  <c:v>87.620967741935488</c:v>
                </c:pt>
                <c:pt idx="13">
                  <c:v>60.168067226890756</c:v>
                </c:pt>
                <c:pt idx="14">
                  <c:v>93.94736842105263</c:v>
                </c:pt>
                <c:pt idx="15">
                  <c:v>87.334851936218683</c:v>
                </c:pt>
                <c:pt idx="16">
                  <c:v>86.394472361809051</c:v>
                </c:pt>
                <c:pt idx="17">
                  <c:v>53.900709219858157</c:v>
                </c:pt>
                <c:pt idx="18">
                  <c:v>104.51327433628319</c:v>
                </c:pt>
                <c:pt idx="19">
                  <c:v>40</c:v>
                </c:pt>
                <c:pt idx="20">
                  <c:v>100.42168674698796</c:v>
                </c:pt>
                <c:pt idx="21">
                  <c:v>85.04</c:v>
                </c:pt>
                <c:pt idx="22">
                  <c:v>48.372093023255815</c:v>
                </c:pt>
                <c:pt idx="23">
                  <c:v>57.798507462686565</c:v>
                </c:pt>
                <c:pt idx="24">
                  <c:v>82.92647058823529</c:v>
                </c:pt>
              </c:numCache>
            </c:numRef>
          </c:yVal>
          <c:smooth val="0"/>
        </c:ser>
        <c:ser>
          <c:idx val="1"/>
          <c:order val="1"/>
          <c:tx>
            <c:v>Priority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Sheet1!$C$3:$C$29</c:f>
              <c:numCache>
                <c:formatCode>General</c:formatCode>
                <c:ptCount val="27"/>
                <c:pt idx="0">
                  <c:v>-18.462809917355372</c:v>
                </c:pt>
                <c:pt idx="1">
                  <c:v>-17.603174603174601</c:v>
                </c:pt>
                <c:pt idx="2">
                  <c:v>-12.389705882352942</c:v>
                </c:pt>
                <c:pt idx="3">
                  <c:v>-9.9635036496350367</c:v>
                </c:pt>
                <c:pt idx="4">
                  <c:v>-9.4358974358974343</c:v>
                </c:pt>
                <c:pt idx="5">
                  <c:v>-7.3333333333333321</c:v>
                </c:pt>
                <c:pt idx="6">
                  <c:v>-6.5833333333333339</c:v>
                </c:pt>
                <c:pt idx="7">
                  <c:v>-6.1343283582089558</c:v>
                </c:pt>
                <c:pt idx="8">
                  <c:v>-6.0322580645161299</c:v>
                </c:pt>
                <c:pt idx="9">
                  <c:v>-5.1510791366906474</c:v>
                </c:pt>
                <c:pt idx="10">
                  <c:v>-3.6411290322580641</c:v>
                </c:pt>
                <c:pt idx="11">
                  <c:v>-3.2777777777777786</c:v>
                </c:pt>
                <c:pt idx="12">
                  <c:v>-2.0617283950617278</c:v>
                </c:pt>
                <c:pt idx="13">
                  <c:v>-1.7748049052396873</c:v>
                </c:pt>
                <c:pt idx="14">
                  <c:v>-0.21568627450980316</c:v>
                </c:pt>
                <c:pt idx="15">
                  <c:v>3.448275862069039E-2</c:v>
                </c:pt>
                <c:pt idx="16">
                  <c:v>0.31683168316831711</c:v>
                </c:pt>
                <c:pt idx="17">
                  <c:v>0.94845360824742286</c:v>
                </c:pt>
                <c:pt idx="18">
                  <c:v>1.0434782608695663</c:v>
                </c:pt>
                <c:pt idx="19">
                  <c:v>1.8181818181818166</c:v>
                </c:pt>
                <c:pt idx="20">
                  <c:v>2.1490514905149034</c:v>
                </c:pt>
                <c:pt idx="21">
                  <c:v>3.151315789473685</c:v>
                </c:pt>
                <c:pt idx="22">
                  <c:v>3.7339449541284395</c:v>
                </c:pt>
                <c:pt idx="23">
                  <c:v>4.882352941176471</c:v>
                </c:pt>
                <c:pt idx="24">
                  <c:v>5.6527777777777786</c:v>
                </c:pt>
                <c:pt idx="25">
                  <c:v>5.8525641025641022</c:v>
                </c:pt>
                <c:pt idx="26">
                  <c:v>6.5842696629213471</c:v>
                </c:pt>
              </c:numCache>
            </c:numRef>
          </c:xVal>
          <c:yVal>
            <c:numRef>
              <c:f>Sheet1!$D$3:$D$29</c:f>
              <c:numCache>
                <c:formatCode>General</c:formatCode>
                <c:ptCount val="27"/>
                <c:pt idx="0">
                  <c:v>25.537190082644628</c:v>
                </c:pt>
                <c:pt idx="1">
                  <c:v>15.396825396825397</c:v>
                </c:pt>
                <c:pt idx="2">
                  <c:v>22.610294117647058</c:v>
                </c:pt>
                <c:pt idx="3">
                  <c:v>25.036496350364963</c:v>
                </c:pt>
                <c:pt idx="4">
                  <c:v>17.564102564102566</c:v>
                </c:pt>
                <c:pt idx="5">
                  <c:v>20.666666666666668</c:v>
                </c:pt>
                <c:pt idx="6">
                  <c:v>10.416666666666666</c:v>
                </c:pt>
                <c:pt idx="7">
                  <c:v>11.865671641791044</c:v>
                </c:pt>
                <c:pt idx="8">
                  <c:v>15.96774193548387</c:v>
                </c:pt>
                <c:pt idx="9">
                  <c:v>18.848920863309353</c:v>
                </c:pt>
                <c:pt idx="10">
                  <c:v>27.358870967741936</c:v>
                </c:pt>
                <c:pt idx="11">
                  <c:v>24.722222222222221</c:v>
                </c:pt>
                <c:pt idx="12">
                  <c:v>19.938271604938272</c:v>
                </c:pt>
                <c:pt idx="13">
                  <c:v>14.225195094760313</c:v>
                </c:pt>
                <c:pt idx="14">
                  <c:v>24.784313725490197</c:v>
                </c:pt>
                <c:pt idx="15">
                  <c:v>23.03448275862069</c:v>
                </c:pt>
                <c:pt idx="16">
                  <c:v>23.316831683168317</c:v>
                </c:pt>
                <c:pt idx="17">
                  <c:v>24.948453608247423</c:v>
                </c:pt>
                <c:pt idx="18">
                  <c:v>23.043478260869566</c:v>
                </c:pt>
                <c:pt idx="19">
                  <c:v>16.818181818181817</c:v>
                </c:pt>
                <c:pt idx="20">
                  <c:v>25.149051490514903</c:v>
                </c:pt>
                <c:pt idx="21">
                  <c:v>16.151315789473685</c:v>
                </c:pt>
                <c:pt idx="22">
                  <c:v>25.73394495412844</c:v>
                </c:pt>
                <c:pt idx="23">
                  <c:v>15.882352941176471</c:v>
                </c:pt>
                <c:pt idx="24">
                  <c:v>24.652777777777779</c:v>
                </c:pt>
                <c:pt idx="25">
                  <c:v>37.852564102564102</c:v>
                </c:pt>
                <c:pt idx="26">
                  <c:v>22.584269662921347</c:v>
                </c:pt>
              </c:numCache>
            </c:numRef>
          </c:yVal>
          <c:smooth val="0"/>
        </c:ser>
        <c:ser>
          <c:idx val="2"/>
          <c:order val="2"/>
          <c:tx>
            <c:v>Focus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Sheet1!$E$3:$E$18</c:f>
              <c:numCache>
                <c:formatCode>General</c:formatCode>
                <c:ptCount val="16"/>
                <c:pt idx="0">
                  <c:v>2.1490514905149034</c:v>
                </c:pt>
                <c:pt idx="1">
                  <c:v>-10.525469168900806</c:v>
                </c:pt>
                <c:pt idx="2">
                  <c:v>7.4007490636704105</c:v>
                </c:pt>
                <c:pt idx="3">
                  <c:v>6.5874439461883441</c:v>
                </c:pt>
                <c:pt idx="4">
                  <c:v>11.955223880597018</c:v>
                </c:pt>
                <c:pt idx="5">
                  <c:v>2.2913385826771631</c:v>
                </c:pt>
                <c:pt idx="6">
                  <c:v>-26.011235955056179</c:v>
                </c:pt>
                <c:pt idx="7">
                  <c:v>-5.2624113475177303</c:v>
                </c:pt>
                <c:pt idx="8">
                  <c:v>-7.5657894736842088</c:v>
                </c:pt>
                <c:pt idx="10">
                  <c:v>-5.46875</c:v>
                </c:pt>
                <c:pt idx="11">
                  <c:v>-6.8571428571428577</c:v>
                </c:pt>
                <c:pt idx="12">
                  <c:v>-1.0194174757281544</c:v>
                </c:pt>
                <c:pt idx="13">
                  <c:v>-7.9481132075471663</c:v>
                </c:pt>
                <c:pt idx="14">
                  <c:v>-18.462809917355372</c:v>
                </c:pt>
                <c:pt idx="15">
                  <c:v>2.6960784313725483</c:v>
                </c:pt>
              </c:numCache>
            </c:numRef>
          </c:xVal>
          <c:yVal>
            <c:numRef>
              <c:f>Sheet1!$F$3:$F$18</c:f>
              <c:numCache>
                <c:formatCode>General</c:formatCode>
                <c:ptCount val="16"/>
                <c:pt idx="0">
                  <c:v>25.149051490514903</c:v>
                </c:pt>
                <c:pt idx="1">
                  <c:v>51.474530831099194</c:v>
                </c:pt>
                <c:pt idx="2">
                  <c:v>59.400749063670411</c:v>
                </c:pt>
                <c:pt idx="3">
                  <c:v>53.587443946188344</c:v>
                </c:pt>
                <c:pt idx="4">
                  <c:v>33.955223880597018</c:v>
                </c:pt>
                <c:pt idx="5">
                  <c:v>34.291338582677163</c:v>
                </c:pt>
                <c:pt idx="6">
                  <c:v>28.988764044943821</c:v>
                </c:pt>
                <c:pt idx="7">
                  <c:v>26.73758865248227</c:v>
                </c:pt>
                <c:pt idx="8">
                  <c:v>27.434210526315791</c:v>
                </c:pt>
                <c:pt idx="9">
                  <c:v>40.294117647058826</c:v>
                </c:pt>
                <c:pt idx="10">
                  <c:v>29.53125</c:v>
                </c:pt>
                <c:pt idx="11">
                  <c:v>27.142857142857142</c:v>
                </c:pt>
                <c:pt idx="12">
                  <c:v>28.980582524271846</c:v>
                </c:pt>
                <c:pt idx="13">
                  <c:v>32.051886792452834</c:v>
                </c:pt>
                <c:pt idx="14">
                  <c:v>25.537190082644628</c:v>
                </c:pt>
                <c:pt idx="15">
                  <c:v>32.696078431372548</c:v>
                </c:pt>
              </c:numCache>
            </c:numRef>
          </c:yVal>
          <c:smooth val="0"/>
        </c:ser>
        <c:ser>
          <c:idx val="3"/>
          <c:order val="3"/>
          <c:tx>
            <c:v>Rising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Sheet1!$G$3:$G$72</c:f>
              <c:numCache>
                <c:formatCode>General</c:formatCode>
                <c:ptCount val="70"/>
                <c:pt idx="0">
                  <c:v>-3.4425287356321874</c:v>
                </c:pt>
                <c:pt idx="1">
                  <c:v>-2.625</c:v>
                </c:pt>
                <c:pt idx="2">
                  <c:v>4.0454545454545467</c:v>
                </c:pt>
                <c:pt idx="3">
                  <c:v>-4.6849315068493098</c:v>
                </c:pt>
                <c:pt idx="4">
                  <c:v>13.209386281588451</c:v>
                </c:pt>
                <c:pt idx="5">
                  <c:v>8.3969465648854964</c:v>
                </c:pt>
                <c:pt idx="6">
                  <c:v>-4.9574468085106389</c:v>
                </c:pt>
                <c:pt idx="7">
                  <c:v>-5.6000000000000014</c:v>
                </c:pt>
                <c:pt idx="8">
                  <c:v>-2.4456233421750682</c:v>
                </c:pt>
                <c:pt idx="9">
                  <c:v>5.9795918367346985</c:v>
                </c:pt>
                <c:pt idx="10">
                  <c:v>-3.7439516129032242</c:v>
                </c:pt>
                <c:pt idx="11">
                  <c:v>-3.3725490196078454</c:v>
                </c:pt>
                <c:pt idx="12">
                  <c:v>-8.8823529411764639</c:v>
                </c:pt>
                <c:pt idx="13">
                  <c:v>2.4193548387096797</c:v>
                </c:pt>
                <c:pt idx="14">
                  <c:v>9.4330708661417333</c:v>
                </c:pt>
                <c:pt idx="15">
                  <c:v>-3.250325945241201</c:v>
                </c:pt>
                <c:pt idx="16">
                  <c:v>-15.732851985559563</c:v>
                </c:pt>
                <c:pt idx="17">
                  <c:v>-0.82822085889570474</c:v>
                </c:pt>
                <c:pt idx="19">
                  <c:v>-2.8175182481751833</c:v>
                </c:pt>
                <c:pt idx="20">
                  <c:v>2.4021244309559933</c:v>
                </c:pt>
                <c:pt idx="21">
                  <c:v>8.9204545454545467</c:v>
                </c:pt>
                <c:pt idx="22">
                  <c:v>0</c:v>
                </c:pt>
                <c:pt idx="23">
                  <c:v>3.995575221238937</c:v>
                </c:pt>
                <c:pt idx="24">
                  <c:v>-9.8548644338118052</c:v>
                </c:pt>
                <c:pt idx="25">
                  <c:v>0.30291970802919366</c:v>
                </c:pt>
                <c:pt idx="26">
                  <c:v>-1.0090556274256102</c:v>
                </c:pt>
                <c:pt idx="27">
                  <c:v>-3.2551020408163254</c:v>
                </c:pt>
                <c:pt idx="28">
                  <c:v>8.7986111111111143</c:v>
                </c:pt>
                <c:pt idx="29">
                  <c:v>13.352941176470587</c:v>
                </c:pt>
                <c:pt idx="30">
                  <c:v>-0.27586206896551602</c:v>
                </c:pt>
                <c:pt idx="31">
                  <c:v>3.125</c:v>
                </c:pt>
                <c:pt idx="32">
                  <c:v>-3.9136960600375232</c:v>
                </c:pt>
                <c:pt idx="33">
                  <c:v>6.6604938271604937</c:v>
                </c:pt>
                <c:pt idx="35">
                  <c:v>-7.8175895765468795E-2</c:v>
                </c:pt>
                <c:pt idx="36">
                  <c:v>-21.05263157894737</c:v>
                </c:pt>
                <c:pt idx="37">
                  <c:v>1.0895522388059646</c:v>
                </c:pt>
                <c:pt idx="38">
                  <c:v>-5.5207667731629329</c:v>
                </c:pt>
                <c:pt idx="39">
                  <c:v>-13.808823529411768</c:v>
                </c:pt>
                <c:pt idx="40">
                  <c:v>-0.125</c:v>
                </c:pt>
                <c:pt idx="41">
                  <c:v>14.090909090909093</c:v>
                </c:pt>
                <c:pt idx="42">
                  <c:v>-1.375</c:v>
                </c:pt>
                <c:pt idx="43">
                  <c:v>8.0296127562642354</c:v>
                </c:pt>
                <c:pt idx="45">
                  <c:v>0.24193548387096797</c:v>
                </c:pt>
                <c:pt idx="46">
                  <c:v>-5.3977900552486204</c:v>
                </c:pt>
                <c:pt idx="47">
                  <c:v>13.855072463768117</c:v>
                </c:pt>
                <c:pt idx="48">
                  <c:v>-5.1282051282051313</c:v>
                </c:pt>
                <c:pt idx="49">
                  <c:v>-13.396396396396398</c:v>
                </c:pt>
                <c:pt idx="50">
                  <c:v>-2.7692307692307665</c:v>
                </c:pt>
                <c:pt idx="51">
                  <c:v>7.9090909090909065</c:v>
                </c:pt>
                <c:pt idx="52">
                  <c:v>-3.75</c:v>
                </c:pt>
                <c:pt idx="53">
                  <c:v>9.8709677419354804</c:v>
                </c:pt>
                <c:pt idx="54">
                  <c:v>-1.8383838383838338</c:v>
                </c:pt>
                <c:pt idx="55">
                  <c:v>3.6762589928057565</c:v>
                </c:pt>
                <c:pt idx="56">
                  <c:v>-4.518518518518519</c:v>
                </c:pt>
                <c:pt idx="57">
                  <c:v>-7.8020304568527905</c:v>
                </c:pt>
                <c:pt idx="58">
                  <c:v>5.1318681318681314</c:v>
                </c:pt>
                <c:pt idx="59">
                  <c:v>5.3148148148148167</c:v>
                </c:pt>
                <c:pt idx="60">
                  <c:v>4.15625</c:v>
                </c:pt>
                <c:pt idx="61">
                  <c:v>1.8888888888888857</c:v>
                </c:pt>
                <c:pt idx="62">
                  <c:v>10.429906542056074</c:v>
                </c:pt>
                <c:pt idx="63">
                  <c:v>-5.3865546218487381</c:v>
                </c:pt>
                <c:pt idx="64">
                  <c:v>-2.1052631578947398</c:v>
                </c:pt>
                <c:pt idx="65">
                  <c:v>9.1388888888888857</c:v>
                </c:pt>
                <c:pt idx="66">
                  <c:v>-0.92733564013840919</c:v>
                </c:pt>
                <c:pt idx="67">
                  <c:v>6.1452991452991483</c:v>
                </c:pt>
                <c:pt idx="68">
                  <c:v>3.6565656565656539</c:v>
                </c:pt>
                <c:pt idx="69">
                  <c:v>0.44063324538258541</c:v>
                </c:pt>
              </c:numCache>
            </c:numRef>
          </c:xVal>
          <c:yVal>
            <c:numRef>
              <c:f>Sheet1!$H$3:$H$72</c:f>
              <c:numCache>
                <c:formatCode>General</c:formatCode>
                <c:ptCount val="70"/>
                <c:pt idx="0">
                  <c:v>47.557471264367813</c:v>
                </c:pt>
                <c:pt idx="1">
                  <c:v>59.375</c:v>
                </c:pt>
                <c:pt idx="2">
                  <c:v>76.045454545454547</c:v>
                </c:pt>
                <c:pt idx="3">
                  <c:v>69.31506849315069</c:v>
                </c:pt>
                <c:pt idx="4">
                  <c:v>56.209386281588451</c:v>
                </c:pt>
                <c:pt idx="5">
                  <c:v>53.396946564885496</c:v>
                </c:pt>
                <c:pt idx="6">
                  <c:v>65.042553191489361</c:v>
                </c:pt>
                <c:pt idx="7">
                  <c:v>49.4</c:v>
                </c:pt>
                <c:pt idx="8">
                  <c:v>53.554376657824932</c:v>
                </c:pt>
                <c:pt idx="9">
                  <c:v>73.979591836734699</c:v>
                </c:pt>
                <c:pt idx="10">
                  <c:v>48.256048387096776</c:v>
                </c:pt>
                <c:pt idx="11">
                  <c:v>54.627450980392155</c:v>
                </c:pt>
                <c:pt idx="12">
                  <c:v>64.117647058823536</c:v>
                </c:pt>
                <c:pt idx="13">
                  <c:v>67.41935483870968</c:v>
                </c:pt>
                <c:pt idx="14">
                  <c:v>76.031746031746039</c:v>
                </c:pt>
                <c:pt idx="15">
                  <c:v>65.749674054758799</c:v>
                </c:pt>
                <c:pt idx="16">
                  <c:v>68.267148014440437</c:v>
                </c:pt>
                <c:pt idx="17">
                  <c:v>64.171779141104295</c:v>
                </c:pt>
                <c:pt idx="18">
                  <c:v>59.302325581395351</c:v>
                </c:pt>
                <c:pt idx="19">
                  <c:v>55.182481751824817</c:v>
                </c:pt>
                <c:pt idx="20">
                  <c:v>45.402124430955993</c:v>
                </c:pt>
                <c:pt idx="21">
                  <c:v>52.920454545454547</c:v>
                </c:pt>
                <c:pt idx="22">
                  <c:v>50</c:v>
                </c:pt>
                <c:pt idx="23">
                  <c:v>45.995575221238937</c:v>
                </c:pt>
                <c:pt idx="24">
                  <c:v>47.145135566188195</c:v>
                </c:pt>
                <c:pt idx="25">
                  <c:v>53.302919708029194</c:v>
                </c:pt>
                <c:pt idx="26">
                  <c:v>68.99094437257439</c:v>
                </c:pt>
                <c:pt idx="27">
                  <c:v>64.744897959183675</c:v>
                </c:pt>
                <c:pt idx="28">
                  <c:v>45.798611111111114</c:v>
                </c:pt>
                <c:pt idx="29">
                  <c:v>57.352941176470587</c:v>
                </c:pt>
                <c:pt idx="30">
                  <c:v>51.724137931034484</c:v>
                </c:pt>
                <c:pt idx="31">
                  <c:v>50.125</c:v>
                </c:pt>
                <c:pt idx="32">
                  <c:v>78.086303939962477</c:v>
                </c:pt>
                <c:pt idx="33">
                  <c:v>49.660493827160494</c:v>
                </c:pt>
                <c:pt idx="34">
                  <c:v>48.75</c:v>
                </c:pt>
                <c:pt idx="35">
                  <c:v>76.921824104234531</c:v>
                </c:pt>
                <c:pt idx="36">
                  <c:v>65.94736842105263</c:v>
                </c:pt>
                <c:pt idx="37">
                  <c:v>77.089552238805965</c:v>
                </c:pt>
                <c:pt idx="38">
                  <c:v>65.479233226837067</c:v>
                </c:pt>
                <c:pt idx="39">
                  <c:v>59.191176470588232</c:v>
                </c:pt>
                <c:pt idx="40">
                  <c:v>69.875</c:v>
                </c:pt>
                <c:pt idx="41">
                  <c:v>64.090909090909093</c:v>
                </c:pt>
                <c:pt idx="42">
                  <c:v>45.625</c:v>
                </c:pt>
                <c:pt idx="43">
                  <c:v>63.029612756264235</c:v>
                </c:pt>
                <c:pt idx="44">
                  <c:v>64.444444444444443</c:v>
                </c:pt>
                <c:pt idx="45">
                  <c:v>50.241935483870968</c:v>
                </c:pt>
                <c:pt idx="46">
                  <c:v>67.60220994475138</c:v>
                </c:pt>
                <c:pt idx="47">
                  <c:v>49.855072463768117</c:v>
                </c:pt>
                <c:pt idx="48">
                  <c:v>54.871794871794869</c:v>
                </c:pt>
                <c:pt idx="49">
                  <c:v>53.603603603603602</c:v>
                </c:pt>
                <c:pt idx="50">
                  <c:v>47.230769230769234</c:v>
                </c:pt>
                <c:pt idx="51">
                  <c:v>60.909090909090907</c:v>
                </c:pt>
                <c:pt idx="52">
                  <c:v>71.25</c:v>
                </c:pt>
                <c:pt idx="53">
                  <c:v>48.87096774193548</c:v>
                </c:pt>
                <c:pt idx="54">
                  <c:v>71.161616161616166</c:v>
                </c:pt>
                <c:pt idx="55">
                  <c:v>74.676258992805757</c:v>
                </c:pt>
                <c:pt idx="56">
                  <c:v>46.481481481481481</c:v>
                </c:pt>
                <c:pt idx="57">
                  <c:v>63.197969543147209</c:v>
                </c:pt>
                <c:pt idx="58">
                  <c:v>78.131868131868131</c:v>
                </c:pt>
                <c:pt idx="59">
                  <c:v>47.314814814814817</c:v>
                </c:pt>
                <c:pt idx="60">
                  <c:v>62.15625</c:v>
                </c:pt>
                <c:pt idx="61">
                  <c:v>77.888888888888886</c:v>
                </c:pt>
                <c:pt idx="62">
                  <c:v>72.429906542056074</c:v>
                </c:pt>
                <c:pt idx="63">
                  <c:v>63.613445378151262</c:v>
                </c:pt>
                <c:pt idx="64">
                  <c:v>61.89473684210526</c:v>
                </c:pt>
                <c:pt idx="65">
                  <c:v>70.138888888888886</c:v>
                </c:pt>
                <c:pt idx="66">
                  <c:v>66.072664359861591</c:v>
                </c:pt>
                <c:pt idx="67">
                  <c:v>54.145299145299148</c:v>
                </c:pt>
                <c:pt idx="68">
                  <c:v>45.656565656565654</c:v>
                </c:pt>
                <c:pt idx="69">
                  <c:v>62.605820105820108</c:v>
                </c:pt>
              </c:numCache>
            </c:numRef>
          </c:yVal>
          <c:smooth val="0"/>
        </c:ser>
        <c:ser>
          <c:idx val="4"/>
          <c:order val="4"/>
          <c:tx>
            <c:v>Developing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Sheet1!$I$3:$I$45</c:f>
              <c:numCache>
                <c:formatCode>General</c:formatCode>
                <c:ptCount val="43"/>
                <c:pt idx="0">
                  <c:v>-5.8536585365853639</c:v>
                </c:pt>
                <c:pt idx="1">
                  <c:v>3.4542190305206475</c:v>
                </c:pt>
                <c:pt idx="2">
                  <c:v>0.16292134831460459</c:v>
                </c:pt>
                <c:pt idx="3">
                  <c:v>-3.4848484848484844</c:v>
                </c:pt>
                <c:pt idx="4">
                  <c:v>-11.086614173228348</c:v>
                </c:pt>
                <c:pt idx="5">
                  <c:v>1.3571428571428577</c:v>
                </c:pt>
                <c:pt idx="6">
                  <c:v>5.3516483516483504</c:v>
                </c:pt>
                <c:pt idx="7">
                  <c:v>7.3356643356643332</c:v>
                </c:pt>
                <c:pt idx="8">
                  <c:v>-9.7723577235772368</c:v>
                </c:pt>
                <c:pt idx="9">
                  <c:v>-6.8802992518703263</c:v>
                </c:pt>
                <c:pt idx="10">
                  <c:v>-8.0645161290320289E-2</c:v>
                </c:pt>
                <c:pt idx="11">
                  <c:v>-4.330882352941174</c:v>
                </c:pt>
                <c:pt idx="12">
                  <c:v>-10.679186228482003</c:v>
                </c:pt>
                <c:pt idx="13">
                  <c:v>12.395833333333332</c:v>
                </c:pt>
                <c:pt idx="14">
                  <c:v>-5.7784679089026909</c:v>
                </c:pt>
                <c:pt idx="15">
                  <c:v>2.4868421052631575</c:v>
                </c:pt>
                <c:pt idx="16">
                  <c:v>1.2307692307692335</c:v>
                </c:pt>
                <c:pt idx="17">
                  <c:v>3.5569620253164587</c:v>
                </c:pt>
                <c:pt idx="18">
                  <c:v>-5.734375</c:v>
                </c:pt>
                <c:pt idx="19">
                  <c:v>-12.193181818181817</c:v>
                </c:pt>
                <c:pt idx="20">
                  <c:v>-3.2348484848484844</c:v>
                </c:pt>
                <c:pt idx="21">
                  <c:v>-5.1266968325791851</c:v>
                </c:pt>
                <c:pt idx="22">
                  <c:v>1.8350515463917532</c:v>
                </c:pt>
                <c:pt idx="23">
                  <c:v>-1.2294617563739365</c:v>
                </c:pt>
                <c:pt idx="24">
                  <c:v>-11.219696969696969</c:v>
                </c:pt>
                <c:pt idx="25">
                  <c:v>5.1338028169014081</c:v>
                </c:pt>
                <c:pt idx="26">
                  <c:v>-7.5195822454308114</c:v>
                </c:pt>
                <c:pt idx="27">
                  <c:v>1.8620689655172384</c:v>
                </c:pt>
                <c:pt idx="28">
                  <c:v>4.0710659898477175</c:v>
                </c:pt>
                <c:pt idx="29">
                  <c:v>-2.8368794326241158</c:v>
                </c:pt>
                <c:pt idx="30">
                  <c:v>0.4285714285714306</c:v>
                </c:pt>
                <c:pt idx="31">
                  <c:v>-5.3038674033149178</c:v>
                </c:pt>
                <c:pt idx="32">
                  <c:v>-3.7291666666666643</c:v>
                </c:pt>
                <c:pt idx="33">
                  <c:v>-1.9642857142857153</c:v>
                </c:pt>
                <c:pt idx="34">
                  <c:v>9.375E-2</c:v>
                </c:pt>
                <c:pt idx="35">
                  <c:v>-5.3333333333333321</c:v>
                </c:pt>
                <c:pt idx="36">
                  <c:v>-11.160256410256409</c:v>
                </c:pt>
                <c:pt idx="37">
                  <c:v>-4.3064516129032242</c:v>
                </c:pt>
                <c:pt idx="38">
                  <c:v>4.5897435897435912</c:v>
                </c:pt>
                <c:pt idx="39">
                  <c:v>11.64</c:v>
                </c:pt>
                <c:pt idx="40">
                  <c:v>11.658536585365852</c:v>
                </c:pt>
                <c:pt idx="41">
                  <c:v>-10.438596491228068</c:v>
                </c:pt>
                <c:pt idx="42">
                  <c:v>-7.891304347826086</c:v>
                </c:pt>
              </c:numCache>
            </c:numRef>
          </c:xVal>
          <c:yVal>
            <c:numRef>
              <c:f>Sheet1!$J$3:$J$45</c:f>
              <c:numCache>
                <c:formatCode>General</c:formatCode>
                <c:ptCount val="43"/>
                <c:pt idx="0">
                  <c:v>37.146341463414636</c:v>
                </c:pt>
                <c:pt idx="1">
                  <c:v>41.454219030520647</c:v>
                </c:pt>
                <c:pt idx="2">
                  <c:v>42.162921348314605</c:v>
                </c:pt>
                <c:pt idx="3">
                  <c:v>39.515151515151516</c:v>
                </c:pt>
                <c:pt idx="4">
                  <c:v>37.913385826771652</c:v>
                </c:pt>
                <c:pt idx="5">
                  <c:v>30.357142857142858</c:v>
                </c:pt>
                <c:pt idx="6">
                  <c:v>38.35164835164835</c:v>
                </c:pt>
                <c:pt idx="7">
                  <c:v>44.335664335664333</c:v>
                </c:pt>
                <c:pt idx="8">
                  <c:v>44.227642276422763</c:v>
                </c:pt>
                <c:pt idx="9">
                  <c:v>32.119700748129674</c:v>
                </c:pt>
                <c:pt idx="10">
                  <c:v>34.91935483870968</c:v>
                </c:pt>
                <c:pt idx="11">
                  <c:v>34.669117647058826</c:v>
                </c:pt>
                <c:pt idx="12">
                  <c:v>35.320813771517997</c:v>
                </c:pt>
                <c:pt idx="13">
                  <c:v>27.395833333333332</c:v>
                </c:pt>
                <c:pt idx="14">
                  <c:v>31.221532091097309</c:v>
                </c:pt>
                <c:pt idx="15">
                  <c:v>38.486842105263158</c:v>
                </c:pt>
                <c:pt idx="16">
                  <c:v>44.230769230769234</c:v>
                </c:pt>
                <c:pt idx="17">
                  <c:v>39.556962025316459</c:v>
                </c:pt>
                <c:pt idx="18">
                  <c:v>37.265625</c:v>
                </c:pt>
                <c:pt idx="19">
                  <c:v>28.806818181818183</c:v>
                </c:pt>
                <c:pt idx="20">
                  <c:v>32.765151515151516</c:v>
                </c:pt>
                <c:pt idx="21">
                  <c:v>42.873303167420815</c:v>
                </c:pt>
                <c:pt idx="22">
                  <c:v>42.835051546391753</c:v>
                </c:pt>
                <c:pt idx="23">
                  <c:v>36.770538243626063</c:v>
                </c:pt>
                <c:pt idx="24">
                  <c:v>31.780303030303031</c:v>
                </c:pt>
                <c:pt idx="25">
                  <c:v>43.133802816901408</c:v>
                </c:pt>
                <c:pt idx="26">
                  <c:v>32.480417754569189</c:v>
                </c:pt>
                <c:pt idx="27">
                  <c:v>40.862068965517238</c:v>
                </c:pt>
                <c:pt idx="28">
                  <c:v>38.265306122448976</c:v>
                </c:pt>
                <c:pt idx="29">
                  <c:v>42.163120567375884</c:v>
                </c:pt>
                <c:pt idx="30">
                  <c:v>41.428571428571431</c:v>
                </c:pt>
                <c:pt idx="31">
                  <c:v>44.696132596685082</c:v>
                </c:pt>
                <c:pt idx="32">
                  <c:v>34.270833333333336</c:v>
                </c:pt>
                <c:pt idx="33">
                  <c:v>38.035714285714285</c:v>
                </c:pt>
                <c:pt idx="34">
                  <c:v>36.09375</c:v>
                </c:pt>
                <c:pt idx="35">
                  <c:v>29.666666666666668</c:v>
                </c:pt>
                <c:pt idx="36">
                  <c:v>39.839743589743591</c:v>
                </c:pt>
                <c:pt idx="37">
                  <c:v>41.693548387096776</c:v>
                </c:pt>
                <c:pt idx="38">
                  <c:v>36.589743589743591</c:v>
                </c:pt>
                <c:pt idx="39">
                  <c:v>35.64</c:v>
                </c:pt>
                <c:pt idx="40">
                  <c:v>46.168831168831169</c:v>
                </c:pt>
                <c:pt idx="41">
                  <c:v>44.561403508771932</c:v>
                </c:pt>
                <c:pt idx="42">
                  <c:v>30.108695652173914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958464"/>
        <c:axId val="70961792"/>
      </c:scatterChart>
      <c:valAx>
        <c:axId val="70958464"/>
        <c:scaling>
          <c:orientation val="minMax"/>
          <c:max val="30"/>
          <c:min val="-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Index Score Change from 2011 to 2012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0961792"/>
        <c:crosses val="autoZero"/>
        <c:crossBetween val="midCat"/>
        <c:majorUnit val="5"/>
      </c:valAx>
      <c:valAx>
        <c:axId val="70961792"/>
        <c:scaling>
          <c:orientation val="minMax"/>
          <c:max val="11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2012 All Students Index Score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0958464"/>
        <c:crossesAt val="-30"/>
        <c:crossBetween val="midCat"/>
        <c:majorUnit val="5"/>
      </c:valAx>
    </c:plotArea>
    <c:plotVisOnly val="1"/>
    <c:dispBlanksAs val="gap"/>
    <c:showDLblsOverMax val="0"/>
  </c:chart>
  <c:txPr>
    <a:bodyPr/>
    <a:lstStyle/>
    <a:p>
      <a:pPr>
        <a:defRPr sz="1800">
          <a:ln w="12700">
            <a:solidFill>
              <a:sysClr val="windowText" lastClr="000000"/>
            </a:solidFill>
          </a:ln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45664430835037"/>
          <c:y val="9.80383133926441E-2"/>
          <c:w val="0.73873019344804125"/>
          <c:h val="0.77159781163718166"/>
        </c:manualLayout>
      </c:layout>
      <c:scatterChart>
        <c:scatterStyle val="lineMarker"/>
        <c:varyColors val="0"/>
        <c:ser>
          <c:idx val="0"/>
          <c:order val="0"/>
          <c:tx>
            <c:v>Reward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4.6363636363636402</c:v>
                </c:pt>
                <c:pt idx="1">
                  <c:v>14.739130434782609</c:v>
                </c:pt>
                <c:pt idx="2">
                  <c:v>-5.4940711462450622</c:v>
                </c:pt>
                <c:pt idx="3">
                  <c:v>17.268456375838923</c:v>
                </c:pt>
                <c:pt idx="4">
                  <c:v>-2.788461538461533</c:v>
                </c:pt>
                <c:pt idx="5">
                  <c:v>-2.6598778004073296</c:v>
                </c:pt>
                <c:pt idx="6">
                  <c:v>8.1843575418994448</c:v>
                </c:pt>
                <c:pt idx="7">
                  <c:v>16.28358208955224</c:v>
                </c:pt>
                <c:pt idx="8">
                  <c:v>3.0990099009900973</c:v>
                </c:pt>
                <c:pt idx="9">
                  <c:v>0.83710407239819062</c:v>
                </c:pt>
                <c:pt idx="10">
                  <c:v>2.6293706293706265</c:v>
                </c:pt>
                <c:pt idx="11">
                  <c:v>2.5238095238095184</c:v>
                </c:pt>
                <c:pt idx="12">
                  <c:v>-7.3790322580645125</c:v>
                </c:pt>
                <c:pt idx="13">
                  <c:v>14.168067226890756</c:v>
                </c:pt>
                <c:pt idx="14">
                  <c:v>3.9473684210526301</c:v>
                </c:pt>
                <c:pt idx="15">
                  <c:v>-2.6651480637813165</c:v>
                </c:pt>
                <c:pt idx="16">
                  <c:v>-0.68421052631579471</c:v>
                </c:pt>
                <c:pt idx="17">
                  <c:v>14.900709219858157</c:v>
                </c:pt>
                <c:pt idx="18">
                  <c:v>0.51327433628318886</c:v>
                </c:pt>
                <c:pt idx="19">
                  <c:v>20.217391304347828</c:v>
                </c:pt>
                <c:pt idx="20">
                  <c:v>13.421686746987959</c:v>
                </c:pt>
                <c:pt idx="21">
                  <c:v>4.0000000000006253E-2</c:v>
                </c:pt>
                <c:pt idx="22">
                  <c:v>19.372093023255815</c:v>
                </c:pt>
                <c:pt idx="23">
                  <c:v>15.798507462686565</c:v>
                </c:pt>
                <c:pt idx="24">
                  <c:v>-2.0735294117647101</c:v>
                </c:pt>
              </c:numCache>
            </c:numRef>
          </c:xVal>
          <c:yVal>
            <c:numRef>
              <c:f>Sheet1!$B$3:$B$27</c:f>
              <c:numCache>
                <c:formatCode>General</c:formatCode>
                <c:ptCount val="25"/>
                <c:pt idx="0">
                  <c:v>81.63636363636364</c:v>
                </c:pt>
                <c:pt idx="1">
                  <c:v>51.739130434782609</c:v>
                </c:pt>
                <c:pt idx="2">
                  <c:v>94.505928853754938</c:v>
                </c:pt>
                <c:pt idx="3">
                  <c:v>60.268456375838923</c:v>
                </c:pt>
                <c:pt idx="4">
                  <c:v>85.211538461538467</c:v>
                </c:pt>
                <c:pt idx="5">
                  <c:v>88.34012219959267</c:v>
                </c:pt>
                <c:pt idx="6">
                  <c:v>88.184357541899445</c:v>
                </c:pt>
                <c:pt idx="7">
                  <c:v>53.28358208955224</c:v>
                </c:pt>
                <c:pt idx="8">
                  <c:v>85.099009900990097</c:v>
                </c:pt>
                <c:pt idx="9">
                  <c:v>95.837104072398191</c:v>
                </c:pt>
                <c:pt idx="10">
                  <c:v>95.629370629370626</c:v>
                </c:pt>
                <c:pt idx="11">
                  <c:v>94.523809523809518</c:v>
                </c:pt>
                <c:pt idx="12">
                  <c:v>87.620967741935488</c:v>
                </c:pt>
                <c:pt idx="13">
                  <c:v>60.168067226890756</c:v>
                </c:pt>
                <c:pt idx="14">
                  <c:v>93.94736842105263</c:v>
                </c:pt>
                <c:pt idx="15">
                  <c:v>87.334851936218683</c:v>
                </c:pt>
                <c:pt idx="16">
                  <c:v>86.394472361809051</c:v>
                </c:pt>
                <c:pt idx="17">
                  <c:v>53.900709219858157</c:v>
                </c:pt>
                <c:pt idx="18">
                  <c:v>104.51327433628319</c:v>
                </c:pt>
                <c:pt idx="19">
                  <c:v>40</c:v>
                </c:pt>
                <c:pt idx="20">
                  <c:v>100.42168674698796</c:v>
                </c:pt>
                <c:pt idx="21">
                  <c:v>85.04</c:v>
                </c:pt>
                <c:pt idx="22">
                  <c:v>48.372093023255815</c:v>
                </c:pt>
                <c:pt idx="23">
                  <c:v>57.798507462686565</c:v>
                </c:pt>
                <c:pt idx="24">
                  <c:v>82.92647058823529</c:v>
                </c:pt>
              </c:numCache>
            </c:numRef>
          </c:yVal>
          <c:smooth val="0"/>
        </c:ser>
        <c:ser>
          <c:idx val="1"/>
          <c:order val="1"/>
          <c:tx>
            <c:v>Priority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504D"/>
              </a:solidFill>
              <a:ln>
                <a:solidFill>
                  <a:srgbClr val="C0504D">
                    <a:lumMod val="75000"/>
                  </a:srgbClr>
                </a:solidFill>
              </a:ln>
            </c:spPr>
          </c:marker>
          <c:xVal>
            <c:numRef>
              <c:f>Sheet1!$C$3:$C$29</c:f>
              <c:numCache>
                <c:formatCode>General</c:formatCode>
                <c:ptCount val="27"/>
                <c:pt idx="0">
                  <c:v>-18.462809917355372</c:v>
                </c:pt>
                <c:pt idx="1">
                  <c:v>-17.603174603174601</c:v>
                </c:pt>
                <c:pt idx="2">
                  <c:v>-12.389705882352942</c:v>
                </c:pt>
                <c:pt idx="3">
                  <c:v>-9.9635036496350367</c:v>
                </c:pt>
                <c:pt idx="4">
                  <c:v>-9.4358974358974343</c:v>
                </c:pt>
                <c:pt idx="5">
                  <c:v>-7.3333333333333321</c:v>
                </c:pt>
                <c:pt idx="6">
                  <c:v>-6.5833333333333339</c:v>
                </c:pt>
                <c:pt idx="7">
                  <c:v>-6.1343283582089558</c:v>
                </c:pt>
                <c:pt idx="8">
                  <c:v>-6.0322580645161299</c:v>
                </c:pt>
                <c:pt idx="9">
                  <c:v>-5.1510791366906474</c:v>
                </c:pt>
                <c:pt idx="10">
                  <c:v>-3.6411290322580641</c:v>
                </c:pt>
                <c:pt idx="11">
                  <c:v>-3.2777777777777786</c:v>
                </c:pt>
                <c:pt idx="12">
                  <c:v>-2.0617283950617278</c:v>
                </c:pt>
                <c:pt idx="13">
                  <c:v>-1.7748049052396873</c:v>
                </c:pt>
                <c:pt idx="14">
                  <c:v>-0.21568627450980316</c:v>
                </c:pt>
                <c:pt idx="15">
                  <c:v>3.448275862069039E-2</c:v>
                </c:pt>
                <c:pt idx="16">
                  <c:v>0.31683168316831711</c:v>
                </c:pt>
                <c:pt idx="17">
                  <c:v>0.94845360824742286</c:v>
                </c:pt>
                <c:pt idx="18">
                  <c:v>1.0434782608695663</c:v>
                </c:pt>
                <c:pt idx="19">
                  <c:v>1.8181818181818166</c:v>
                </c:pt>
                <c:pt idx="20">
                  <c:v>2.1490514905149034</c:v>
                </c:pt>
                <c:pt idx="21">
                  <c:v>3.151315789473685</c:v>
                </c:pt>
                <c:pt idx="22">
                  <c:v>3.7339449541284395</c:v>
                </c:pt>
                <c:pt idx="23">
                  <c:v>4.882352941176471</c:v>
                </c:pt>
                <c:pt idx="24">
                  <c:v>5.6527777777777786</c:v>
                </c:pt>
                <c:pt idx="25">
                  <c:v>5.8525641025641022</c:v>
                </c:pt>
                <c:pt idx="26">
                  <c:v>6.5842696629213471</c:v>
                </c:pt>
              </c:numCache>
            </c:numRef>
          </c:xVal>
          <c:yVal>
            <c:numRef>
              <c:f>Sheet1!$D$3:$D$29</c:f>
              <c:numCache>
                <c:formatCode>General</c:formatCode>
                <c:ptCount val="27"/>
                <c:pt idx="0">
                  <c:v>25.537190082644628</c:v>
                </c:pt>
                <c:pt idx="1">
                  <c:v>15.396825396825397</c:v>
                </c:pt>
                <c:pt idx="2">
                  <c:v>22.610294117647058</c:v>
                </c:pt>
                <c:pt idx="3">
                  <c:v>25.036496350364963</c:v>
                </c:pt>
                <c:pt idx="4">
                  <c:v>17.564102564102566</c:v>
                </c:pt>
                <c:pt idx="5">
                  <c:v>20.666666666666668</c:v>
                </c:pt>
                <c:pt idx="6">
                  <c:v>10.416666666666666</c:v>
                </c:pt>
                <c:pt idx="7">
                  <c:v>11.865671641791044</c:v>
                </c:pt>
                <c:pt idx="8">
                  <c:v>15.96774193548387</c:v>
                </c:pt>
                <c:pt idx="9">
                  <c:v>18.848920863309353</c:v>
                </c:pt>
                <c:pt idx="10">
                  <c:v>27.358870967741936</c:v>
                </c:pt>
                <c:pt idx="11">
                  <c:v>24.722222222222221</c:v>
                </c:pt>
                <c:pt idx="12">
                  <c:v>19.938271604938272</c:v>
                </c:pt>
                <c:pt idx="13">
                  <c:v>14.225195094760313</c:v>
                </c:pt>
                <c:pt idx="14">
                  <c:v>24.784313725490197</c:v>
                </c:pt>
                <c:pt idx="15">
                  <c:v>23.03448275862069</c:v>
                </c:pt>
                <c:pt idx="16">
                  <c:v>23.316831683168317</c:v>
                </c:pt>
                <c:pt idx="17">
                  <c:v>24.948453608247423</c:v>
                </c:pt>
                <c:pt idx="18">
                  <c:v>23.043478260869566</c:v>
                </c:pt>
                <c:pt idx="19">
                  <c:v>16.818181818181817</c:v>
                </c:pt>
                <c:pt idx="20">
                  <c:v>25.149051490514903</c:v>
                </c:pt>
                <c:pt idx="21">
                  <c:v>16.151315789473685</c:v>
                </c:pt>
                <c:pt idx="22">
                  <c:v>25.73394495412844</c:v>
                </c:pt>
                <c:pt idx="23">
                  <c:v>15.882352941176471</c:v>
                </c:pt>
                <c:pt idx="24">
                  <c:v>24.652777777777779</c:v>
                </c:pt>
                <c:pt idx="25">
                  <c:v>37.852564102564102</c:v>
                </c:pt>
                <c:pt idx="26">
                  <c:v>22.584269662921347</c:v>
                </c:pt>
              </c:numCache>
            </c:numRef>
          </c:yVal>
          <c:smooth val="0"/>
        </c:ser>
        <c:ser>
          <c:idx val="2"/>
          <c:order val="2"/>
          <c:tx>
            <c:v>Focus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79646"/>
              </a:solidFill>
              <a:ln>
                <a:solidFill>
                  <a:srgbClr val="F5801F"/>
                </a:solidFill>
              </a:ln>
            </c:spPr>
          </c:marker>
          <c:xVal>
            <c:numRef>
              <c:f>Sheet1!$E$3:$E$18</c:f>
              <c:numCache>
                <c:formatCode>General</c:formatCode>
                <c:ptCount val="16"/>
                <c:pt idx="0">
                  <c:v>2.1490514905149034</c:v>
                </c:pt>
                <c:pt idx="1">
                  <c:v>-10.525469168900806</c:v>
                </c:pt>
                <c:pt idx="2">
                  <c:v>7.4007490636704105</c:v>
                </c:pt>
                <c:pt idx="3">
                  <c:v>6.5874439461883441</c:v>
                </c:pt>
                <c:pt idx="4">
                  <c:v>11.955223880597018</c:v>
                </c:pt>
                <c:pt idx="5">
                  <c:v>2.2913385826771631</c:v>
                </c:pt>
                <c:pt idx="6">
                  <c:v>-26.011235955056179</c:v>
                </c:pt>
                <c:pt idx="7">
                  <c:v>-5.2624113475177303</c:v>
                </c:pt>
                <c:pt idx="8">
                  <c:v>-7.5657894736842088</c:v>
                </c:pt>
                <c:pt idx="10">
                  <c:v>-5.46875</c:v>
                </c:pt>
                <c:pt idx="11">
                  <c:v>-6.8571428571428577</c:v>
                </c:pt>
                <c:pt idx="12">
                  <c:v>-1.0194174757281544</c:v>
                </c:pt>
                <c:pt idx="13">
                  <c:v>-7.9481132075471663</c:v>
                </c:pt>
                <c:pt idx="14">
                  <c:v>-18.462809917355372</c:v>
                </c:pt>
                <c:pt idx="15">
                  <c:v>2.6960784313725483</c:v>
                </c:pt>
              </c:numCache>
            </c:numRef>
          </c:xVal>
          <c:yVal>
            <c:numRef>
              <c:f>Sheet1!$F$3:$F$18</c:f>
              <c:numCache>
                <c:formatCode>General</c:formatCode>
                <c:ptCount val="16"/>
                <c:pt idx="0">
                  <c:v>25.149051490514903</c:v>
                </c:pt>
                <c:pt idx="1">
                  <c:v>51.474530831099194</c:v>
                </c:pt>
                <c:pt idx="2">
                  <c:v>59.400749063670411</c:v>
                </c:pt>
                <c:pt idx="3">
                  <c:v>53.587443946188344</c:v>
                </c:pt>
                <c:pt idx="4">
                  <c:v>33.955223880597018</c:v>
                </c:pt>
                <c:pt idx="5">
                  <c:v>34.291338582677163</c:v>
                </c:pt>
                <c:pt idx="6">
                  <c:v>28.988764044943821</c:v>
                </c:pt>
                <c:pt idx="7">
                  <c:v>26.73758865248227</c:v>
                </c:pt>
                <c:pt idx="8">
                  <c:v>27.434210526315791</c:v>
                </c:pt>
                <c:pt idx="9">
                  <c:v>40.294117647058826</c:v>
                </c:pt>
                <c:pt idx="10">
                  <c:v>29.53125</c:v>
                </c:pt>
                <c:pt idx="11">
                  <c:v>27.142857142857142</c:v>
                </c:pt>
                <c:pt idx="12">
                  <c:v>28.980582524271846</c:v>
                </c:pt>
                <c:pt idx="13">
                  <c:v>32.051886792452834</c:v>
                </c:pt>
                <c:pt idx="14">
                  <c:v>25.537190082644628</c:v>
                </c:pt>
                <c:pt idx="15">
                  <c:v>32.696078431372548</c:v>
                </c:pt>
              </c:numCache>
            </c:numRef>
          </c:yVal>
          <c:smooth val="0"/>
        </c:ser>
        <c:ser>
          <c:idx val="3"/>
          <c:order val="3"/>
          <c:tx>
            <c:v>Rising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Sheet1!$G$3:$G$72</c:f>
              <c:numCache>
                <c:formatCode>General</c:formatCode>
                <c:ptCount val="70"/>
                <c:pt idx="0">
                  <c:v>-3.4425287356321874</c:v>
                </c:pt>
                <c:pt idx="1">
                  <c:v>-2.625</c:v>
                </c:pt>
                <c:pt idx="2">
                  <c:v>4.0454545454545467</c:v>
                </c:pt>
                <c:pt idx="3">
                  <c:v>-4.6849315068493098</c:v>
                </c:pt>
                <c:pt idx="4">
                  <c:v>13.209386281588451</c:v>
                </c:pt>
                <c:pt idx="5">
                  <c:v>8.3969465648854964</c:v>
                </c:pt>
                <c:pt idx="6">
                  <c:v>-4.9574468085106389</c:v>
                </c:pt>
                <c:pt idx="7">
                  <c:v>-5.6000000000000014</c:v>
                </c:pt>
                <c:pt idx="8">
                  <c:v>-2.4456233421750682</c:v>
                </c:pt>
                <c:pt idx="9">
                  <c:v>5.9795918367346985</c:v>
                </c:pt>
                <c:pt idx="10">
                  <c:v>-3.7439516129032242</c:v>
                </c:pt>
                <c:pt idx="11">
                  <c:v>-3.3725490196078454</c:v>
                </c:pt>
                <c:pt idx="12">
                  <c:v>-8.8823529411764639</c:v>
                </c:pt>
                <c:pt idx="13">
                  <c:v>2.4193548387096797</c:v>
                </c:pt>
                <c:pt idx="14">
                  <c:v>9.4330708661417333</c:v>
                </c:pt>
                <c:pt idx="15">
                  <c:v>-3.250325945241201</c:v>
                </c:pt>
                <c:pt idx="16">
                  <c:v>-15.732851985559563</c:v>
                </c:pt>
                <c:pt idx="17">
                  <c:v>-0.82822085889570474</c:v>
                </c:pt>
                <c:pt idx="19">
                  <c:v>-2.8175182481751833</c:v>
                </c:pt>
                <c:pt idx="20">
                  <c:v>2.4021244309559933</c:v>
                </c:pt>
                <c:pt idx="21">
                  <c:v>8.9204545454545467</c:v>
                </c:pt>
                <c:pt idx="22">
                  <c:v>0</c:v>
                </c:pt>
                <c:pt idx="23">
                  <c:v>3.995575221238937</c:v>
                </c:pt>
                <c:pt idx="24">
                  <c:v>-9.8548644338118052</c:v>
                </c:pt>
                <c:pt idx="25">
                  <c:v>0.30291970802919366</c:v>
                </c:pt>
                <c:pt idx="26">
                  <c:v>-1.0090556274256102</c:v>
                </c:pt>
                <c:pt idx="27">
                  <c:v>-3.2551020408163254</c:v>
                </c:pt>
                <c:pt idx="28">
                  <c:v>8.7986111111111143</c:v>
                </c:pt>
                <c:pt idx="29">
                  <c:v>13.352941176470587</c:v>
                </c:pt>
                <c:pt idx="30">
                  <c:v>-0.27586206896551602</c:v>
                </c:pt>
                <c:pt idx="31">
                  <c:v>3.125</c:v>
                </c:pt>
                <c:pt idx="32">
                  <c:v>-3.9136960600375232</c:v>
                </c:pt>
                <c:pt idx="33">
                  <c:v>6.6604938271604937</c:v>
                </c:pt>
                <c:pt idx="35">
                  <c:v>-7.8175895765468795E-2</c:v>
                </c:pt>
                <c:pt idx="36">
                  <c:v>-21.05263157894737</c:v>
                </c:pt>
                <c:pt idx="37">
                  <c:v>1.0895522388059646</c:v>
                </c:pt>
                <c:pt idx="38">
                  <c:v>-5.5207667731629329</c:v>
                </c:pt>
                <c:pt idx="39">
                  <c:v>-13.808823529411768</c:v>
                </c:pt>
                <c:pt idx="40">
                  <c:v>-0.125</c:v>
                </c:pt>
                <c:pt idx="41">
                  <c:v>14.090909090909093</c:v>
                </c:pt>
                <c:pt idx="42">
                  <c:v>-1.375</c:v>
                </c:pt>
                <c:pt idx="43">
                  <c:v>8.0296127562642354</c:v>
                </c:pt>
                <c:pt idx="45">
                  <c:v>0.24193548387096797</c:v>
                </c:pt>
                <c:pt idx="46">
                  <c:v>-5.3977900552486204</c:v>
                </c:pt>
                <c:pt idx="47">
                  <c:v>13.855072463768117</c:v>
                </c:pt>
                <c:pt idx="48">
                  <c:v>-5.1282051282051313</c:v>
                </c:pt>
                <c:pt idx="49">
                  <c:v>-13.396396396396398</c:v>
                </c:pt>
                <c:pt idx="50">
                  <c:v>-2.7692307692307665</c:v>
                </c:pt>
                <c:pt idx="51">
                  <c:v>7.9090909090909065</c:v>
                </c:pt>
                <c:pt idx="52">
                  <c:v>-3.75</c:v>
                </c:pt>
                <c:pt idx="53">
                  <c:v>9.8709677419354804</c:v>
                </c:pt>
                <c:pt idx="54">
                  <c:v>-1.8383838383838338</c:v>
                </c:pt>
                <c:pt idx="55">
                  <c:v>3.6762589928057565</c:v>
                </c:pt>
                <c:pt idx="56">
                  <c:v>-4.518518518518519</c:v>
                </c:pt>
                <c:pt idx="57">
                  <c:v>-7.8020304568527905</c:v>
                </c:pt>
                <c:pt idx="58">
                  <c:v>5.1318681318681314</c:v>
                </c:pt>
                <c:pt idx="59">
                  <c:v>5.3148148148148167</c:v>
                </c:pt>
                <c:pt idx="60">
                  <c:v>4.15625</c:v>
                </c:pt>
                <c:pt idx="61">
                  <c:v>1.8888888888888857</c:v>
                </c:pt>
                <c:pt idx="62">
                  <c:v>10.429906542056074</c:v>
                </c:pt>
                <c:pt idx="63">
                  <c:v>-5.3865546218487381</c:v>
                </c:pt>
                <c:pt idx="64">
                  <c:v>-2.1052631578947398</c:v>
                </c:pt>
                <c:pt idx="65">
                  <c:v>9.1388888888888857</c:v>
                </c:pt>
                <c:pt idx="66">
                  <c:v>-0.92733564013840919</c:v>
                </c:pt>
                <c:pt idx="67">
                  <c:v>6.1452991452991483</c:v>
                </c:pt>
                <c:pt idx="68">
                  <c:v>3.6565656565656539</c:v>
                </c:pt>
                <c:pt idx="69">
                  <c:v>0.44063324538258541</c:v>
                </c:pt>
              </c:numCache>
            </c:numRef>
          </c:xVal>
          <c:yVal>
            <c:numRef>
              <c:f>Sheet1!$H$3:$H$72</c:f>
              <c:numCache>
                <c:formatCode>General</c:formatCode>
                <c:ptCount val="70"/>
                <c:pt idx="0">
                  <c:v>47.557471264367813</c:v>
                </c:pt>
                <c:pt idx="1">
                  <c:v>59.375</c:v>
                </c:pt>
                <c:pt idx="2">
                  <c:v>76.045454545454547</c:v>
                </c:pt>
                <c:pt idx="3">
                  <c:v>69.31506849315069</c:v>
                </c:pt>
                <c:pt idx="4">
                  <c:v>56.209386281588451</c:v>
                </c:pt>
                <c:pt idx="5">
                  <c:v>53.396946564885496</c:v>
                </c:pt>
                <c:pt idx="6">
                  <c:v>65.042553191489361</c:v>
                </c:pt>
                <c:pt idx="7">
                  <c:v>49.4</c:v>
                </c:pt>
                <c:pt idx="8">
                  <c:v>53.554376657824932</c:v>
                </c:pt>
                <c:pt idx="9">
                  <c:v>73.979591836734699</c:v>
                </c:pt>
                <c:pt idx="10">
                  <c:v>48.256048387096776</c:v>
                </c:pt>
                <c:pt idx="11">
                  <c:v>54.627450980392155</c:v>
                </c:pt>
                <c:pt idx="12">
                  <c:v>64.117647058823536</c:v>
                </c:pt>
                <c:pt idx="13">
                  <c:v>67.41935483870968</c:v>
                </c:pt>
                <c:pt idx="14">
                  <c:v>76.031746031746039</c:v>
                </c:pt>
                <c:pt idx="15">
                  <c:v>65.749674054758799</c:v>
                </c:pt>
                <c:pt idx="16">
                  <c:v>68.267148014440437</c:v>
                </c:pt>
                <c:pt idx="17">
                  <c:v>64.171779141104295</c:v>
                </c:pt>
                <c:pt idx="18">
                  <c:v>59.302325581395351</c:v>
                </c:pt>
                <c:pt idx="19">
                  <c:v>55.182481751824817</c:v>
                </c:pt>
                <c:pt idx="20">
                  <c:v>45.402124430955993</c:v>
                </c:pt>
                <c:pt idx="21">
                  <c:v>52.920454545454547</c:v>
                </c:pt>
                <c:pt idx="22">
                  <c:v>50</c:v>
                </c:pt>
                <c:pt idx="23">
                  <c:v>45.995575221238937</c:v>
                </c:pt>
                <c:pt idx="24">
                  <c:v>47.145135566188195</c:v>
                </c:pt>
                <c:pt idx="25">
                  <c:v>53.302919708029194</c:v>
                </c:pt>
                <c:pt idx="26">
                  <c:v>68.99094437257439</c:v>
                </c:pt>
                <c:pt idx="27">
                  <c:v>64.744897959183675</c:v>
                </c:pt>
                <c:pt idx="28">
                  <c:v>45.798611111111114</c:v>
                </c:pt>
                <c:pt idx="29">
                  <c:v>57.352941176470587</c:v>
                </c:pt>
                <c:pt idx="30">
                  <c:v>51.724137931034484</c:v>
                </c:pt>
                <c:pt idx="31">
                  <c:v>50.125</c:v>
                </c:pt>
                <c:pt idx="32">
                  <c:v>78.086303939962477</c:v>
                </c:pt>
                <c:pt idx="33">
                  <c:v>49.660493827160494</c:v>
                </c:pt>
                <c:pt idx="34">
                  <c:v>48.75</c:v>
                </c:pt>
                <c:pt idx="35">
                  <c:v>76.921824104234531</c:v>
                </c:pt>
                <c:pt idx="36">
                  <c:v>65.94736842105263</c:v>
                </c:pt>
                <c:pt idx="37">
                  <c:v>77.089552238805965</c:v>
                </c:pt>
                <c:pt idx="38">
                  <c:v>65.479233226837067</c:v>
                </c:pt>
                <c:pt idx="39">
                  <c:v>59.191176470588232</c:v>
                </c:pt>
                <c:pt idx="40">
                  <c:v>69.875</c:v>
                </c:pt>
                <c:pt idx="41">
                  <c:v>64.090909090909093</c:v>
                </c:pt>
                <c:pt idx="42">
                  <c:v>45.625</c:v>
                </c:pt>
                <c:pt idx="43">
                  <c:v>63.029612756264235</c:v>
                </c:pt>
                <c:pt idx="44">
                  <c:v>64.444444444444443</c:v>
                </c:pt>
                <c:pt idx="45">
                  <c:v>50.241935483870968</c:v>
                </c:pt>
                <c:pt idx="46">
                  <c:v>67.60220994475138</c:v>
                </c:pt>
                <c:pt idx="47">
                  <c:v>49.855072463768117</c:v>
                </c:pt>
                <c:pt idx="48">
                  <c:v>54.871794871794869</c:v>
                </c:pt>
                <c:pt idx="49">
                  <c:v>53.603603603603602</c:v>
                </c:pt>
                <c:pt idx="50">
                  <c:v>47.230769230769234</c:v>
                </c:pt>
                <c:pt idx="51">
                  <c:v>60.909090909090907</c:v>
                </c:pt>
                <c:pt idx="52">
                  <c:v>71.25</c:v>
                </c:pt>
                <c:pt idx="53">
                  <c:v>48.87096774193548</c:v>
                </c:pt>
                <c:pt idx="54">
                  <c:v>71.161616161616166</c:v>
                </c:pt>
                <c:pt idx="55">
                  <c:v>74.676258992805757</c:v>
                </c:pt>
                <c:pt idx="56">
                  <c:v>46.481481481481481</c:v>
                </c:pt>
                <c:pt idx="57">
                  <c:v>63.197969543147209</c:v>
                </c:pt>
                <c:pt idx="58">
                  <c:v>78.131868131868131</c:v>
                </c:pt>
                <c:pt idx="59">
                  <c:v>47.314814814814817</c:v>
                </c:pt>
                <c:pt idx="60">
                  <c:v>62.15625</c:v>
                </c:pt>
                <c:pt idx="61">
                  <c:v>77.888888888888886</c:v>
                </c:pt>
                <c:pt idx="62">
                  <c:v>72.429906542056074</c:v>
                </c:pt>
                <c:pt idx="63">
                  <c:v>63.613445378151262</c:v>
                </c:pt>
                <c:pt idx="64">
                  <c:v>61.89473684210526</c:v>
                </c:pt>
                <c:pt idx="65">
                  <c:v>70.138888888888886</c:v>
                </c:pt>
                <c:pt idx="66">
                  <c:v>66.072664359861591</c:v>
                </c:pt>
                <c:pt idx="67">
                  <c:v>54.145299145299148</c:v>
                </c:pt>
                <c:pt idx="68">
                  <c:v>45.656565656565654</c:v>
                </c:pt>
                <c:pt idx="69">
                  <c:v>62.605820105820108</c:v>
                </c:pt>
              </c:numCache>
            </c:numRef>
          </c:yVal>
          <c:smooth val="0"/>
        </c:ser>
        <c:ser>
          <c:idx val="4"/>
          <c:order val="4"/>
          <c:tx>
            <c:v>Developing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Sheet1!$I$3:$I$45</c:f>
              <c:numCache>
                <c:formatCode>General</c:formatCode>
                <c:ptCount val="43"/>
                <c:pt idx="0">
                  <c:v>-5.8536585365853639</c:v>
                </c:pt>
                <c:pt idx="1">
                  <c:v>3.4542190305206475</c:v>
                </c:pt>
                <c:pt idx="2">
                  <c:v>0.16292134831460459</c:v>
                </c:pt>
                <c:pt idx="3">
                  <c:v>-3.4848484848484844</c:v>
                </c:pt>
                <c:pt idx="4">
                  <c:v>-11.086614173228348</c:v>
                </c:pt>
                <c:pt idx="5">
                  <c:v>1.3571428571428577</c:v>
                </c:pt>
                <c:pt idx="6">
                  <c:v>5.3516483516483504</c:v>
                </c:pt>
                <c:pt idx="7">
                  <c:v>7.3356643356643332</c:v>
                </c:pt>
                <c:pt idx="8">
                  <c:v>-9.7723577235772368</c:v>
                </c:pt>
                <c:pt idx="9">
                  <c:v>-6.8802992518703263</c:v>
                </c:pt>
                <c:pt idx="10">
                  <c:v>-8.0645161290320289E-2</c:v>
                </c:pt>
                <c:pt idx="11">
                  <c:v>-4.330882352941174</c:v>
                </c:pt>
                <c:pt idx="12">
                  <c:v>-10.679186228482003</c:v>
                </c:pt>
                <c:pt idx="13">
                  <c:v>12.395833333333332</c:v>
                </c:pt>
                <c:pt idx="14">
                  <c:v>-5.7784679089026909</c:v>
                </c:pt>
                <c:pt idx="15">
                  <c:v>2.4868421052631575</c:v>
                </c:pt>
                <c:pt idx="16">
                  <c:v>1.2307692307692335</c:v>
                </c:pt>
                <c:pt idx="17">
                  <c:v>3.5569620253164587</c:v>
                </c:pt>
                <c:pt idx="18">
                  <c:v>-5.734375</c:v>
                </c:pt>
                <c:pt idx="19">
                  <c:v>-12.193181818181817</c:v>
                </c:pt>
                <c:pt idx="20">
                  <c:v>-3.2348484848484844</c:v>
                </c:pt>
                <c:pt idx="21">
                  <c:v>-5.1266968325791851</c:v>
                </c:pt>
                <c:pt idx="22">
                  <c:v>1.8350515463917532</c:v>
                </c:pt>
                <c:pt idx="23">
                  <c:v>-1.2294617563739365</c:v>
                </c:pt>
                <c:pt idx="24">
                  <c:v>-11.219696969696969</c:v>
                </c:pt>
                <c:pt idx="25">
                  <c:v>5.1338028169014081</c:v>
                </c:pt>
                <c:pt idx="26">
                  <c:v>-7.5195822454308114</c:v>
                </c:pt>
                <c:pt idx="27">
                  <c:v>1.8620689655172384</c:v>
                </c:pt>
                <c:pt idx="28">
                  <c:v>4.0710659898477175</c:v>
                </c:pt>
                <c:pt idx="29">
                  <c:v>-2.8368794326241158</c:v>
                </c:pt>
                <c:pt idx="30">
                  <c:v>0.4285714285714306</c:v>
                </c:pt>
                <c:pt idx="31">
                  <c:v>-5.3038674033149178</c:v>
                </c:pt>
                <c:pt idx="32">
                  <c:v>-3.7291666666666643</c:v>
                </c:pt>
                <c:pt idx="33">
                  <c:v>-1.9642857142857153</c:v>
                </c:pt>
                <c:pt idx="34">
                  <c:v>9.375E-2</c:v>
                </c:pt>
                <c:pt idx="35">
                  <c:v>-5.3333333333333321</c:v>
                </c:pt>
                <c:pt idx="36">
                  <c:v>-11.160256410256409</c:v>
                </c:pt>
                <c:pt idx="37">
                  <c:v>-4.3064516129032242</c:v>
                </c:pt>
                <c:pt idx="38">
                  <c:v>4.5897435897435912</c:v>
                </c:pt>
                <c:pt idx="39">
                  <c:v>11.64</c:v>
                </c:pt>
                <c:pt idx="40">
                  <c:v>11.658536585365852</c:v>
                </c:pt>
                <c:pt idx="41">
                  <c:v>-10.438596491228068</c:v>
                </c:pt>
                <c:pt idx="42">
                  <c:v>-7.891304347826086</c:v>
                </c:pt>
              </c:numCache>
            </c:numRef>
          </c:xVal>
          <c:yVal>
            <c:numRef>
              <c:f>Sheet1!$J$3:$J$45</c:f>
              <c:numCache>
                <c:formatCode>General</c:formatCode>
                <c:ptCount val="43"/>
                <c:pt idx="0">
                  <c:v>37.146341463414636</c:v>
                </c:pt>
                <c:pt idx="1">
                  <c:v>41.454219030520647</c:v>
                </c:pt>
                <c:pt idx="2">
                  <c:v>42.162921348314605</c:v>
                </c:pt>
                <c:pt idx="3">
                  <c:v>39.515151515151516</c:v>
                </c:pt>
                <c:pt idx="4">
                  <c:v>37.913385826771652</c:v>
                </c:pt>
                <c:pt idx="5">
                  <c:v>30.357142857142858</c:v>
                </c:pt>
                <c:pt idx="6">
                  <c:v>38.35164835164835</c:v>
                </c:pt>
                <c:pt idx="7">
                  <c:v>44.335664335664333</c:v>
                </c:pt>
                <c:pt idx="8">
                  <c:v>44.227642276422763</c:v>
                </c:pt>
                <c:pt idx="9">
                  <c:v>32.119700748129674</c:v>
                </c:pt>
                <c:pt idx="10">
                  <c:v>34.91935483870968</c:v>
                </c:pt>
                <c:pt idx="11">
                  <c:v>34.669117647058826</c:v>
                </c:pt>
                <c:pt idx="12">
                  <c:v>35.320813771517997</c:v>
                </c:pt>
                <c:pt idx="13">
                  <c:v>27.395833333333332</c:v>
                </c:pt>
                <c:pt idx="14">
                  <c:v>31.221532091097309</c:v>
                </c:pt>
                <c:pt idx="15">
                  <c:v>38.486842105263158</c:v>
                </c:pt>
                <c:pt idx="16">
                  <c:v>44.230769230769234</c:v>
                </c:pt>
                <c:pt idx="17">
                  <c:v>39.556962025316459</c:v>
                </c:pt>
                <c:pt idx="18">
                  <c:v>37.265625</c:v>
                </c:pt>
                <c:pt idx="19">
                  <c:v>28.806818181818183</c:v>
                </c:pt>
                <c:pt idx="20">
                  <c:v>32.765151515151516</c:v>
                </c:pt>
                <c:pt idx="21">
                  <c:v>42.873303167420815</c:v>
                </c:pt>
                <c:pt idx="22">
                  <c:v>42.835051546391753</c:v>
                </c:pt>
                <c:pt idx="23">
                  <c:v>36.770538243626063</c:v>
                </c:pt>
                <c:pt idx="24">
                  <c:v>31.780303030303031</c:v>
                </c:pt>
                <c:pt idx="25">
                  <c:v>43.133802816901408</c:v>
                </c:pt>
                <c:pt idx="26">
                  <c:v>32.480417754569189</c:v>
                </c:pt>
                <c:pt idx="27">
                  <c:v>40.862068965517238</c:v>
                </c:pt>
                <c:pt idx="28">
                  <c:v>38.265306122448976</c:v>
                </c:pt>
                <c:pt idx="29">
                  <c:v>42.163120567375884</c:v>
                </c:pt>
                <c:pt idx="30">
                  <c:v>41.428571428571431</c:v>
                </c:pt>
                <c:pt idx="31">
                  <c:v>44.696132596685082</c:v>
                </c:pt>
                <c:pt idx="32">
                  <c:v>34.270833333333336</c:v>
                </c:pt>
                <c:pt idx="33">
                  <c:v>38.035714285714285</c:v>
                </c:pt>
                <c:pt idx="34">
                  <c:v>36.09375</c:v>
                </c:pt>
                <c:pt idx="35">
                  <c:v>29.666666666666668</c:v>
                </c:pt>
                <c:pt idx="36">
                  <c:v>39.839743589743591</c:v>
                </c:pt>
                <c:pt idx="37">
                  <c:v>41.693548387096776</c:v>
                </c:pt>
                <c:pt idx="38">
                  <c:v>36.589743589743591</c:v>
                </c:pt>
                <c:pt idx="39">
                  <c:v>35.64</c:v>
                </c:pt>
                <c:pt idx="40">
                  <c:v>46.168831168831169</c:v>
                </c:pt>
                <c:pt idx="41">
                  <c:v>44.561403508771932</c:v>
                </c:pt>
                <c:pt idx="42">
                  <c:v>30.108695652173914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58400"/>
        <c:axId val="74769920"/>
      </c:scatterChart>
      <c:valAx>
        <c:axId val="74758400"/>
        <c:scaling>
          <c:orientation val="minMax"/>
          <c:max val="30"/>
          <c:min val="-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Index Score Change from 2011 to 2012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4769920"/>
        <c:crosses val="autoZero"/>
        <c:crossBetween val="midCat"/>
        <c:majorUnit val="5"/>
      </c:valAx>
      <c:valAx>
        <c:axId val="74769920"/>
        <c:scaling>
          <c:orientation val="minMax"/>
          <c:max val="11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2012 All Students Index Score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4758400"/>
        <c:crossesAt val="-30"/>
        <c:crossBetween val="midCat"/>
        <c:majorUnit val="5"/>
      </c:valAx>
    </c:plotArea>
    <c:plotVisOnly val="1"/>
    <c:dispBlanksAs val="gap"/>
    <c:showDLblsOverMax val="0"/>
  </c:chart>
  <c:txPr>
    <a:bodyPr/>
    <a:lstStyle/>
    <a:p>
      <a:pPr>
        <a:defRPr sz="1800">
          <a:ln w="12700">
            <a:solidFill>
              <a:sysClr val="windowText" lastClr="000000"/>
            </a:solidFill>
          </a:ln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45664430835037"/>
          <c:y val="9.80383133926441E-2"/>
          <c:w val="0.73873019344804125"/>
          <c:h val="0.77159781163718166"/>
        </c:manualLayout>
      </c:layout>
      <c:scatterChart>
        <c:scatterStyle val="lineMarker"/>
        <c:varyColors val="0"/>
        <c:ser>
          <c:idx val="0"/>
          <c:order val="0"/>
          <c:tx>
            <c:v>Reward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9242"/>
              </a:solidFill>
              <a:ln>
                <a:solidFill>
                  <a:srgbClr val="006C31"/>
                </a:solidFill>
              </a:ln>
            </c:spPr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4.6363636363636402</c:v>
                </c:pt>
                <c:pt idx="1">
                  <c:v>14.739130434782609</c:v>
                </c:pt>
                <c:pt idx="2">
                  <c:v>-5.4940711462450622</c:v>
                </c:pt>
                <c:pt idx="3">
                  <c:v>17.268456375838923</c:v>
                </c:pt>
                <c:pt idx="4">
                  <c:v>-2.788461538461533</c:v>
                </c:pt>
                <c:pt idx="5">
                  <c:v>-2.6598778004073296</c:v>
                </c:pt>
                <c:pt idx="6">
                  <c:v>8.1843575418994448</c:v>
                </c:pt>
                <c:pt idx="7">
                  <c:v>16.28358208955224</c:v>
                </c:pt>
                <c:pt idx="8">
                  <c:v>3.0990099009900973</c:v>
                </c:pt>
                <c:pt idx="9">
                  <c:v>0.83710407239819062</c:v>
                </c:pt>
                <c:pt idx="10">
                  <c:v>2.6293706293706265</c:v>
                </c:pt>
                <c:pt idx="11">
                  <c:v>2.5238095238095184</c:v>
                </c:pt>
                <c:pt idx="12">
                  <c:v>-7.3790322580645125</c:v>
                </c:pt>
                <c:pt idx="13">
                  <c:v>14.168067226890756</c:v>
                </c:pt>
                <c:pt idx="14">
                  <c:v>3.9473684210526301</c:v>
                </c:pt>
                <c:pt idx="15">
                  <c:v>-2.6651480637813165</c:v>
                </c:pt>
                <c:pt idx="16">
                  <c:v>-0.68421052631579471</c:v>
                </c:pt>
                <c:pt idx="17">
                  <c:v>14.900709219858157</c:v>
                </c:pt>
                <c:pt idx="18">
                  <c:v>0.51327433628318886</c:v>
                </c:pt>
                <c:pt idx="19">
                  <c:v>20.217391304347828</c:v>
                </c:pt>
                <c:pt idx="20">
                  <c:v>13.421686746987959</c:v>
                </c:pt>
                <c:pt idx="21">
                  <c:v>4.0000000000006253E-2</c:v>
                </c:pt>
                <c:pt idx="22">
                  <c:v>19.372093023255815</c:v>
                </c:pt>
                <c:pt idx="23">
                  <c:v>15.798507462686565</c:v>
                </c:pt>
                <c:pt idx="24">
                  <c:v>-2.0735294117647101</c:v>
                </c:pt>
              </c:numCache>
            </c:numRef>
          </c:xVal>
          <c:yVal>
            <c:numRef>
              <c:f>Sheet1!$B$3:$B$27</c:f>
              <c:numCache>
                <c:formatCode>General</c:formatCode>
                <c:ptCount val="25"/>
                <c:pt idx="0">
                  <c:v>81.63636363636364</c:v>
                </c:pt>
                <c:pt idx="1">
                  <c:v>51.739130434782609</c:v>
                </c:pt>
                <c:pt idx="2">
                  <c:v>94.505928853754938</c:v>
                </c:pt>
                <c:pt idx="3">
                  <c:v>60.268456375838923</c:v>
                </c:pt>
                <c:pt idx="4">
                  <c:v>85.211538461538467</c:v>
                </c:pt>
                <c:pt idx="5">
                  <c:v>88.34012219959267</c:v>
                </c:pt>
                <c:pt idx="6">
                  <c:v>88.184357541899445</c:v>
                </c:pt>
                <c:pt idx="7">
                  <c:v>53.28358208955224</c:v>
                </c:pt>
                <c:pt idx="8">
                  <c:v>85.099009900990097</c:v>
                </c:pt>
                <c:pt idx="9">
                  <c:v>95.837104072398191</c:v>
                </c:pt>
                <c:pt idx="10">
                  <c:v>95.629370629370626</c:v>
                </c:pt>
                <c:pt idx="11">
                  <c:v>94.523809523809518</c:v>
                </c:pt>
                <c:pt idx="12">
                  <c:v>87.620967741935488</c:v>
                </c:pt>
                <c:pt idx="13">
                  <c:v>60.168067226890756</c:v>
                </c:pt>
                <c:pt idx="14">
                  <c:v>93.94736842105263</c:v>
                </c:pt>
                <c:pt idx="15">
                  <c:v>87.334851936218683</c:v>
                </c:pt>
                <c:pt idx="16">
                  <c:v>86.394472361809051</c:v>
                </c:pt>
                <c:pt idx="17">
                  <c:v>53.900709219858157</c:v>
                </c:pt>
                <c:pt idx="18">
                  <c:v>104.51327433628319</c:v>
                </c:pt>
                <c:pt idx="19">
                  <c:v>40</c:v>
                </c:pt>
                <c:pt idx="20">
                  <c:v>100.42168674698796</c:v>
                </c:pt>
                <c:pt idx="21">
                  <c:v>85.04</c:v>
                </c:pt>
                <c:pt idx="22">
                  <c:v>48.372093023255815</c:v>
                </c:pt>
                <c:pt idx="23">
                  <c:v>57.798507462686565</c:v>
                </c:pt>
                <c:pt idx="24">
                  <c:v>82.92647058823529</c:v>
                </c:pt>
              </c:numCache>
            </c:numRef>
          </c:yVal>
          <c:smooth val="0"/>
        </c:ser>
        <c:ser>
          <c:idx val="1"/>
          <c:order val="1"/>
          <c:tx>
            <c:v>Priority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504D"/>
              </a:solidFill>
              <a:ln>
                <a:solidFill>
                  <a:srgbClr val="C0504D">
                    <a:lumMod val="75000"/>
                  </a:srgbClr>
                </a:solidFill>
              </a:ln>
            </c:spPr>
          </c:marker>
          <c:xVal>
            <c:numRef>
              <c:f>Sheet1!$C$3:$C$29</c:f>
              <c:numCache>
                <c:formatCode>General</c:formatCode>
                <c:ptCount val="27"/>
                <c:pt idx="0">
                  <c:v>-18.462809917355372</c:v>
                </c:pt>
                <c:pt idx="1">
                  <c:v>-17.603174603174601</c:v>
                </c:pt>
                <c:pt idx="2">
                  <c:v>-12.389705882352942</c:v>
                </c:pt>
                <c:pt idx="3">
                  <c:v>-9.9635036496350367</c:v>
                </c:pt>
                <c:pt idx="4">
                  <c:v>-9.4358974358974343</c:v>
                </c:pt>
                <c:pt idx="5">
                  <c:v>-7.3333333333333321</c:v>
                </c:pt>
                <c:pt idx="6">
                  <c:v>-6.5833333333333339</c:v>
                </c:pt>
                <c:pt idx="7">
                  <c:v>-6.1343283582089558</c:v>
                </c:pt>
                <c:pt idx="8">
                  <c:v>-6.0322580645161299</c:v>
                </c:pt>
                <c:pt idx="9">
                  <c:v>-5.1510791366906474</c:v>
                </c:pt>
                <c:pt idx="10">
                  <c:v>-3.6411290322580641</c:v>
                </c:pt>
                <c:pt idx="11">
                  <c:v>-3.2777777777777786</c:v>
                </c:pt>
                <c:pt idx="12">
                  <c:v>-2.0617283950617278</c:v>
                </c:pt>
                <c:pt idx="13">
                  <c:v>-1.7748049052396873</c:v>
                </c:pt>
                <c:pt idx="14">
                  <c:v>-0.21568627450980316</c:v>
                </c:pt>
                <c:pt idx="15">
                  <c:v>3.448275862069039E-2</c:v>
                </c:pt>
                <c:pt idx="16">
                  <c:v>0.31683168316831711</c:v>
                </c:pt>
                <c:pt idx="17">
                  <c:v>0.94845360824742286</c:v>
                </c:pt>
                <c:pt idx="18">
                  <c:v>1.0434782608695663</c:v>
                </c:pt>
                <c:pt idx="19">
                  <c:v>1.8181818181818166</c:v>
                </c:pt>
                <c:pt idx="20">
                  <c:v>2.1490514905149034</c:v>
                </c:pt>
                <c:pt idx="21">
                  <c:v>3.151315789473685</c:v>
                </c:pt>
                <c:pt idx="22">
                  <c:v>3.7339449541284395</c:v>
                </c:pt>
                <c:pt idx="23">
                  <c:v>4.882352941176471</c:v>
                </c:pt>
                <c:pt idx="24">
                  <c:v>5.6527777777777786</c:v>
                </c:pt>
                <c:pt idx="25">
                  <c:v>5.8525641025641022</c:v>
                </c:pt>
                <c:pt idx="26">
                  <c:v>6.5842696629213471</c:v>
                </c:pt>
              </c:numCache>
            </c:numRef>
          </c:xVal>
          <c:yVal>
            <c:numRef>
              <c:f>Sheet1!$D$3:$D$29</c:f>
              <c:numCache>
                <c:formatCode>General</c:formatCode>
                <c:ptCount val="27"/>
                <c:pt idx="0">
                  <c:v>25.537190082644628</c:v>
                </c:pt>
                <c:pt idx="1">
                  <c:v>15.396825396825397</c:v>
                </c:pt>
                <c:pt idx="2">
                  <c:v>22.610294117647058</c:v>
                </c:pt>
                <c:pt idx="3">
                  <c:v>25.036496350364963</c:v>
                </c:pt>
                <c:pt idx="4">
                  <c:v>17.564102564102566</c:v>
                </c:pt>
                <c:pt idx="5">
                  <c:v>20.666666666666668</c:v>
                </c:pt>
                <c:pt idx="6">
                  <c:v>10.416666666666666</c:v>
                </c:pt>
                <c:pt idx="7">
                  <c:v>11.865671641791044</c:v>
                </c:pt>
                <c:pt idx="8">
                  <c:v>15.96774193548387</c:v>
                </c:pt>
                <c:pt idx="9">
                  <c:v>18.848920863309353</c:v>
                </c:pt>
                <c:pt idx="10">
                  <c:v>27.358870967741936</c:v>
                </c:pt>
                <c:pt idx="11">
                  <c:v>24.722222222222221</c:v>
                </c:pt>
                <c:pt idx="12">
                  <c:v>19.938271604938272</c:v>
                </c:pt>
                <c:pt idx="13">
                  <c:v>14.225195094760313</c:v>
                </c:pt>
                <c:pt idx="14">
                  <c:v>24.784313725490197</c:v>
                </c:pt>
                <c:pt idx="15">
                  <c:v>23.03448275862069</c:v>
                </c:pt>
                <c:pt idx="16">
                  <c:v>23.316831683168317</c:v>
                </c:pt>
                <c:pt idx="17">
                  <c:v>24.948453608247423</c:v>
                </c:pt>
                <c:pt idx="18">
                  <c:v>23.043478260869566</c:v>
                </c:pt>
                <c:pt idx="19">
                  <c:v>16.818181818181817</c:v>
                </c:pt>
                <c:pt idx="20">
                  <c:v>25.149051490514903</c:v>
                </c:pt>
                <c:pt idx="21">
                  <c:v>16.151315789473685</c:v>
                </c:pt>
                <c:pt idx="22">
                  <c:v>25.73394495412844</c:v>
                </c:pt>
                <c:pt idx="23">
                  <c:v>15.882352941176471</c:v>
                </c:pt>
                <c:pt idx="24">
                  <c:v>24.652777777777779</c:v>
                </c:pt>
                <c:pt idx="25">
                  <c:v>37.852564102564102</c:v>
                </c:pt>
                <c:pt idx="26">
                  <c:v>22.584269662921347</c:v>
                </c:pt>
              </c:numCache>
            </c:numRef>
          </c:yVal>
          <c:smooth val="0"/>
        </c:ser>
        <c:ser>
          <c:idx val="2"/>
          <c:order val="2"/>
          <c:tx>
            <c:v>Focus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79646"/>
              </a:solidFill>
              <a:ln>
                <a:solidFill>
                  <a:srgbClr val="F5801F"/>
                </a:solidFill>
              </a:ln>
            </c:spPr>
          </c:marker>
          <c:xVal>
            <c:numRef>
              <c:f>Sheet1!$E$3:$E$18</c:f>
              <c:numCache>
                <c:formatCode>General</c:formatCode>
                <c:ptCount val="16"/>
                <c:pt idx="0">
                  <c:v>2.1490514905149034</c:v>
                </c:pt>
                <c:pt idx="1">
                  <c:v>-10.525469168900806</c:v>
                </c:pt>
                <c:pt idx="2">
                  <c:v>7.4007490636704105</c:v>
                </c:pt>
                <c:pt idx="3">
                  <c:v>6.5874439461883441</c:v>
                </c:pt>
                <c:pt idx="4">
                  <c:v>11.955223880597018</c:v>
                </c:pt>
                <c:pt idx="5">
                  <c:v>2.2913385826771631</c:v>
                </c:pt>
                <c:pt idx="6">
                  <c:v>-26.011235955056179</c:v>
                </c:pt>
                <c:pt idx="7">
                  <c:v>-5.2624113475177303</c:v>
                </c:pt>
                <c:pt idx="8">
                  <c:v>-7.5657894736842088</c:v>
                </c:pt>
                <c:pt idx="10">
                  <c:v>-5.46875</c:v>
                </c:pt>
                <c:pt idx="11">
                  <c:v>-6.8571428571428577</c:v>
                </c:pt>
                <c:pt idx="12">
                  <c:v>-1.0194174757281544</c:v>
                </c:pt>
                <c:pt idx="13">
                  <c:v>-7.9481132075471663</c:v>
                </c:pt>
                <c:pt idx="14">
                  <c:v>-18.462809917355372</c:v>
                </c:pt>
                <c:pt idx="15">
                  <c:v>2.6960784313725483</c:v>
                </c:pt>
              </c:numCache>
            </c:numRef>
          </c:xVal>
          <c:yVal>
            <c:numRef>
              <c:f>Sheet1!$F$3:$F$18</c:f>
              <c:numCache>
                <c:formatCode>General</c:formatCode>
                <c:ptCount val="16"/>
                <c:pt idx="0">
                  <c:v>25.149051490514903</c:v>
                </c:pt>
                <c:pt idx="1">
                  <c:v>51.474530831099194</c:v>
                </c:pt>
                <c:pt idx="2">
                  <c:v>59.400749063670411</c:v>
                </c:pt>
                <c:pt idx="3">
                  <c:v>53.587443946188344</c:v>
                </c:pt>
                <c:pt idx="4">
                  <c:v>33.955223880597018</c:v>
                </c:pt>
                <c:pt idx="5">
                  <c:v>34.291338582677163</c:v>
                </c:pt>
                <c:pt idx="6">
                  <c:v>28.988764044943821</c:v>
                </c:pt>
                <c:pt idx="7">
                  <c:v>26.73758865248227</c:v>
                </c:pt>
                <c:pt idx="8">
                  <c:v>27.434210526315791</c:v>
                </c:pt>
                <c:pt idx="9">
                  <c:v>40.294117647058826</c:v>
                </c:pt>
                <c:pt idx="10">
                  <c:v>29.53125</c:v>
                </c:pt>
                <c:pt idx="11">
                  <c:v>27.142857142857142</c:v>
                </c:pt>
                <c:pt idx="12">
                  <c:v>28.980582524271846</c:v>
                </c:pt>
                <c:pt idx="13">
                  <c:v>32.051886792452834</c:v>
                </c:pt>
                <c:pt idx="14">
                  <c:v>25.537190082644628</c:v>
                </c:pt>
                <c:pt idx="15">
                  <c:v>32.696078431372548</c:v>
                </c:pt>
              </c:numCache>
            </c:numRef>
          </c:yVal>
          <c:smooth val="0"/>
        </c:ser>
        <c:ser>
          <c:idx val="3"/>
          <c:order val="3"/>
          <c:tx>
            <c:v>Rising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Sheet1!$G$3:$G$72</c:f>
              <c:numCache>
                <c:formatCode>General</c:formatCode>
                <c:ptCount val="70"/>
                <c:pt idx="0">
                  <c:v>-3.4425287356321874</c:v>
                </c:pt>
                <c:pt idx="1">
                  <c:v>-2.625</c:v>
                </c:pt>
                <c:pt idx="2">
                  <c:v>4.0454545454545467</c:v>
                </c:pt>
                <c:pt idx="3">
                  <c:v>-4.6849315068493098</c:v>
                </c:pt>
                <c:pt idx="4">
                  <c:v>13.209386281588451</c:v>
                </c:pt>
                <c:pt idx="5">
                  <c:v>8.3969465648854964</c:v>
                </c:pt>
                <c:pt idx="6">
                  <c:v>-4.9574468085106389</c:v>
                </c:pt>
                <c:pt idx="7">
                  <c:v>-5.6000000000000014</c:v>
                </c:pt>
                <c:pt idx="8">
                  <c:v>-2.4456233421750682</c:v>
                </c:pt>
                <c:pt idx="9">
                  <c:v>5.9795918367346985</c:v>
                </c:pt>
                <c:pt idx="10">
                  <c:v>-3.7439516129032242</c:v>
                </c:pt>
                <c:pt idx="11">
                  <c:v>-3.3725490196078454</c:v>
                </c:pt>
                <c:pt idx="12">
                  <c:v>-8.8823529411764639</c:v>
                </c:pt>
                <c:pt idx="13">
                  <c:v>2.4193548387096797</c:v>
                </c:pt>
                <c:pt idx="14">
                  <c:v>9.4330708661417333</c:v>
                </c:pt>
                <c:pt idx="15">
                  <c:v>-3.250325945241201</c:v>
                </c:pt>
                <c:pt idx="16">
                  <c:v>-15.732851985559563</c:v>
                </c:pt>
                <c:pt idx="17">
                  <c:v>-0.82822085889570474</c:v>
                </c:pt>
                <c:pt idx="19">
                  <c:v>-2.8175182481751833</c:v>
                </c:pt>
                <c:pt idx="20">
                  <c:v>2.4021244309559933</c:v>
                </c:pt>
                <c:pt idx="21">
                  <c:v>8.9204545454545467</c:v>
                </c:pt>
                <c:pt idx="22">
                  <c:v>0</c:v>
                </c:pt>
                <c:pt idx="23">
                  <c:v>3.995575221238937</c:v>
                </c:pt>
                <c:pt idx="24">
                  <c:v>-9.8548644338118052</c:v>
                </c:pt>
                <c:pt idx="25">
                  <c:v>0.30291970802919366</c:v>
                </c:pt>
                <c:pt idx="26">
                  <c:v>-1.0090556274256102</c:v>
                </c:pt>
                <c:pt idx="27">
                  <c:v>-3.2551020408163254</c:v>
                </c:pt>
                <c:pt idx="28">
                  <c:v>8.7986111111111143</c:v>
                </c:pt>
                <c:pt idx="29">
                  <c:v>13.352941176470587</c:v>
                </c:pt>
                <c:pt idx="30">
                  <c:v>-0.27586206896551602</c:v>
                </c:pt>
                <c:pt idx="31">
                  <c:v>3.125</c:v>
                </c:pt>
                <c:pt idx="32">
                  <c:v>-3.9136960600375232</c:v>
                </c:pt>
                <c:pt idx="33">
                  <c:v>6.6604938271604937</c:v>
                </c:pt>
                <c:pt idx="35">
                  <c:v>-7.8175895765468795E-2</c:v>
                </c:pt>
                <c:pt idx="36">
                  <c:v>-21.05263157894737</c:v>
                </c:pt>
                <c:pt idx="37">
                  <c:v>1.0895522388059646</c:v>
                </c:pt>
                <c:pt idx="38">
                  <c:v>-5.5207667731629329</c:v>
                </c:pt>
                <c:pt idx="39">
                  <c:v>-13.808823529411768</c:v>
                </c:pt>
                <c:pt idx="40">
                  <c:v>-0.125</c:v>
                </c:pt>
                <c:pt idx="41">
                  <c:v>14.090909090909093</c:v>
                </c:pt>
                <c:pt idx="42">
                  <c:v>-1.375</c:v>
                </c:pt>
                <c:pt idx="43">
                  <c:v>8.0296127562642354</c:v>
                </c:pt>
                <c:pt idx="45">
                  <c:v>0.24193548387096797</c:v>
                </c:pt>
                <c:pt idx="46">
                  <c:v>-5.3977900552486204</c:v>
                </c:pt>
                <c:pt idx="47">
                  <c:v>13.855072463768117</c:v>
                </c:pt>
                <c:pt idx="48">
                  <c:v>-5.1282051282051313</c:v>
                </c:pt>
                <c:pt idx="49">
                  <c:v>-13.396396396396398</c:v>
                </c:pt>
                <c:pt idx="50">
                  <c:v>-2.7692307692307665</c:v>
                </c:pt>
                <c:pt idx="51">
                  <c:v>7.9090909090909065</c:v>
                </c:pt>
                <c:pt idx="52">
                  <c:v>-3.75</c:v>
                </c:pt>
                <c:pt idx="53">
                  <c:v>9.8709677419354804</c:v>
                </c:pt>
                <c:pt idx="54">
                  <c:v>-1.8383838383838338</c:v>
                </c:pt>
                <c:pt idx="55">
                  <c:v>3.6762589928057565</c:v>
                </c:pt>
                <c:pt idx="56">
                  <c:v>-4.518518518518519</c:v>
                </c:pt>
                <c:pt idx="57">
                  <c:v>-7.8020304568527905</c:v>
                </c:pt>
                <c:pt idx="58">
                  <c:v>5.1318681318681314</c:v>
                </c:pt>
                <c:pt idx="59">
                  <c:v>5.3148148148148167</c:v>
                </c:pt>
                <c:pt idx="60">
                  <c:v>4.15625</c:v>
                </c:pt>
                <c:pt idx="61">
                  <c:v>1.8888888888888857</c:v>
                </c:pt>
                <c:pt idx="62">
                  <c:v>10.429906542056074</c:v>
                </c:pt>
                <c:pt idx="63">
                  <c:v>-5.3865546218487381</c:v>
                </c:pt>
                <c:pt idx="64">
                  <c:v>-2.1052631578947398</c:v>
                </c:pt>
                <c:pt idx="65">
                  <c:v>9.1388888888888857</c:v>
                </c:pt>
                <c:pt idx="66">
                  <c:v>-0.92733564013840919</c:v>
                </c:pt>
                <c:pt idx="67">
                  <c:v>6.1452991452991483</c:v>
                </c:pt>
                <c:pt idx="68">
                  <c:v>3.6565656565656539</c:v>
                </c:pt>
                <c:pt idx="69">
                  <c:v>0.44063324538258541</c:v>
                </c:pt>
              </c:numCache>
            </c:numRef>
          </c:xVal>
          <c:yVal>
            <c:numRef>
              <c:f>Sheet1!$H$3:$H$72</c:f>
              <c:numCache>
                <c:formatCode>General</c:formatCode>
                <c:ptCount val="70"/>
                <c:pt idx="0">
                  <c:v>47.557471264367813</c:v>
                </c:pt>
                <c:pt idx="1">
                  <c:v>59.375</c:v>
                </c:pt>
                <c:pt idx="2">
                  <c:v>76.045454545454547</c:v>
                </c:pt>
                <c:pt idx="3">
                  <c:v>69.31506849315069</c:v>
                </c:pt>
                <c:pt idx="4">
                  <c:v>56.209386281588451</c:v>
                </c:pt>
                <c:pt idx="5">
                  <c:v>53.396946564885496</c:v>
                </c:pt>
                <c:pt idx="6">
                  <c:v>65.042553191489361</c:v>
                </c:pt>
                <c:pt idx="7">
                  <c:v>49.4</c:v>
                </c:pt>
                <c:pt idx="8">
                  <c:v>53.554376657824932</c:v>
                </c:pt>
                <c:pt idx="9">
                  <c:v>73.979591836734699</c:v>
                </c:pt>
                <c:pt idx="10">
                  <c:v>48.256048387096776</c:v>
                </c:pt>
                <c:pt idx="11">
                  <c:v>54.627450980392155</c:v>
                </c:pt>
                <c:pt idx="12">
                  <c:v>64.117647058823536</c:v>
                </c:pt>
                <c:pt idx="13">
                  <c:v>67.41935483870968</c:v>
                </c:pt>
                <c:pt idx="14">
                  <c:v>76.031746031746039</c:v>
                </c:pt>
                <c:pt idx="15">
                  <c:v>65.749674054758799</c:v>
                </c:pt>
                <c:pt idx="16">
                  <c:v>68.267148014440437</c:v>
                </c:pt>
                <c:pt idx="17">
                  <c:v>64.171779141104295</c:v>
                </c:pt>
                <c:pt idx="18">
                  <c:v>59.302325581395351</c:v>
                </c:pt>
                <c:pt idx="19">
                  <c:v>55.182481751824817</c:v>
                </c:pt>
                <c:pt idx="20">
                  <c:v>45.402124430955993</c:v>
                </c:pt>
                <c:pt idx="21">
                  <c:v>52.920454545454547</c:v>
                </c:pt>
                <c:pt idx="22">
                  <c:v>50</c:v>
                </c:pt>
                <c:pt idx="23">
                  <c:v>45.995575221238937</c:v>
                </c:pt>
                <c:pt idx="24">
                  <c:v>47.145135566188195</c:v>
                </c:pt>
                <c:pt idx="25">
                  <c:v>53.302919708029194</c:v>
                </c:pt>
                <c:pt idx="26">
                  <c:v>68.99094437257439</c:v>
                </c:pt>
                <c:pt idx="27">
                  <c:v>64.744897959183675</c:v>
                </c:pt>
                <c:pt idx="28">
                  <c:v>45.798611111111114</c:v>
                </c:pt>
                <c:pt idx="29">
                  <c:v>57.352941176470587</c:v>
                </c:pt>
                <c:pt idx="30">
                  <c:v>51.724137931034484</c:v>
                </c:pt>
                <c:pt idx="31">
                  <c:v>50.125</c:v>
                </c:pt>
                <c:pt idx="32">
                  <c:v>78.086303939962477</c:v>
                </c:pt>
                <c:pt idx="33">
                  <c:v>49.660493827160494</c:v>
                </c:pt>
                <c:pt idx="34">
                  <c:v>48.75</c:v>
                </c:pt>
                <c:pt idx="35">
                  <c:v>76.921824104234531</c:v>
                </c:pt>
                <c:pt idx="36">
                  <c:v>65.94736842105263</c:v>
                </c:pt>
                <c:pt idx="37">
                  <c:v>77.089552238805965</c:v>
                </c:pt>
                <c:pt idx="38">
                  <c:v>65.479233226837067</c:v>
                </c:pt>
                <c:pt idx="39">
                  <c:v>59.191176470588232</c:v>
                </c:pt>
                <c:pt idx="40">
                  <c:v>69.875</c:v>
                </c:pt>
                <c:pt idx="41">
                  <c:v>64.090909090909093</c:v>
                </c:pt>
                <c:pt idx="42">
                  <c:v>45.625</c:v>
                </c:pt>
                <c:pt idx="43">
                  <c:v>63.029612756264235</c:v>
                </c:pt>
                <c:pt idx="44">
                  <c:v>64.444444444444443</c:v>
                </c:pt>
                <c:pt idx="45">
                  <c:v>50.241935483870968</c:v>
                </c:pt>
                <c:pt idx="46">
                  <c:v>67.60220994475138</c:v>
                </c:pt>
                <c:pt idx="47">
                  <c:v>49.855072463768117</c:v>
                </c:pt>
                <c:pt idx="48">
                  <c:v>54.871794871794869</c:v>
                </c:pt>
                <c:pt idx="49">
                  <c:v>53.603603603603602</c:v>
                </c:pt>
                <c:pt idx="50">
                  <c:v>47.230769230769234</c:v>
                </c:pt>
                <c:pt idx="51">
                  <c:v>60.909090909090907</c:v>
                </c:pt>
                <c:pt idx="52">
                  <c:v>71.25</c:v>
                </c:pt>
                <c:pt idx="53">
                  <c:v>48.87096774193548</c:v>
                </c:pt>
                <c:pt idx="54">
                  <c:v>71.161616161616166</c:v>
                </c:pt>
                <c:pt idx="55">
                  <c:v>74.676258992805757</c:v>
                </c:pt>
                <c:pt idx="56">
                  <c:v>46.481481481481481</c:v>
                </c:pt>
                <c:pt idx="57">
                  <c:v>63.197969543147209</c:v>
                </c:pt>
                <c:pt idx="58">
                  <c:v>78.131868131868131</c:v>
                </c:pt>
                <c:pt idx="59">
                  <c:v>47.314814814814817</c:v>
                </c:pt>
                <c:pt idx="60">
                  <c:v>62.15625</c:v>
                </c:pt>
                <c:pt idx="61">
                  <c:v>77.888888888888886</c:v>
                </c:pt>
                <c:pt idx="62">
                  <c:v>72.429906542056074</c:v>
                </c:pt>
                <c:pt idx="63">
                  <c:v>63.613445378151262</c:v>
                </c:pt>
                <c:pt idx="64">
                  <c:v>61.89473684210526</c:v>
                </c:pt>
                <c:pt idx="65">
                  <c:v>70.138888888888886</c:v>
                </c:pt>
                <c:pt idx="66">
                  <c:v>66.072664359861591</c:v>
                </c:pt>
                <c:pt idx="67">
                  <c:v>54.145299145299148</c:v>
                </c:pt>
                <c:pt idx="68">
                  <c:v>45.656565656565654</c:v>
                </c:pt>
                <c:pt idx="69">
                  <c:v>62.605820105820108</c:v>
                </c:pt>
              </c:numCache>
            </c:numRef>
          </c:yVal>
          <c:smooth val="0"/>
        </c:ser>
        <c:ser>
          <c:idx val="4"/>
          <c:order val="4"/>
          <c:tx>
            <c:v>Developing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1F497D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xVal>
            <c:numRef>
              <c:f>Sheet1!$I$3:$I$45</c:f>
              <c:numCache>
                <c:formatCode>General</c:formatCode>
                <c:ptCount val="43"/>
                <c:pt idx="0">
                  <c:v>-5.8536585365853639</c:v>
                </c:pt>
                <c:pt idx="1">
                  <c:v>3.4542190305206475</c:v>
                </c:pt>
                <c:pt idx="2">
                  <c:v>0.16292134831460459</c:v>
                </c:pt>
                <c:pt idx="3">
                  <c:v>-3.4848484848484844</c:v>
                </c:pt>
                <c:pt idx="4">
                  <c:v>-11.086614173228348</c:v>
                </c:pt>
                <c:pt idx="5">
                  <c:v>1.3571428571428577</c:v>
                </c:pt>
                <c:pt idx="6">
                  <c:v>5.3516483516483504</c:v>
                </c:pt>
                <c:pt idx="7">
                  <c:v>7.3356643356643332</c:v>
                </c:pt>
                <c:pt idx="8">
                  <c:v>-9.7723577235772368</c:v>
                </c:pt>
                <c:pt idx="9">
                  <c:v>-6.8802992518703263</c:v>
                </c:pt>
                <c:pt idx="10">
                  <c:v>-8.0645161290320289E-2</c:v>
                </c:pt>
                <c:pt idx="11">
                  <c:v>-4.330882352941174</c:v>
                </c:pt>
                <c:pt idx="12">
                  <c:v>-10.679186228482003</c:v>
                </c:pt>
                <c:pt idx="13">
                  <c:v>12.395833333333332</c:v>
                </c:pt>
                <c:pt idx="14">
                  <c:v>-5.7784679089026909</c:v>
                </c:pt>
                <c:pt idx="15">
                  <c:v>2.4868421052631575</c:v>
                </c:pt>
                <c:pt idx="16">
                  <c:v>1.2307692307692335</c:v>
                </c:pt>
                <c:pt idx="17">
                  <c:v>3.5569620253164587</c:v>
                </c:pt>
                <c:pt idx="18">
                  <c:v>-5.734375</c:v>
                </c:pt>
                <c:pt idx="19">
                  <c:v>-12.193181818181817</c:v>
                </c:pt>
                <c:pt idx="20">
                  <c:v>-3.2348484848484844</c:v>
                </c:pt>
                <c:pt idx="21">
                  <c:v>-5.1266968325791851</c:v>
                </c:pt>
                <c:pt idx="22">
                  <c:v>1.8350515463917532</c:v>
                </c:pt>
                <c:pt idx="23">
                  <c:v>-1.2294617563739365</c:v>
                </c:pt>
                <c:pt idx="24">
                  <c:v>-11.219696969696969</c:v>
                </c:pt>
                <c:pt idx="25">
                  <c:v>5.1338028169014081</c:v>
                </c:pt>
                <c:pt idx="26">
                  <c:v>-7.5195822454308114</c:v>
                </c:pt>
                <c:pt idx="27">
                  <c:v>1.8620689655172384</c:v>
                </c:pt>
                <c:pt idx="28">
                  <c:v>4.0710659898477175</c:v>
                </c:pt>
                <c:pt idx="29">
                  <c:v>-2.8368794326241158</c:v>
                </c:pt>
                <c:pt idx="30">
                  <c:v>0.4285714285714306</c:v>
                </c:pt>
                <c:pt idx="31">
                  <c:v>-5.3038674033149178</c:v>
                </c:pt>
                <c:pt idx="32">
                  <c:v>-3.7291666666666643</c:v>
                </c:pt>
                <c:pt idx="33">
                  <c:v>-1.9642857142857153</c:v>
                </c:pt>
                <c:pt idx="34">
                  <c:v>9.375E-2</c:v>
                </c:pt>
                <c:pt idx="35">
                  <c:v>-5.3333333333333321</c:v>
                </c:pt>
                <c:pt idx="36">
                  <c:v>-11.160256410256409</c:v>
                </c:pt>
                <c:pt idx="37">
                  <c:v>-4.3064516129032242</c:v>
                </c:pt>
                <c:pt idx="38">
                  <c:v>4.5897435897435912</c:v>
                </c:pt>
                <c:pt idx="39">
                  <c:v>11.64</c:v>
                </c:pt>
                <c:pt idx="40">
                  <c:v>11.658536585365852</c:v>
                </c:pt>
                <c:pt idx="41">
                  <c:v>-10.438596491228068</c:v>
                </c:pt>
                <c:pt idx="42">
                  <c:v>-7.891304347826086</c:v>
                </c:pt>
              </c:numCache>
            </c:numRef>
          </c:xVal>
          <c:yVal>
            <c:numRef>
              <c:f>Sheet1!$J$3:$J$45</c:f>
              <c:numCache>
                <c:formatCode>General</c:formatCode>
                <c:ptCount val="43"/>
                <c:pt idx="0">
                  <c:v>37.146341463414636</c:v>
                </c:pt>
                <c:pt idx="1">
                  <c:v>41.454219030520647</c:v>
                </c:pt>
                <c:pt idx="2">
                  <c:v>42.162921348314605</c:v>
                </c:pt>
                <c:pt idx="3">
                  <c:v>39.515151515151516</c:v>
                </c:pt>
                <c:pt idx="4">
                  <c:v>37.913385826771652</c:v>
                </c:pt>
                <c:pt idx="5">
                  <c:v>30.357142857142858</c:v>
                </c:pt>
                <c:pt idx="6">
                  <c:v>38.35164835164835</c:v>
                </c:pt>
                <c:pt idx="7">
                  <c:v>44.335664335664333</c:v>
                </c:pt>
                <c:pt idx="8">
                  <c:v>44.227642276422763</c:v>
                </c:pt>
                <c:pt idx="9">
                  <c:v>32.119700748129674</c:v>
                </c:pt>
                <c:pt idx="10">
                  <c:v>34.91935483870968</c:v>
                </c:pt>
                <c:pt idx="11">
                  <c:v>34.669117647058826</c:v>
                </c:pt>
                <c:pt idx="12">
                  <c:v>35.320813771517997</c:v>
                </c:pt>
                <c:pt idx="13">
                  <c:v>27.395833333333332</c:v>
                </c:pt>
                <c:pt idx="14">
                  <c:v>31.221532091097309</c:v>
                </c:pt>
                <c:pt idx="15">
                  <c:v>38.486842105263158</c:v>
                </c:pt>
                <c:pt idx="16">
                  <c:v>44.230769230769234</c:v>
                </c:pt>
                <c:pt idx="17">
                  <c:v>39.556962025316459</c:v>
                </c:pt>
                <c:pt idx="18">
                  <c:v>37.265625</c:v>
                </c:pt>
                <c:pt idx="19">
                  <c:v>28.806818181818183</c:v>
                </c:pt>
                <c:pt idx="20">
                  <c:v>32.765151515151516</c:v>
                </c:pt>
                <c:pt idx="21">
                  <c:v>42.873303167420815</c:v>
                </c:pt>
                <c:pt idx="22">
                  <c:v>42.835051546391753</c:v>
                </c:pt>
                <c:pt idx="23">
                  <c:v>36.770538243626063</c:v>
                </c:pt>
                <c:pt idx="24">
                  <c:v>31.780303030303031</c:v>
                </c:pt>
                <c:pt idx="25">
                  <c:v>43.133802816901408</c:v>
                </c:pt>
                <c:pt idx="26">
                  <c:v>32.480417754569189</c:v>
                </c:pt>
                <c:pt idx="27">
                  <c:v>40.862068965517238</c:v>
                </c:pt>
                <c:pt idx="28">
                  <c:v>38.265306122448976</c:v>
                </c:pt>
                <c:pt idx="29">
                  <c:v>42.163120567375884</c:v>
                </c:pt>
                <c:pt idx="30">
                  <c:v>41.428571428571431</c:v>
                </c:pt>
                <c:pt idx="31">
                  <c:v>44.696132596685082</c:v>
                </c:pt>
                <c:pt idx="32">
                  <c:v>34.270833333333336</c:v>
                </c:pt>
                <c:pt idx="33">
                  <c:v>38.035714285714285</c:v>
                </c:pt>
                <c:pt idx="34">
                  <c:v>36.09375</c:v>
                </c:pt>
                <c:pt idx="35">
                  <c:v>29.666666666666668</c:v>
                </c:pt>
                <c:pt idx="36">
                  <c:v>39.839743589743591</c:v>
                </c:pt>
                <c:pt idx="37">
                  <c:v>41.693548387096776</c:v>
                </c:pt>
                <c:pt idx="38">
                  <c:v>36.589743589743591</c:v>
                </c:pt>
                <c:pt idx="39">
                  <c:v>35.64</c:v>
                </c:pt>
                <c:pt idx="40">
                  <c:v>46.168831168831169</c:v>
                </c:pt>
                <c:pt idx="41">
                  <c:v>44.561403508771932</c:v>
                </c:pt>
                <c:pt idx="42">
                  <c:v>30.108695652173914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493952"/>
        <c:axId val="74497024"/>
      </c:scatterChart>
      <c:valAx>
        <c:axId val="74493952"/>
        <c:scaling>
          <c:orientation val="minMax"/>
          <c:max val="30"/>
          <c:min val="-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Index Score Change from 2011 to 2012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4497024"/>
        <c:crosses val="autoZero"/>
        <c:crossBetween val="midCat"/>
        <c:majorUnit val="5"/>
      </c:valAx>
      <c:valAx>
        <c:axId val="74497024"/>
        <c:scaling>
          <c:orientation val="minMax"/>
          <c:max val="11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2012 All Students Index Score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4493952"/>
        <c:crossesAt val="-30"/>
        <c:crossBetween val="midCat"/>
        <c:majorUnit val="5"/>
      </c:valAx>
    </c:plotArea>
    <c:plotVisOnly val="1"/>
    <c:dispBlanksAs val="gap"/>
    <c:showDLblsOverMax val="0"/>
  </c:chart>
  <c:txPr>
    <a:bodyPr/>
    <a:lstStyle/>
    <a:p>
      <a:pPr>
        <a:defRPr sz="1800">
          <a:ln w="12700">
            <a:solidFill>
              <a:sysClr val="windowText" lastClr="000000"/>
            </a:solidFill>
          </a:ln>
        </a:defRPr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45664430835037"/>
          <c:y val="9.80383133926441E-2"/>
          <c:w val="0.73873019344804125"/>
          <c:h val="0.77159781163718166"/>
        </c:manualLayout>
      </c:layout>
      <c:scatterChart>
        <c:scatterStyle val="lineMarker"/>
        <c:varyColors val="0"/>
        <c:ser>
          <c:idx val="0"/>
          <c:order val="0"/>
          <c:tx>
            <c:v>Reward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9242"/>
              </a:solidFill>
              <a:ln>
                <a:solidFill>
                  <a:srgbClr val="006C31"/>
                </a:solidFill>
              </a:ln>
            </c:spPr>
          </c:marker>
          <c:xVal>
            <c:numRef>
              <c:f>Sheet1!$A$3:$A$27</c:f>
              <c:numCache>
                <c:formatCode>General</c:formatCode>
                <c:ptCount val="25"/>
                <c:pt idx="0">
                  <c:v>4.6363636363636402</c:v>
                </c:pt>
                <c:pt idx="1">
                  <c:v>14.739130434782609</c:v>
                </c:pt>
                <c:pt idx="2">
                  <c:v>-5.4940711462450622</c:v>
                </c:pt>
                <c:pt idx="3">
                  <c:v>17.268456375838923</c:v>
                </c:pt>
                <c:pt idx="4">
                  <c:v>-2.788461538461533</c:v>
                </c:pt>
                <c:pt idx="5">
                  <c:v>-2.6598778004073296</c:v>
                </c:pt>
                <c:pt idx="6">
                  <c:v>8.1843575418994448</c:v>
                </c:pt>
                <c:pt idx="7">
                  <c:v>16.28358208955224</c:v>
                </c:pt>
                <c:pt idx="8">
                  <c:v>3.0990099009900973</c:v>
                </c:pt>
                <c:pt idx="9">
                  <c:v>0.83710407239819062</c:v>
                </c:pt>
                <c:pt idx="10">
                  <c:v>2.6293706293706265</c:v>
                </c:pt>
                <c:pt idx="11">
                  <c:v>2.5238095238095184</c:v>
                </c:pt>
                <c:pt idx="12">
                  <c:v>-7.3790322580645125</c:v>
                </c:pt>
                <c:pt idx="13">
                  <c:v>14.168067226890756</c:v>
                </c:pt>
                <c:pt idx="14">
                  <c:v>3.9473684210526301</c:v>
                </c:pt>
                <c:pt idx="15">
                  <c:v>-2.6651480637813165</c:v>
                </c:pt>
                <c:pt idx="16">
                  <c:v>-0.68421052631579471</c:v>
                </c:pt>
                <c:pt idx="17">
                  <c:v>14.900709219858157</c:v>
                </c:pt>
                <c:pt idx="18">
                  <c:v>0.51327433628318886</c:v>
                </c:pt>
                <c:pt idx="19">
                  <c:v>20.217391304347828</c:v>
                </c:pt>
                <c:pt idx="20">
                  <c:v>13.421686746987959</c:v>
                </c:pt>
                <c:pt idx="21">
                  <c:v>4.0000000000006253E-2</c:v>
                </c:pt>
                <c:pt idx="22">
                  <c:v>19.372093023255815</c:v>
                </c:pt>
                <c:pt idx="23">
                  <c:v>15.798507462686565</c:v>
                </c:pt>
                <c:pt idx="24">
                  <c:v>-2.0735294117647101</c:v>
                </c:pt>
              </c:numCache>
            </c:numRef>
          </c:xVal>
          <c:yVal>
            <c:numRef>
              <c:f>Sheet1!$B$3:$B$27</c:f>
              <c:numCache>
                <c:formatCode>General</c:formatCode>
                <c:ptCount val="25"/>
                <c:pt idx="0">
                  <c:v>81.63636363636364</c:v>
                </c:pt>
                <c:pt idx="1">
                  <c:v>51.739130434782609</c:v>
                </c:pt>
                <c:pt idx="2">
                  <c:v>94.505928853754938</c:v>
                </c:pt>
                <c:pt idx="3">
                  <c:v>60.268456375838923</c:v>
                </c:pt>
                <c:pt idx="4">
                  <c:v>85.211538461538467</c:v>
                </c:pt>
                <c:pt idx="5">
                  <c:v>88.34012219959267</c:v>
                </c:pt>
                <c:pt idx="6">
                  <c:v>88.184357541899445</c:v>
                </c:pt>
                <c:pt idx="7">
                  <c:v>53.28358208955224</c:v>
                </c:pt>
                <c:pt idx="8">
                  <c:v>85.099009900990097</c:v>
                </c:pt>
                <c:pt idx="9">
                  <c:v>95.837104072398191</c:v>
                </c:pt>
                <c:pt idx="10">
                  <c:v>95.629370629370626</c:v>
                </c:pt>
                <c:pt idx="11">
                  <c:v>94.523809523809518</c:v>
                </c:pt>
                <c:pt idx="12">
                  <c:v>87.620967741935488</c:v>
                </c:pt>
                <c:pt idx="13">
                  <c:v>60.168067226890756</c:v>
                </c:pt>
                <c:pt idx="14">
                  <c:v>93.94736842105263</c:v>
                </c:pt>
                <c:pt idx="15">
                  <c:v>87.334851936218683</c:v>
                </c:pt>
                <c:pt idx="16">
                  <c:v>86.394472361809051</c:v>
                </c:pt>
                <c:pt idx="17">
                  <c:v>53.900709219858157</c:v>
                </c:pt>
                <c:pt idx="18">
                  <c:v>104.51327433628319</c:v>
                </c:pt>
                <c:pt idx="19">
                  <c:v>40</c:v>
                </c:pt>
                <c:pt idx="20">
                  <c:v>100.42168674698796</c:v>
                </c:pt>
                <c:pt idx="21">
                  <c:v>85.04</c:v>
                </c:pt>
                <c:pt idx="22">
                  <c:v>48.372093023255815</c:v>
                </c:pt>
                <c:pt idx="23">
                  <c:v>57.798507462686565</c:v>
                </c:pt>
                <c:pt idx="24">
                  <c:v>82.92647058823529</c:v>
                </c:pt>
              </c:numCache>
            </c:numRef>
          </c:yVal>
          <c:smooth val="0"/>
        </c:ser>
        <c:ser>
          <c:idx val="1"/>
          <c:order val="1"/>
          <c:tx>
            <c:v>Priority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C0504D"/>
              </a:solidFill>
              <a:ln>
                <a:solidFill>
                  <a:srgbClr val="C0504D">
                    <a:lumMod val="75000"/>
                  </a:srgbClr>
                </a:solidFill>
              </a:ln>
            </c:spPr>
          </c:marker>
          <c:xVal>
            <c:numRef>
              <c:f>Sheet1!$C$3:$C$29</c:f>
              <c:numCache>
                <c:formatCode>General</c:formatCode>
                <c:ptCount val="27"/>
                <c:pt idx="0">
                  <c:v>-18.462809917355372</c:v>
                </c:pt>
                <c:pt idx="1">
                  <c:v>-17.603174603174601</c:v>
                </c:pt>
                <c:pt idx="2">
                  <c:v>-12.389705882352942</c:v>
                </c:pt>
                <c:pt idx="3">
                  <c:v>-9.9635036496350367</c:v>
                </c:pt>
                <c:pt idx="4">
                  <c:v>-9.4358974358974343</c:v>
                </c:pt>
                <c:pt idx="5">
                  <c:v>-7.3333333333333321</c:v>
                </c:pt>
                <c:pt idx="6">
                  <c:v>-6.5833333333333339</c:v>
                </c:pt>
                <c:pt idx="7">
                  <c:v>-6.1343283582089558</c:v>
                </c:pt>
                <c:pt idx="8">
                  <c:v>-6.0322580645161299</c:v>
                </c:pt>
                <c:pt idx="9">
                  <c:v>-5.1510791366906474</c:v>
                </c:pt>
                <c:pt idx="10">
                  <c:v>-3.6411290322580641</c:v>
                </c:pt>
                <c:pt idx="11">
                  <c:v>-3.2777777777777786</c:v>
                </c:pt>
                <c:pt idx="12">
                  <c:v>-2.0617283950617278</c:v>
                </c:pt>
                <c:pt idx="13">
                  <c:v>-1.7748049052396873</c:v>
                </c:pt>
                <c:pt idx="14">
                  <c:v>-0.21568627450980316</c:v>
                </c:pt>
                <c:pt idx="15">
                  <c:v>3.448275862069039E-2</c:v>
                </c:pt>
                <c:pt idx="16">
                  <c:v>0.31683168316831711</c:v>
                </c:pt>
                <c:pt idx="17">
                  <c:v>0.94845360824742286</c:v>
                </c:pt>
                <c:pt idx="18">
                  <c:v>1.0434782608695663</c:v>
                </c:pt>
                <c:pt idx="19">
                  <c:v>1.8181818181818166</c:v>
                </c:pt>
                <c:pt idx="20">
                  <c:v>2.1490514905149034</c:v>
                </c:pt>
                <c:pt idx="21">
                  <c:v>3.151315789473685</c:v>
                </c:pt>
                <c:pt idx="22">
                  <c:v>3.7339449541284395</c:v>
                </c:pt>
                <c:pt idx="23">
                  <c:v>4.882352941176471</c:v>
                </c:pt>
                <c:pt idx="24">
                  <c:v>5.6527777777777786</c:v>
                </c:pt>
                <c:pt idx="25">
                  <c:v>5.8525641025641022</c:v>
                </c:pt>
                <c:pt idx="26">
                  <c:v>6.5842696629213497</c:v>
                </c:pt>
              </c:numCache>
            </c:numRef>
          </c:xVal>
          <c:yVal>
            <c:numRef>
              <c:f>Sheet1!$D$3:$D$29</c:f>
              <c:numCache>
                <c:formatCode>General</c:formatCode>
                <c:ptCount val="27"/>
                <c:pt idx="0">
                  <c:v>25.537190082644628</c:v>
                </c:pt>
                <c:pt idx="1">
                  <c:v>15.396825396825397</c:v>
                </c:pt>
                <c:pt idx="2">
                  <c:v>22.610294117647058</c:v>
                </c:pt>
                <c:pt idx="3">
                  <c:v>25.036496350364963</c:v>
                </c:pt>
                <c:pt idx="4">
                  <c:v>17.564102564102566</c:v>
                </c:pt>
                <c:pt idx="5">
                  <c:v>20.666666666666668</c:v>
                </c:pt>
                <c:pt idx="6">
                  <c:v>10.416666666666666</c:v>
                </c:pt>
                <c:pt idx="7">
                  <c:v>11.865671641791044</c:v>
                </c:pt>
                <c:pt idx="8">
                  <c:v>15.96774193548387</c:v>
                </c:pt>
                <c:pt idx="9">
                  <c:v>18.848920863309353</c:v>
                </c:pt>
                <c:pt idx="10">
                  <c:v>27.358870967741936</c:v>
                </c:pt>
                <c:pt idx="11">
                  <c:v>24.722222222222221</c:v>
                </c:pt>
                <c:pt idx="12">
                  <c:v>19.938271604938272</c:v>
                </c:pt>
                <c:pt idx="13">
                  <c:v>14.225195094760313</c:v>
                </c:pt>
                <c:pt idx="14">
                  <c:v>24.784313725490197</c:v>
                </c:pt>
                <c:pt idx="15">
                  <c:v>23.03448275862069</c:v>
                </c:pt>
                <c:pt idx="16">
                  <c:v>23.316831683168317</c:v>
                </c:pt>
                <c:pt idx="17">
                  <c:v>24.948453608247423</c:v>
                </c:pt>
                <c:pt idx="18">
                  <c:v>23.043478260869566</c:v>
                </c:pt>
                <c:pt idx="19">
                  <c:v>16.818181818181817</c:v>
                </c:pt>
                <c:pt idx="20">
                  <c:v>25.149051490514903</c:v>
                </c:pt>
                <c:pt idx="21">
                  <c:v>16.151315789473685</c:v>
                </c:pt>
                <c:pt idx="22">
                  <c:v>25.73394495412844</c:v>
                </c:pt>
                <c:pt idx="23">
                  <c:v>15.882352941176471</c:v>
                </c:pt>
                <c:pt idx="24">
                  <c:v>24.652777777777779</c:v>
                </c:pt>
                <c:pt idx="25">
                  <c:v>37.852564102564102</c:v>
                </c:pt>
                <c:pt idx="26">
                  <c:v>22.584269662921347</c:v>
                </c:pt>
              </c:numCache>
            </c:numRef>
          </c:yVal>
          <c:smooth val="0"/>
        </c:ser>
        <c:ser>
          <c:idx val="2"/>
          <c:order val="2"/>
          <c:tx>
            <c:v>Focus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79646"/>
              </a:solidFill>
              <a:ln>
                <a:solidFill>
                  <a:srgbClr val="F5801F"/>
                </a:solidFill>
              </a:ln>
            </c:spPr>
          </c:marker>
          <c:xVal>
            <c:numRef>
              <c:f>Sheet1!$E$3:$E$18</c:f>
              <c:numCache>
                <c:formatCode>General</c:formatCode>
                <c:ptCount val="16"/>
                <c:pt idx="0">
                  <c:v>2.1490514905149034</c:v>
                </c:pt>
                <c:pt idx="1">
                  <c:v>-10.525469168900806</c:v>
                </c:pt>
                <c:pt idx="2">
                  <c:v>7.4007490636704105</c:v>
                </c:pt>
                <c:pt idx="3">
                  <c:v>6.5874439461883441</c:v>
                </c:pt>
                <c:pt idx="4">
                  <c:v>11.955223880597018</c:v>
                </c:pt>
                <c:pt idx="5">
                  <c:v>2.2913385826771631</c:v>
                </c:pt>
                <c:pt idx="6">
                  <c:v>-26.011235955056179</c:v>
                </c:pt>
                <c:pt idx="7">
                  <c:v>-5.2624113475177303</c:v>
                </c:pt>
                <c:pt idx="8">
                  <c:v>-7.5657894736842088</c:v>
                </c:pt>
                <c:pt idx="10">
                  <c:v>-5.46875</c:v>
                </c:pt>
                <c:pt idx="11">
                  <c:v>-6.8571428571428577</c:v>
                </c:pt>
                <c:pt idx="12">
                  <c:v>-1.0194174757281544</c:v>
                </c:pt>
                <c:pt idx="13">
                  <c:v>-7.9481132075471663</c:v>
                </c:pt>
                <c:pt idx="14">
                  <c:v>-18.462809917355372</c:v>
                </c:pt>
                <c:pt idx="15">
                  <c:v>2.6960784313725483</c:v>
                </c:pt>
              </c:numCache>
            </c:numRef>
          </c:xVal>
          <c:yVal>
            <c:numRef>
              <c:f>Sheet1!$F$3:$F$18</c:f>
              <c:numCache>
                <c:formatCode>General</c:formatCode>
                <c:ptCount val="16"/>
                <c:pt idx="0">
                  <c:v>25.149051490514903</c:v>
                </c:pt>
                <c:pt idx="1">
                  <c:v>51.474530831099194</c:v>
                </c:pt>
                <c:pt idx="2">
                  <c:v>59.400749063670411</c:v>
                </c:pt>
                <c:pt idx="3">
                  <c:v>53.587443946188344</c:v>
                </c:pt>
                <c:pt idx="4">
                  <c:v>33.955223880597018</c:v>
                </c:pt>
                <c:pt idx="5">
                  <c:v>34.291338582677163</c:v>
                </c:pt>
                <c:pt idx="6">
                  <c:v>28.988764044943821</c:v>
                </c:pt>
                <c:pt idx="7">
                  <c:v>26.73758865248227</c:v>
                </c:pt>
                <c:pt idx="8">
                  <c:v>27.434210526315791</c:v>
                </c:pt>
                <c:pt idx="9">
                  <c:v>40.294117647058826</c:v>
                </c:pt>
                <c:pt idx="10">
                  <c:v>29.53125</c:v>
                </c:pt>
                <c:pt idx="11">
                  <c:v>27.142857142857142</c:v>
                </c:pt>
                <c:pt idx="12">
                  <c:v>28.980582524271846</c:v>
                </c:pt>
                <c:pt idx="13">
                  <c:v>32.051886792452834</c:v>
                </c:pt>
                <c:pt idx="14">
                  <c:v>25.537190082644628</c:v>
                </c:pt>
                <c:pt idx="15">
                  <c:v>32.696078431372548</c:v>
                </c:pt>
              </c:numCache>
            </c:numRef>
          </c:yVal>
          <c:smooth val="0"/>
        </c:ser>
        <c:ser>
          <c:idx val="3"/>
          <c:order val="3"/>
          <c:tx>
            <c:v>Rising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92D050"/>
              </a:solidFill>
              <a:ln>
                <a:solidFill>
                  <a:srgbClr val="7ABC32"/>
                </a:solidFill>
              </a:ln>
            </c:spPr>
          </c:marker>
          <c:xVal>
            <c:numRef>
              <c:f>Sheet1!$G$3:$G$72</c:f>
              <c:numCache>
                <c:formatCode>General</c:formatCode>
                <c:ptCount val="70"/>
                <c:pt idx="0">
                  <c:v>-3.4425287356321874</c:v>
                </c:pt>
                <c:pt idx="1">
                  <c:v>-2.625</c:v>
                </c:pt>
                <c:pt idx="2">
                  <c:v>4.0454545454545467</c:v>
                </c:pt>
                <c:pt idx="3">
                  <c:v>-4.6849315068493098</c:v>
                </c:pt>
                <c:pt idx="4">
                  <c:v>13.209386281588451</c:v>
                </c:pt>
                <c:pt idx="5">
                  <c:v>8.3969465648854964</c:v>
                </c:pt>
                <c:pt idx="6">
                  <c:v>-4.9574468085106389</c:v>
                </c:pt>
                <c:pt idx="7">
                  <c:v>-5.6000000000000014</c:v>
                </c:pt>
                <c:pt idx="8">
                  <c:v>-2.4456233421750682</c:v>
                </c:pt>
                <c:pt idx="9">
                  <c:v>5.9795918367346985</c:v>
                </c:pt>
                <c:pt idx="10">
                  <c:v>-3.7439516129032242</c:v>
                </c:pt>
                <c:pt idx="11">
                  <c:v>-3.3725490196078454</c:v>
                </c:pt>
                <c:pt idx="12">
                  <c:v>-8.8823529411764639</c:v>
                </c:pt>
                <c:pt idx="13">
                  <c:v>2.4193548387096797</c:v>
                </c:pt>
                <c:pt idx="14">
                  <c:v>9.4330708661417333</c:v>
                </c:pt>
                <c:pt idx="15">
                  <c:v>-3.250325945241201</c:v>
                </c:pt>
                <c:pt idx="16">
                  <c:v>-15.732851985559563</c:v>
                </c:pt>
                <c:pt idx="17">
                  <c:v>-0.82822085889570474</c:v>
                </c:pt>
                <c:pt idx="19">
                  <c:v>-2.8175182481751833</c:v>
                </c:pt>
                <c:pt idx="20">
                  <c:v>2.4021244309559933</c:v>
                </c:pt>
                <c:pt idx="21">
                  <c:v>8.9204545454545467</c:v>
                </c:pt>
                <c:pt idx="22">
                  <c:v>0</c:v>
                </c:pt>
                <c:pt idx="23">
                  <c:v>3.995575221238937</c:v>
                </c:pt>
                <c:pt idx="24">
                  <c:v>-9.8548644338118052</c:v>
                </c:pt>
                <c:pt idx="25">
                  <c:v>0.30291970802919366</c:v>
                </c:pt>
                <c:pt idx="26">
                  <c:v>-1.0090556274256102</c:v>
                </c:pt>
                <c:pt idx="27">
                  <c:v>-3.2551020408163254</c:v>
                </c:pt>
                <c:pt idx="28">
                  <c:v>8.7986111111111143</c:v>
                </c:pt>
                <c:pt idx="29">
                  <c:v>13.352941176470587</c:v>
                </c:pt>
                <c:pt idx="30">
                  <c:v>-0.27586206896551602</c:v>
                </c:pt>
                <c:pt idx="31">
                  <c:v>3.125</c:v>
                </c:pt>
                <c:pt idx="32">
                  <c:v>-3.9136960600375232</c:v>
                </c:pt>
                <c:pt idx="33">
                  <c:v>6.6604938271604937</c:v>
                </c:pt>
                <c:pt idx="35">
                  <c:v>-7.8175895765468795E-2</c:v>
                </c:pt>
                <c:pt idx="36">
                  <c:v>-21.05263157894737</c:v>
                </c:pt>
                <c:pt idx="37">
                  <c:v>1.0895522388059646</c:v>
                </c:pt>
                <c:pt idx="38">
                  <c:v>-5.5207667731629329</c:v>
                </c:pt>
                <c:pt idx="39">
                  <c:v>-13.808823529411768</c:v>
                </c:pt>
                <c:pt idx="40">
                  <c:v>-0.125</c:v>
                </c:pt>
                <c:pt idx="41">
                  <c:v>14.090909090909093</c:v>
                </c:pt>
                <c:pt idx="42">
                  <c:v>-1.375</c:v>
                </c:pt>
                <c:pt idx="43">
                  <c:v>8.0296127562642354</c:v>
                </c:pt>
                <c:pt idx="45">
                  <c:v>0.24193548387096797</c:v>
                </c:pt>
                <c:pt idx="46">
                  <c:v>-5.3977900552486204</c:v>
                </c:pt>
                <c:pt idx="47">
                  <c:v>13.855072463768117</c:v>
                </c:pt>
                <c:pt idx="48">
                  <c:v>-5.1282051282051313</c:v>
                </c:pt>
                <c:pt idx="49">
                  <c:v>-13.396396396396398</c:v>
                </c:pt>
                <c:pt idx="50">
                  <c:v>-2.7692307692307665</c:v>
                </c:pt>
                <c:pt idx="51">
                  <c:v>7.9090909090909065</c:v>
                </c:pt>
                <c:pt idx="52">
                  <c:v>-3.75</c:v>
                </c:pt>
                <c:pt idx="53">
                  <c:v>9.8709677419354804</c:v>
                </c:pt>
                <c:pt idx="54">
                  <c:v>-1.8383838383838338</c:v>
                </c:pt>
                <c:pt idx="55">
                  <c:v>3.6762589928057565</c:v>
                </c:pt>
                <c:pt idx="56">
                  <c:v>-4.518518518518519</c:v>
                </c:pt>
                <c:pt idx="57">
                  <c:v>-7.8020304568527905</c:v>
                </c:pt>
                <c:pt idx="58">
                  <c:v>5.1318681318681314</c:v>
                </c:pt>
                <c:pt idx="59">
                  <c:v>5.3148148148148167</c:v>
                </c:pt>
                <c:pt idx="60">
                  <c:v>4.15625</c:v>
                </c:pt>
                <c:pt idx="61">
                  <c:v>1.8888888888888857</c:v>
                </c:pt>
                <c:pt idx="62">
                  <c:v>10.429906542056074</c:v>
                </c:pt>
                <c:pt idx="63">
                  <c:v>-5.3865546218487381</c:v>
                </c:pt>
                <c:pt idx="64">
                  <c:v>-2.1052631578947398</c:v>
                </c:pt>
                <c:pt idx="65">
                  <c:v>9.1388888888888857</c:v>
                </c:pt>
                <c:pt idx="66">
                  <c:v>-0.92733564013840919</c:v>
                </c:pt>
                <c:pt idx="67">
                  <c:v>6.1452991452991483</c:v>
                </c:pt>
                <c:pt idx="68">
                  <c:v>3.6565656565656539</c:v>
                </c:pt>
                <c:pt idx="69">
                  <c:v>0.44063324538258541</c:v>
                </c:pt>
              </c:numCache>
            </c:numRef>
          </c:xVal>
          <c:yVal>
            <c:numRef>
              <c:f>Sheet1!$H$3:$H$72</c:f>
              <c:numCache>
                <c:formatCode>General</c:formatCode>
                <c:ptCount val="70"/>
                <c:pt idx="0">
                  <c:v>47.557471264367813</c:v>
                </c:pt>
                <c:pt idx="1">
                  <c:v>59.375</c:v>
                </c:pt>
                <c:pt idx="2">
                  <c:v>76.045454545454547</c:v>
                </c:pt>
                <c:pt idx="3">
                  <c:v>69.31506849315069</c:v>
                </c:pt>
                <c:pt idx="4">
                  <c:v>56.209386281588451</c:v>
                </c:pt>
                <c:pt idx="5">
                  <c:v>53.396946564885496</c:v>
                </c:pt>
                <c:pt idx="6">
                  <c:v>65.042553191489361</c:v>
                </c:pt>
                <c:pt idx="7">
                  <c:v>49.4</c:v>
                </c:pt>
                <c:pt idx="8">
                  <c:v>53.554376657824932</c:v>
                </c:pt>
                <c:pt idx="9">
                  <c:v>73.979591836734699</c:v>
                </c:pt>
                <c:pt idx="10">
                  <c:v>48.256048387096776</c:v>
                </c:pt>
                <c:pt idx="11">
                  <c:v>54.627450980392155</c:v>
                </c:pt>
                <c:pt idx="12">
                  <c:v>64.117647058823536</c:v>
                </c:pt>
                <c:pt idx="13">
                  <c:v>67.41935483870968</c:v>
                </c:pt>
                <c:pt idx="14">
                  <c:v>76.031746031746039</c:v>
                </c:pt>
                <c:pt idx="15">
                  <c:v>65.749674054758799</c:v>
                </c:pt>
                <c:pt idx="16">
                  <c:v>68.267148014440437</c:v>
                </c:pt>
                <c:pt idx="17">
                  <c:v>64.171779141104295</c:v>
                </c:pt>
                <c:pt idx="18">
                  <c:v>59.302325581395351</c:v>
                </c:pt>
                <c:pt idx="19">
                  <c:v>55.182481751824817</c:v>
                </c:pt>
                <c:pt idx="20">
                  <c:v>45.402124430955993</c:v>
                </c:pt>
                <c:pt idx="21">
                  <c:v>52.920454545454547</c:v>
                </c:pt>
                <c:pt idx="22">
                  <c:v>50</c:v>
                </c:pt>
                <c:pt idx="23">
                  <c:v>45.995575221238937</c:v>
                </c:pt>
                <c:pt idx="24">
                  <c:v>47.145135566188195</c:v>
                </c:pt>
                <c:pt idx="25">
                  <c:v>53.302919708029194</c:v>
                </c:pt>
                <c:pt idx="26">
                  <c:v>68.99094437257439</c:v>
                </c:pt>
                <c:pt idx="27">
                  <c:v>64.744897959183675</c:v>
                </c:pt>
                <c:pt idx="28">
                  <c:v>45.798611111111114</c:v>
                </c:pt>
                <c:pt idx="29">
                  <c:v>57.352941176470587</c:v>
                </c:pt>
                <c:pt idx="30">
                  <c:v>51.724137931034484</c:v>
                </c:pt>
                <c:pt idx="31">
                  <c:v>50.125</c:v>
                </c:pt>
                <c:pt idx="32">
                  <c:v>78.086303939962477</c:v>
                </c:pt>
                <c:pt idx="33">
                  <c:v>49.660493827160494</c:v>
                </c:pt>
                <c:pt idx="34">
                  <c:v>48.75</c:v>
                </c:pt>
                <c:pt idx="35">
                  <c:v>76.921824104234531</c:v>
                </c:pt>
                <c:pt idx="36">
                  <c:v>65.94736842105263</c:v>
                </c:pt>
                <c:pt idx="37">
                  <c:v>77.089552238805965</c:v>
                </c:pt>
                <c:pt idx="38">
                  <c:v>65.479233226837067</c:v>
                </c:pt>
                <c:pt idx="39">
                  <c:v>59.191176470588232</c:v>
                </c:pt>
                <c:pt idx="40">
                  <c:v>69.875</c:v>
                </c:pt>
                <c:pt idx="41">
                  <c:v>64.090909090909093</c:v>
                </c:pt>
                <c:pt idx="42">
                  <c:v>45.625</c:v>
                </c:pt>
                <c:pt idx="43">
                  <c:v>63.029612756264235</c:v>
                </c:pt>
                <c:pt idx="44">
                  <c:v>64.444444444444443</c:v>
                </c:pt>
                <c:pt idx="45">
                  <c:v>50.241935483870968</c:v>
                </c:pt>
                <c:pt idx="46">
                  <c:v>67.60220994475138</c:v>
                </c:pt>
                <c:pt idx="47">
                  <c:v>49.855072463768117</c:v>
                </c:pt>
                <c:pt idx="48">
                  <c:v>54.871794871794869</c:v>
                </c:pt>
                <c:pt idx="49">
                  <c:v>53.603603603603602</c:v>
                </c:pt>
                <c:pt idx="50">
                  <c:v>47.230769230769234</c:v>
                </c:pt>
                <c:pt idx="51">
                  <c:v>60.909090909090907</c:v>
                </c:pt>
                <c:pt idx="52">
                  <c:v>71.25</c:v>
                </c:pt>
                <c:pt idx="53">
                  <c:v>48.87096774193548</c:v>
                </c:pt>
                <c:pt idx="54">
                  <c:v>71.161616161616166</c:v>
                </c:pt>
                <c:pt idx="55">
                  <c:v>74.676258992805757</c:v>
                </c:pt>
                <c:pt idx="56">
                  <c:v>46.481481481481481</c:v>
                </c:pt>
                <c:pt idx="57">
                  <c:v>63.197969543147209</c:v>
                </c:pt>
                <c:pt idx="58">
                  <c:v>78.131868131868131</c:v>
                </c:pt>
                <c:pt idx="59">
                  <c:v>47.314814814814817</c:v>
                </c:pt>
                <c:pt idx="60">
                  <c:v>62.15625</c:v>
                </c:pt>
                <c:pt idx="61">
                  <c:v>77.888888888888886</c:v>
                </c:pt>
                <c:pt idx="62">
                  <c:v>72.429906542056074</c:v>
                </c:pt>
                <c:pt idx="63">
                  <c:v>63.613445378151262</c:v>
                </c:pt>
                <c:pt idx="64">
                  <c:v>61.89473684210526</c:v>
                </c:pt>
                <c:pt idx="65">
                  <c:v>70.138888888888886</c:v>
                </c:pt>
                <c:pt idx="66">
                  <c:v>66.072664359861591</c:v>
                </c:pt>
                <c:pt idx="67">
                  <c:v>54.145299145299148</c:v>
                </c:pt>
                <c:pt idx="68">
                  <c:v>45.656565656565654</c:v>
                </c:pt>
                <c:pt idx="69">
                  <c:v>62.605820105820108</c:v>
                </c:pt>
              </c:numCache>
            </c:numRef>
          </c:yVal>
          <c:smooth val="0"/>
        </c:ser>
        <c:ser>
          <c:idx val="4"/>
          <c:order val="4"/>
          <c:tx>
            <c:v>Developing Schools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solidFill>
                  <a:srgbClr val="F4EE00"/>
                </a:solidFill>
              </a:ln>
            </c:spPr>
          </c:marker>
          <c:xVal>
            <c:numRef>
              <c:f>Sheet1!$I$3:$I$45</c:f>
              <c:numCache>
                <c:formatCode>General</c:formatCode>
                <c:ptCount val="43"/>
                <c:pt idx="0">
                  <c:v>-5.8536585365853639</c:v>
                </c:pt>
                <c:pt idx="1">
                  <c:v>3.4542190305206475</c:v>
                </c:pt>
                <c:pt idx="2">
                  <c:v>0.16292134831460459</c:v>
                </c:pt>
                <c:pt idx="3">
                  <c:v>-3.4848484848484844</c:v>
                </c:pt>
                <c:pt idx="4">
                  <c:v>-11.086614173228348</c:v>
                </c:pt>
                <c:pt idx="5">
                  <c:v>1.3571428571428577</c:v>
                </c:pt>
                <c:pt idx="6">
                  <c:v>5.3516483516483504</c:v>
                </c:pt>
                <c:pt idx="7">
                  <c:v>7.3356643356643332</c:v>
                </c:pt>
                <c:pt idx="8">
                  <c:v>-9.7723577235772368</c:v>
                </c:pt>
                <c:pt idx="9">
                  <c:v>-6.8802992518703263</c:v>
                </c:pt>
                <c:pt idx="10">
                  <c:v>-8.0645161290320289E-2</c:v>
                </c:pt>
                <c:pt idx="11">
                  <c:v>-4.330882352941174</c:v>
                </c:pt>
                <c:pt idx="12">
                  <c:v>-10.679186228482003</c:v>
                </c:pt>
                <c:pt idx="13">
                  <c:v>12.395833333333332</c:v>
                </c:pt>
                <c:pt idx="14">
                  <c:v>-5.7784679089026909</c:v>
                </c:pt>
                <c:pt idx="15">
                  <c:v>2.4868421052631575</c:v>
                </c:pt>
                <c:pt idx="16">
                  <c:v>1.2307692307692335</c:v>
                </c:pt>
                <c:pt idx="17">
                  <c:v>3.5569620253164587</c:v>
                </c:pt>
                <c:pt idx="18">
                  <c:v>-5.734375</c:v>
                </c:pt>
                <c:pt idx="19">
                  <c:v>-12.193181818181817</c:v>
                </c:pt>
                <c:pt idx="20">
                  <c:v>-3.2348484848484844</c:v>
                </c:pt>
                <c:pt idx="21">
                  <c:v>-5.1266968325791851</c:v>
                </c:pt>
                <c:pt idx="22">
                  <c:v>1.8350515463917532</c:v>
                </c:pt>
                <c:pt idx="23">
                  <c:v>-1.2294617563739365</c:v>
                </c:pt>
                <c:pt idx="24">
                  <c:v>-11.219696969696969</c:v>
                </c:pt>
                <c:pt idx="25">
                  <c:v>5.1338028169014081</c:v>
                </c:pt>
                <c:pt idx="26">
                  <c:v>-7.5195822454308114</c:v>
                </c:pt>
                <c:pt idx="27">
                  <c:v>1.8620689655172384</c:v>
                </c:pt>
                <c:pt idx="28">
                  <c:v>4.0710659898477175</c:v>
                </c:pt>
                <c:pt idx="29">
                  <c:v>-2.8368794326241158</c:v>
                </c:pt>
                <c:pt idx="30">
                  <c:v>0.4285714285714306</c:v>
                </c:pt>
                <c:pt idx="31">
                  <c:v>-5.3038674033149178</c:v>
                </c:pt>
                <c:pt idx="32">
                  <c:v>-3.7291666666666643</c:v>
                </c:pt>
                <c:pt idx="33">
                  <c:v>-1.9642857142857153</c:v>
                </c:pt>
                <c:pt idx="34">
                  <c:v>9.375E-2</c:v>
                </c:pt>
                <c:pt idx="35">
                  <c:v>-5.3333333333333321</c:v>
                </c:pt>
                <c:pt idx="36">
                  <c:v>-11.160256410256409</c:v>
                </c:pt>
                <c:pt idx="37">
                  <c:v>-4.3064516129032242</c:v>
                </c:pt>
                <c:pt idx="38">
                  <c:v>4.5897435897435912</c:v>
                </c:pt>
                <c:pt idx="39">
                  <c:v>11.64</c:v>
                </c:pt>
                <c:pt idx="40">
                  <c:v>11.658536585365852</c:v>
                </c:pt>
                <c:pt idx="41">
                  <c:v>-10.438596491228068</c:v>
                </c:pt>
                <c:pt idx="42">
                  <c:v>-7.891304347826086</c:v>
                </c:pt>
              </c:numCache>
            </c:numRef>
          </c:xVal>
          <c:yVal>
            <c:numRef>
              <c:f>Sheet1!$J$3:$J$45</c:f>
              <c:numCache>
                <c:formatCode>General</c:formatCode>
                <c:ptCount val="43"/>
                <c:pt idx="0">
                  <c:v>37.146341463414636</c:v>
                </c:pt>
                <c:pt idx="1">
                  <c:v>41.454219030520647</c:v>
                </c:pt>
                <c:pt idx="2">
                  <c:v>42.162921348314605</c:v>
                </c:pt>
                <c:pt idx="3">
                  <c:v>39.515151515151516</c:v>
                </c:pt>
                <c:pt idx="4">
                  <c:v>37.913385826771652</c:v>
                </c:pt>
                <c:pt idx="5">
                  <c:v>30.357142857142858</c:v>
                </c:pt>
                <c:pt idx="6">
                  <c:v>38.35164835164835</c:v>
                </c:pt>
                <c:pt idx="7">
                  <c:v>44.335664335664333</c:v>
                </c:pt>
                <c:pt idx="8">
                  <c:v>44.227642276422763</c:v>
                </c:pt>
                <c:pt idx="9">
                  <c:v>32.119700748129674</c:v>
                </c:pt>
                <c:pt idx="10">
                  <c:v>34.91935483870968</c:v>
                </c:pt>
                <c:pt idx="11">
                  <c:v>34.669117647058826</c:v>
                </c:pt>
                <c:pt idx="12">
                  <c:v>35.320813771517997</c:v>
                </c:pt>
                <c:pt idx="13">
                  <c:v>27.395833333333332</c:v>
                </c:pt>
                <c:pt idx="14">
                  <c:v>31.221532091097309</c:v>
                </c:pt>
                <c:pt idx="15">
                  <c:v>38.486842105263158</c:v>
                </c:pt>
                <c:pt idx="16">
                  <c:v>44.230769230769234</c:v>
                </c:pt>
                <c:pt idx="17">
                  <c:v>39.556962025316459</c:v>
                </c:pt>
                <c:pt idx="18">
                  <c:v>37.265625</c:v>
                </c:pt>
                <c:pt idx="19">
                  <c:v>28.806818181818183</c:v>
                </c:pt>
                <c:pt idx="20">
                  <c:v>32.765151515151516</c:v>
                </c:pt>
                <c:pt idx="21">
                  <c:v>42.873303167420815</c:v>
                </c:pt>
                <c:pt idx="22">
                  <c:v>42.835051546391753</c:v>
                </c:pt>
                <c:pt idx="23">
                  <c:v>36.770538243626063</c:v>
                </c:pt>
                <c:pt idx="24">
                  <c:v>31.780303030303031</c:v>
                </c:pt>
                <c:pt idx="25">
                  <c:v>43.133802816901408</c:v>
                </c:pt>
                <c:pt idx="26">
                  <c:v>32.480417754569189</c:v>
                </c:pt>
                <c:pt idx="27">
                  <c:v>40.862068965517238</c:v>
                </c:pt>
                <c:pt idx="28">
                  <c:v>38.265306122448976</c:v>
                </c:pt>
                <c:pt idx="29">
                  <c:v>42.163120567375884</c:v>
                </c:pt>
                <c:pt idx="30">
                  <c:v>41.428571428571431</c:v>
                </c:pt>
                <c:pt idx="31">
                  <c:v>44.696132596685082</c:v>
                </c:pt>
                <c:pt idx="32">
                  <c:v>34.270833333333336</c:v>
                </c:pt>
                <c:pt idx="33">
                  <c:v>38.035714285714285</c:v>
                </c:pt>
                <c:pt idx="34">
                  <c:v>36.09375</c:v>
                </c:pt>
                <c:pt idx="35">
                  <c:v>29.666666666666668</c:v>
                </c:pt>
                <c:pt idx="36">
                  <c:v>39.839743589743591</c:v>
                </c:pt>
                <c:pt idx="37">
                  <c:v>41.693548387096776</c:v>
                </c:pt>
                <c:pt idx="38">
                  <c:v>36.589743589743591</c:v>
                </c:pt>
                <c:pt idx="39">
                  <c:v>35.64</c:v>
                </c:pt>
                <c:pt idx="40">
                  <c:v>46.168831168831169</c:v>
                </c:pt>
                <c:pt idx="41">
                  <c:v>44.561403508771932</c:v>
                </c:pt>
                <c:pt idx="42">
                  <c:v>30.108695652173914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42176"/>
        <c:axId val="75045504"/>
      </c:scatterChart>
      <c:valAx>
        <c:axId val="75042176"/>
        <c:scaling>
          <c:orientation val="minMax"/>
          <c:max val="30"/>
          <c:min val="-3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Index Score Change from 2011 to 2012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5045504"/>
        <c:crosses val="autoZero"/>
        <c:crossBetween val="midCat"/>
        <c:majorUnit val="5"/>
      </c:valAx>
      <c:valAx>
        <c:axId val="75045504"/>
        <c:scaling>
          <c:orientation val="minMax"/>
          <c:max val="11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2012 All Students Index Score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5042176"/>
        <c:crossesAt val="-30"/>
        <c:crossBetween val="midCat"/>
        <c:majorUnit val="5"/>
      </c:valAx>
    </c:plotArea>
    <c:plotVisOnly val="1"/>
    <c:dispBlanksAs val="gap"/>
    <c:showDLblsOverMax val="0"/>
  </c:chart>
  <c:txPr>
    <a:bodyPr/>
    <a:lstStyle/>
    <a:p>
      <a:pPr>
        <a:defRPr sz="1800">
          <a:ln w="12700">
            <a:solidFill>
              <a:sysClr val="windowText" lastClr="000000"/>
            </a:solidFill>
          </a:ln>
        </a:defRPr>
      </a:pPr>
      <a:endParaRPr lang="en-US"/>
    </a:p>
  </c:txPr>
  <c:externalData r:id="rId2">
    <c:autoUpdate val="0"/>
  </c:externalData>
  <c:userShapes r:id="rId3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01T14:46:36.846" idx="12">
    <p:pos x="5808" y="896"/>
    <p:text>change state average to state index math score for economically disadvantaged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8451C-251B-4250-A090-226F63B1421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BB2BED-37E1-4FB6-9799-42F2DD5A023A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1600" b="1" dirty="0" smtClean="0"/>
            <a:t>Priority: </a:t>
          </a:r>
          <a:r>
            <a:rPr lang="en-US" sz="1600" dirty="0" smtClean="0">
              <a:solidFill>
                <a:schemeClr val="bg1"/>
              </a:solidFill>
            </a:rPr>
            <a:t>Schools needing intense support to address low performance of all students</a:t>
          </a:r>
          <a:endParaRPr lang="en-US" sz="1600" b="1" dirty="0">
            <a:solidFill>
              <a:schemeClr val="bg1"/>
            </a:solidFill>
          </a:endParaRPr>
        </a:p>
      </dgm:t>
    </dgm:pt>
    <dgm:pt modelId="{8C9D7350-0F85-4412-A8F4-9918250C1DE5}" type="parTrans" cxnId="{5000B6FB-291D-40BE-9166-9DF074AC631A}">
      <dgm:prSet/>
      <dgm:spPr/>
      <dgm:t>
        <a:bodyPr/>
        <a:lstStyle/>
        <a:p>
          <a:endParaRPr lang="en-US"/>
        </a:p>
      </dgm:t>
    </dgm:pt>
    <dgm:pt modelId="{574D5504-66ED-4D15-ABCD-5DBFBB0CBAE6}" type="sibTrans" cxnId="{5000B6FB-291D-40BE-9166-9DF074AC631A}">
      <dgm:prSet/>
      <dgm:spPr/>
      <dgm:t>
        <a:bodyPr/>
        <a:lstStyle/>
        <a:p>
          <a:endParaRPr lang="en-US"/>
        </a:p>
      </dgm:t>
    </dgm:pt>
    <dgm:pt modelId="{29AF690B-BD23-42BD-ACCD-F2F743739EDB}">
      <dgm:prSet phldrT="[Text]" custT="1"/>
      <dgm:spPr/>
      <dgm:t>
        <a:bodyPr/>
        <a:lstStyle/>
        <a:p>
          <a:r>
            <a:rPr lang="en-US" sz="1400" dirty="0" smtClean="0"/>
            <a:t>School Index Score of 25 points or below</a:t>
          </a:r>
          <a:endParaRPr lang="en-US" sz="1400" dirty="0"/>
        </a:p>
      </dgm:t>
    </dgm:pt>
    <dgm:pt modelId="{B656813B-6F48-4692-9EE7-896EB1EB6DFB}" type="parTrans" cxnId="{D10B1B8F-E9AD-4D46-9AEB-668DF4523639}">
      <dgm:prSet/>
      <dgm:spPr/>
      <dgm:t>
        <a:bodyPr/>
        <a:lstStyle/>
        <a:p>
          <a:endParaRPr lang="en-US"/>
        </a:p>
      </dgm:t>
    </dgm:pt>
    <dgm:pt modelId="{7AEF7F17-CBCE-4A50-B58E-F4F7D18D8EFC}" type="sibTrans" cxnId="{D10B1B8F-E9AD-4D46-9AEB-668DF4523639}">
      <dgm:prSet/>
      <dgm:spPr/>
      <dgm:t>
        <a:bodyPr/>
        <a:lstStyle/>
        <a:p>
          <a:endParaRPr lang="en-US"/>
        </a:p>
      </dgm:t>
    </dgm:pt>
    <dgm:pt modelId="{E703698E-BF9A-4AC5-B7BA-DEF4371EA823}">
      <dgm:prSet phldrT="[Text]" custT="1"/>
      <dgm:spPr>
        <a:solidFill>
          <a:schemeClr val="accent6"/>
        </a:solidFill>
        <a:ln>
          <a:solidFill>
            <a:srgbClr val="F5801F"/>
          </a:solidFill>
        </a:ln>
      </dgm:spPr>
      <dgm:t>
        <a:bodyPr/>
        <a:lstStyle/>
        <a:p>
          <a:r>
            <a:rPr lang="en-US" sz="1600" b="1" dirty="0" smtClean="0"/>
            <a:t>Focus: </a:t>
          </a:r>
          <a:r>
            <a:rPr lang="en-US" sz="1600" dirty="0" smtClean="0">
              <a:solidFill>
                <a:schemeClr val="bg1"/>
              </a:solidFill>
            </a:rPr>
            <a:t>Schools needing targeted support to address large specific groups of students</a:t>
          </a:r>
          <a:endParaRPr lang="en-US" sz="1600" b="1" dirty="0">
            <a:solidFill>
              <a:schemeClr val="bg1"/>
            </a:solidFill>
          </a:endParaRPr>
        </a:p>
      </dgm:t>
    </dgm:pt>
    <dgm:pt modelId="{3C4AC309-CC62-4C78-ABCA-D42E6F897BEB}" type="parTrans" cxnId="{E617CA99-E0E7-4E29-B257-F1D8D514BB89}">
      <dgm:prSet/>
      <dgm:spPr/>
      <dgm:t>
        <a:bodyPr/>
        <a:lstStyle/>
        <a:p>
          <a:endParaRPr lang="en-US"/>
        </a:p>
      </dgm:t>
    </dgm:pt>
    <dgm:pt modelId="{98FE9A98-22A0-4739-B2F9-4CA33F73C318}" type="sibTrans" cxnId="{E617CA99-E0E7-4E29-B257-F1D8D514BB89}">
      <dgm:prSet/>
      <dgm:spPr/>
      <dgm:t>
        <a:bodyPr/>
        <a:lstStyle/>
        <a:p>
          <a:endParaRPr lang="en-US"/>
        </a:p>
      </dgm:t>
    </dgm:pt>
    <dgm:pt modelId="{57BBFC68-6A24-441D-970A-AB6E7006D61C}">
      <dgm:prSet phldrT="[Text]" custT="1"/>
      <dgm:spPr/>
      <dgm:t>
        <a:bodyPr/>
        <a:lstStyle/>
        <a:p>
          <a:r>
            <a:rPr lang="en-US" sz="1400" dirty="0" smtClean="0"/>
            <a:t>Not Priority</a:t>
          </a:r>
          <a:endParaRPr lang="en-US" sz="1400" dirty="0"/>
        </a:p>
      </dgm:t>
    </dgm:pt>
    <dgm:pt modelId="{9E17571E-B2C7-49E5-8392-4E049D91F352}" type="parTrans" cxnId="{91CAE2AB-B390-4D5D-B3CD-FB70A29A25CB}">
      <dgm:prSet/>
      <dgm:spPr/>
      <dgm:t>
        <a:bodyPr/>
        <a:lstStyle/>
        <a:p>
          <a:endParaRPr lang="en-US"/>
        </a:p>
      </dgm:t>
    </dgm:pt>
    <dgm:pt modelId="{710DD75C-A7D7-4742-8056-5740E4BF05C8}" type="sibTrans" cxnId="{91CAE2AB-B390-4D5D-B3CD-FB70A29A25CB}">
      <dgm:prSet/>
      <dgm:spPr/>
      <dgm:t>
        <a:bodyPr/>
        <a:lstStyle/>
        <a:p>
          <a:endParaRPr lang="en-US"/>
        </a:p>
      </dgm:t>
    </dgm:pt>
    <dgm:pt modelId="{0F675B89-050E-4463-A699-40163A8D724E}">
      <dgm:prSet phldrT="[Text]" custT="1"/>
      <dgm:spPr/>
      <dgm:t>
        <a:bodyPr/>
        <a:lstStyle/>
        <a:p>
          <a:r>
            <a:rPr lang="en-US" sz="1400" dirty="0" smtClean="0"/>
            <a:t>Disproportionate Subgroup Performance</a:t>
          </a:r>
          <a:endParaRPr lang="en-US" sz="1400" dirty="0"/>
        </a:p>
      </dgm:t>
    </dgm:pt>
    <dgm:pt modelId="{F193F259-F388-41C1-811A-03FAC5DF287E}" type="parTrans" cxnId="{07CC391F-6BA8-46EF-815B-532D84436484}">
      <dgm:prSet/>
      <dgm:spPr/>
      <dgm:t>
        <a:bodyPr/>
        <a:lstStyle/>
        <a:p>
          <a:endParaRPr lang="en-US"/>
        </a:p>
      </dgm:t>
    </dgm:pt>
    <dgm:pt modelId="{D9DE0967-AFAD-40D7-8CAE-89B056D57208}" type="sibTrans" cxnId="{07CC391F-6BA8-46EF-815B-532D84436484}">
      <dgm:prSet/>
      <dgm:spPr/>
      <dgm:t>
        <a:bodyPr/>
        <a:lstStyle/>
        <a:p>
          <a:endParaRPr lang="en-US"/>
        </a:p>
      </dgm:t>
    </dgm:pt>
    <dgm:pt modelId="{54CF0598-7A9F-493F-9D2B-42BECBBE66DC}">
      <dgm:prSet phldrT="[Text]" custT="1"/>
      <dgm:spPr>
        <a:solidFill>
          <a:srgbClr val="009242"/>
        </a:solidFill>
        <a:ln>
          <a:solidFill>
            <a:srgbClr val="006C31"/>
          </a:solidFill>
        </a:ln>
      </dgm:spPr>
      <dgm:t>
        <a:bodyPr/>
        <a:lstStyle/>
        <a:p>
          <a:r>
            <a:rPr lang="en-US" sz="1600" b="1" dirty="0" smtClean="0"/>
            <a:t>Reward: </a:t>
          </a:r>
          <a:r>
            <a:rPr lang="en-US" sz="1600" dirty="0" smtClean="0">
              <a:solidFill>
                <a:schemeClr val="bg1"/>
              </a:solidFill>
            </a:rPr>
            <a:t>Schools with the highest levels of student performance and growth</a:t>
          </a:r>
          <a:endParaRPr lang="en-US" sz="1600" b="1" dirty="0">
            <a:solidFill>
              <a:schemeClr val="bg1"/>
            </a:solidFill>
          </a:endParaRPr>
        </a:p>
      </dgm:t>
    </dgm:pt>
    <dgm:pt modelId="{C5BAEC06-4F55-4CC0-95F6-1D82AB5E0F59}" type="parTrans" cxnId="{FDF8E8EF-46EC-410F-9F34-08E04511F2C3}">
      <dgm:prSet/>
      <dgm:spPr/>
      <dgm:t>
        <a:bodyPr/>
        <a:lstStyle/>
        <a:p>
          <a:endParaRPr lang="en-US"/>
        </a:p>
      </dgm:t>
    </dgm:pt>
    <dgm:pt modelId="{62E57780-C8BF-4835-886A-442F078F0437}" type="sibTrans" cxnId="{FDF8E8EF-46EC-410F-9F34-08E04511F2C3}">
      <dgm:prSet/>
      <dgm:spPr/>
      <dgm:t>
        <a:bodyPr/>
        <a:lstStyle/>
        <a:p>
          <a:endParaRPr lang="en-US"/>
        </a:p>
      </dgm:t>
    </dgm:pt>
    <dgm:pt modelId="{D5FE8F78-46C2-4FA5-9791-DC20997A2108}">
      <dgm:prSet phldrT="[Text]" custT="1"/>
      <dgm:spPr>
        <a:solidFill>
          <a:srgbClr val="CBE838"/>
        </a:solidFill>
        <a:ln>
          <a:solidFill>
            <a:srgbClr val="B0CE18"/>
          </a:solidFill>
        </a:ln>
      </dgm:spPr>
      <dgm:t>
        <a:bodyPr/>
        <a:lstStyle/>
        <a:p>
          <a:r>
            <a:rPr lang="en-US" sz="1600" b="1" dirty="0" smtClean="0"/>
            <a:t>Rising/ Developing: </a:t>
          </a:r>
          <a:r>
            <a:rPr lang="en-US" sz="1600" dirty="0" smtClean="0">
              <a:solidFill>
                <a:schemeClr val="bg1"/>
              </a:solidFill>
            </a:rPr>
            <a:t>Schools needing support to continue growth </a:t>
          </a:r>
          <a:endParaRPr lang="en-US" sz="1600" b="1" dirty="0">
            <a:solidFill>
              <a:schemeClr val="bg1"/>
            </a:solidFill>
          </a:endParaRPr>
        </a:p>
      </dgm:t>
    </dgm:pt>
    <dgm:pt modelId="{A936E5DA-AC47-4682-8BCB-6B078730D75B}" type="parTrans" cxnId="{8BE742CB-E290-497B-AFA2-01946C71859E}">
      <dgm:prSet/>
      <dgm:spPr/>
      <dgm:t>
        <a:bodyPr/>
        <a:lstStyle/>
        <a:p>
          <a:endParaRPr lang="en-US"/>
        </a:p>
      </dgm:t>
    </dgm:pt>
    <dgm:pt modelId="{8DC4C63E-EA70-46C1-A1AD-E35C7A24EEF7}" type="sibTrans" cxnId="{8BE742CB-E290-497B-AFA2-01946C71859E}">
      <dgm:prSet/>
      <dgm:spPr/>
      <dgm:t>
        <a:bodyPr/>
        <a:lstStyle/>
        <a:p>
          <a:endParaRPr lang="en-US"/>
        </a:p>
      </dgm:t>
    </dgm:pt>
    <dgm:pt modelId="{9259AFCF-0913-4595-9865-6620DEFB41EF}">
      <dgm:prSet phldrT="[Text]" custT="1"/>
      <dgm:spPr/>
      <dgm:t>
        <a:bodyPr/>
        <a:lstStyle/>
        <a:p>
          <a:r>
            <a:rPr lang="en-US" sz="1400" dirty="0" smtClean="0"/>
            <a:t>School Index Score 80+</a:t>
          </a:r>
          <a:endParaRPr lang="en-US" sz="1400" dirty="0"/>
        </a:p>
      </dgm:t>
    </dgm:pt>
    <dgm:pt modelId="{682B35F0-6F74-4A8D-87C0-838763E84878}" type="parTrans" cxnId="{391FD34A-53C4-4F32-AD22-26675D4E1A90}">
      <dgm:prSet/>
      <dgm:spPr/>
      <dgm:t>
        <a:bodyPr/>
        <a:lstStyle/>
        <a:p>
          <a:endParaRPr lang="en-US"/>
        </a:p>
      </dgm:t>
    </dgm:pt>
    <dgm:pt modelId="{F91B0AB5-AA4F-49FB-BD49-A140D26D8D11}" type="sibTrans" cxnId="{391FD34A-53C4-4F32-AD22-26675D4E1A90}">
      <dgm:prSet/>
      <dgm:spPr/>
      <dgm:t>
        <a:bodyPr/>
        <a:lstStyle/>
        <a:p>
          <a:endParaRPr lang="en-US"/>
        </a:p>
      </dgm:t>
    </dgm:pt>
    <dgm:pt modelId="{10DA1B04-F01C-4B90-814F-31C3003DE159}">
      <dgm:prSet phldrT="[Text]" custT="1"/>
      <dgm:spPr/>
      <dgm:t>
        <a:bodyPr/>
        <a:lstStyle/>
        <a:p>
          <a:r>
            <a:rPr lang="en-US" sz="1400" dirty="0" smtClean="0"/>
            <a:t>Not Focus or Priority</a:t>
          </a:r>
          <a:endParaRPr lang="en-US" sz="1400" dirty="0"/>
        </a:p>
      </dgm:t>
    </dgm:pt>
    <dgm:pt modelId="{45B33B31-BBEA-4B2B-AD3A-3905044799C0}" type="parTrans" cxnId="{A1603198-C2C7-43C4-B63F-4771D723011C}">
      <dgm:prSet/>
      <dgm:spPr/>
      <dgm:t>
        <a:bodyPr/>
        <a:lstStyle/>
        <a:p>
          <a:endParaRPr lang="en-US"/>
        </a:p>
      </dgm:t>
    </dgm:pt>
    <dgm:pt modelId="{6E522369-9DD5-4B64-9401-5B383FB5D0AA}" type="sibTrans" cxnId="{A1603198-C2C7-43C4-B63F-4771D723011C}">
      <dgm:prSet/>
      <dgm:spPr/>
      <dgm:t>
        <a:bodyPr/>
        <a:lstStyle/>
        <a:p>
          <a:endParaRPr lang="en-US"/>
        </a:p>
      </dgm:t>
    </dgm:pt>
    <dgm:pt modelId="{506643CB-B2FB-4F2D-913E-D02DC80AD1DC}">
      <dgm:prSet phldrT="[Text]" custT="1"/>
      <dgm:spPr/>
      <dgm:t>
        <a:bodyPr/>
        <a:lstStyle/>
        <a:p>
          <a:r>
            <a:rPr lang="en-US" sz="1400" dirty="0" smtClean="0"/>
            <a:t>Not Priority, Focus or Reward</a:t>
          </a:r>
          <a:endParaRPr lang="en-US" sz="1400" dirty="0"/>
        </a:p>
      </dgm:t>
    </dgm:pt>
    <dgm:pt modelId="{49192C6B-8EC4-421E-90F2-08CD6F922B47}" type="parTrans" cxnId="{49DE5FF0-A28C-4E60-B22D-0734DBD22974}">
      <dgm:prSet/>
      <dgm:spPr/>
      <dgm:t>
        <a:bodyPr/>
        <a:lstStyle/>
        <a:p>
          <a:endParaRPr lang="en-US"/>
        </a:p>
      </dgm:t>
    </dgm:pt>
    <dgm:pt modelId="{4DC50E06-A8F0-4F3A-A1D3-8CB52A92AC96}" type="sibTrans" cxnId="{49DE5FF0-A28C-4E60-B22D-0734DBD22974}">
      <dgm:prSet/>
      <dgm:spPr/>
      <dgm:t>
        <a:bodyPr/>
        <a:lstStyle/>
        <a:p>
          <a:endParaRPr lang="en-US"/>
        </a:p>
      </dgm:t>
    </dgm:pt>
    <dgm:pt modelId="{66947EC4-54B3-4FFB-A157-584620496531}">
      <dgm:prSet phldrT="[Text]" custT="1"/>
      <dgm:spPr/>
      <dgm:t>
        <a:bodyPr/>
        <a:lstStyle/>
        <a:p>
          <a:r>
            <a:rPr lang="en-US" sz="1400" dirty="0" smtClean="0"/>
            <a:t>Graduation rate less than  60% for 2+ consecutive years (2011, 2010)</a:t>
          </a:r>
          <a:endParaRPr lang="en-US" sz="1400" dirty="0"/>
        </a:p>
      </dgm:t>
    </dgm:pt>
    <dgm:pt modelId="{AE97E843-88EA-4B4F-8D82-599DDDC6E30D}" type="parTrans" cxnId="{F4A431A2-1E45-4A54-B787-96AC04E3A242}">
      <dgm:prSet/>
      <dgm:spPr/>
      <dgm:t>
        <a:bodyPr/>
        <a:lstStyle/>
        <a:p>
          <a:endParaRPr lang="en-US"/>
        </a:p>
      </dgm:t>
    </dgm:pt>
    <dgm:pt modelId="{D5213DB3-F54D-48E2-837E-82CBD0F96CCE}" type="sibTrans" cxnId="{F4A431A2-1E45-4A54-B787-96AC04E3A242}">
      <dgm:prSet/>
      <dgm:spPr/>
      <dgm:t>
        <a:bodyPr/>
        <a:lstStyle/>
        <a:p>
          <a:endParaRPr lang="en-US"/>
        </a:p>
      </dgm:t>
    </dgm:pt>
    <dgm:pt modelId="{E7600D73-7D76-4F94-A354-83FDCE43C13B}">
      <dgm:prSet phldrT="[Text]" custT="1"/>
      <dgm:spPr/>
      <dgm:t>
        <a:bodyPr/>
        <a:lstStyle/>
        <a:p>
          <a:r>
            <a:rPr lang="en-US" sz="1400" dirty="0" smtClean="0"/>
            <a:t>Participation rate &lt;95% for 2+ consecutive years</a:t>
          </a:r>
          <a:endParaRPr lang="en-US" sz="1400" dirty="0"/>
        </a:p>
      </dgm:t>
    </dgm:pt>
    <dgm:pt modelId="{606CC275-AA7F-4AF6-8968-B36E3F14C9FC}" type="sibTrans" cxnId="{E498C09C-745E-4784-90ED-F4B2EFF75798}">
      <dgm:prSet/>
      <dgm:spPr/>
      <dgm:t>
        <a:bodyPr/>
        <a:lstStyle/>
        <a:p>
          <a:endParaRPr lang="en-US"/>
        </a:p>
      </dgm:t>
    </dgm:pt>
    <dgm:pt modelId="{47183BA8-0F4B-476D-B13F-0A584C0AE191}" type="parTrans" cxnId="{E498C09C-745E-4784-90ED-F4B2EFF75798}">
      <dgm:prSet/>
      <dgm:spPr/>
      <dgm:t>
        <a:bodyPr/>
        <a:lstStyle/>
        <a:p>
          <a:endParaRPr lang="en-US"/>
        </a:p>
      </dgm:t>
    </dgm:pt>
    <dgm:pt modelId="{FA220439-CF47-447D-99D3-E7C93A825CC8}">
      <dgm:prSet phldrT="[Text]" custT="1"/>
      <dgm:spPr/>
      <dgm:t>
        <a:bodyPr/>
        <a:lstStyle/>
        <a:p>
          <a:r>
            <a:rPr lang="en-US" sz="1400" dirty="0" smtClean="0"/>
            <a:t>Tier I or Tier II School Improvement Grant</a:t>
          </a:r>
          <a:endParaRPr lang="en-US" sz="1400" dirty="0"/>
        </a:p>
      </dgm:t>
    </dgm:pt>
    <dgm:pt modelId="{66E1732A-E0F4-4A7D-9F7A-47FBC8D92CF5}" type="sibTrans" cxnId="{392C3EAF-04E7-4091-A0BA-5CB7CCC8A867}">
      <dgm:prSet/>
      <dgm:spPr/>
      <dgm:t>
        <a:bodyPr/>
        <a:lstStyle/>
        <a:p>
          <a:endParaRPr lang="en-US"/>
        </a:p>
      </dgm:t>
    </dgm:pt>
    <dgm:pt modelId="{12A99345-70B5-4C19-81B1-9118F665D0A3}" type="parTrans" cxnId="{392C3EAF-04E7-4091-A0BA-5CB7CCC8A867}">
      <dgm:prSet/>
      <dgm:spPr/>
      <dgm:t>
        <a:bodyPr/>
        <a:lstStyle/>
        <a:p>
          <a:endParaRPr lang="en-US"/>
        </a:p>
      </dgm:t>
    </dgm:pt>
    <dgm:pt modelId="{72D50456-DD1C-4820-8092-0586684EE456}">
      <dgm:prSet phldrT="[Text]" custT="1"/>
      <dgm:spPr/>
      <dgm:t>
        <a:bodyPr/>
        <a:lstStyle/>
        <a:p>
          <a:r>
            <a:rPr lang="en-US" sz="1400" dirty="0" smtClean="0"/>
            <a:t>Graduation rate &gt;60%</a:t>
          </a:r>
          <a:endParaRPr lang="en-US" sz="1400" dirty="0"/>
        </a:p>
      </dgm:t>
    </dgm:pt>
    <dgm:pt modelId="{A24AAFCF-5C1B-4ED0-9F8E-A6071FC9FE65}" type="parTrans" cxnId="{502D85DA-F3A2-47FF-B2EC-C630A42CF915}">
      <dgm:prSet/>
      <dgm:spPr/>
      <dgm:t>
        <a:bodyPr/>
        <a:lstStyle/>
        <a:p>
          <a:endParaRPr lang="en-US"/>
        </a:p>
      </dgm:t>
    </dgm:pt>
    <dgm:pt modelId="{7EDB5B7D-8ACC-4351-818F-1904F00ACDE9}" type="sibTrans" cxnId="{502D85DA-F3A2-47FF-B2EC-C630A42CF915}">
      <dgm:prSet/>
      <dgm:spPr/>
      <dgm:t>
        <a:bodyPr/>
        <a:lstStyle/>
        <a:p>
          <a:endParaRPr lang="en-US"/>
        </a:p>
      </dgm:t>
    </dgm:pt>
    <dgm:pt modelId="{78673CAA-B79C-41B2-B1F3-03E914F71FE9}">
      <dgm:prSet phldrT="[Text]" custT="1"/>
      <dgm:spPr/>
      <dgm:t>
        <a:bodyPr/>
        <a:lstStyle/>
        <a:p>
          <a:r>
            <a:rPr lang="en-US" sz="1400" dirty="0" smtClean="0"/>
            <a:t>Participation rate 95%+</a:t>
          </a:r>
          <a:endParaRPr lang="en-US" sz="1400" dirty="0"/>
        </a:p>
      </dgm:t>
    </dgm:pt>
    <dgm:pt modelId="{18931ABD-A9B8-4122-86A7-B004529BDA9A}" type="parTrans" cxnId="{03D329F7-3FE9-46F3-8A52-9669C8A0C845}">
      <dgm:prSet/>
      <dgm:spPr/>
      <dgm:t>
        <a:bodyPr/>
        <a:lstStyle/>
        <a:p>
          <a:endParaRPr lang="en-US"/>
        </a:p>
      </dgm:t>
    </dgm:pt>
    <dgm:pt modelId="{9A688414-D166-4C28-B773-EA1F508A378B}" type="sibTrans" cxnId="{03D329F7-3FE9-46F3-8A52-9669C8A0C845}">
      <dgm:prSet/>
      <dgm:spPr/>
      <dgm:t>
        <a:bodyPr/>
        <a:lstStyle/>
        <a:p>
          <a:endParaRPr lang="en-US"/>
        </a:p>
      </dgm:t>
    </dgm:pt>
    <dgm:pt modelId="{44BE1FFC-FE76-4A95-8F98-C41C9CF51F80}">
      <dgm:prSet phldrT="[Text]" custT="1"/>
      <dgm:spPr/>
      <dgm:t>
        <a:bodyPr/>
        <a:lstStyle/>
        <a:p>
          <a:r>
            <a:rPr lang="en-US" sz="1400" dirty="0" smtClean="0"/>
            <a:t>Ranking in top 5% in the state in composite annual growth </a:t>
          </a:r>
          <a:endParaRPr lang="en-US" sz="1400" dirty="0"/>
        </a:p>
      </dgm:t>
    </dgm:pt>
    <dgm:pt modelId="{038B2C41-3C3D-4EE7-A40E-8ED46300899B}" type="parTrans" cxnId="{9E259542-4D46-442B-8C37-845F144DC18E}">
      <dgm:prSet/>
      <dgm:spPr/>
      <dgm:t>
        <a:bodyPr/>
        <a:lstStyle/>
        <a:p>
          <a:endParaRPr lang="en-US"/>
        </a:p>
      </dgm:t>
    </dgm:pt>
    <dgm:pt modelId="{514A2185-AA1C-4E29-A0BD-DCF2CA793DE8}" type="sibTrans" cxnId="{9E259542-4D46-442B-8C37-845F144DC18E}">
      <dgm:prSet/>
      <dgm:spPr/>
      <dgm:t>
        <a:bodyPr/>
        <a:lstStyle/>
        <a:p>
          <a:endParaRPr lang="en-US"/>
        </a:p>
      </dgm:t>
    </dgm:pt>
    <dgm:pt modelId="{3A33270B-71D0-42D4-9596-8DA6BDE22046}">
      <dgm:prSet phldrT="[Text]" custT="1"/>
      <dgm:spPr/>
      <dgm:t>
        <a:bodyPr/>
        <a:lstStyle/>
        <a:p>
          <a:r>
            <a:rPr lang="en-US" sz="1400" dirty="0" smtClean="0"/>
            <a:t>Developing: School Index Score 45+</a:t>
          </a:r>
          <a:endParaRPr lang="en-US" sz="1400" dirty="0"/>
        </a:p>
      </dgm:t>
    </dgm:pt>
    <dgm:pt modelId="{EA2A5687-ED44-4B9E-A933-52CBE6FCB1BB}" type="parTrans" cxnId="{82235BDD-34DF-47A6-B2EC-EEE8BA879F1C}">
      <dgm:prSet/>
      <dgm:spPr/>
      <dgm:t>
        <a:bodyPr/>
        <a:lstStyle/>
        <a:p>
          <a:endParaRPr lang="en-US"/>
        </a:p>
      </dgm:t>
    </dgm:pt>
    <dgm:pt modelId="{8E9148E9-4DB7-4E6D-9C7A-E5D54C5D88BD}" type="sibTrans" cxnId="{82235BDD-34DF-47A6-B2EC-EEE8BA879F1C}">
      <dgm:prSet/>
      <dgm:spPr/>
      <dgm:t>
        <a:bodyPr/>
        <a:lstStyle/>
        <a:p>
          <a:endParaRPr lang="en-US"/>
        </a:p>
      </dgm:t>
    </dgm:pt>
    <dgm:pt modelId="{F80B4342-0AF9-458A-948B-490D8748924F}">
      <dgm:prSet phldrT="[Text]" custT="1"/>
      <dgm:spPr/>
      <dgm:t>
        <a:bodyPr/>
        <a:lstStyle/>
        <a:p>
          <a:r>
            <a:rPr lang="en-US" sz="1400" dirty="0" smtClean="0"/>
            <a:t>Rising: School Index Score 26-44</a:t>
          </a:r>
          <a:endParaRPr lang="en-US" sz="1400" dirty="0"/>
        </a:p>
      </dgm:t>
    </dgm:pt>
    <dgm:pt modelId="{BD73D183-D1D1-4316-9AEB-AA08012EA81B}" type="parTrans" cxnId="{D9BA1E50-374D-4F18-BD09-E645A2466768}">
      <dgm:prSet/>
      <dgm:spPr/>
      <dgm:t>
        <a:bodyPr/>
        <a:lstStyle/>
        <a:p>
          <a:endParaRPr lang="en-US"/>
        </a:p>
      </dgm:t>
    </dgm:pt>
    <dgm:pt modelId="{084182C3-09F1-4C01-B9D4-558E81F4F1EE}" type="sibTrans" cxnId="{D9BA1E50-374D-4F18-BD09-E645A2466768}">
      <dgm:prSet/>
      <dgm:spPr/>
      <dgm:t>
        <a:bodyPr/>
        <a:lstStyle/>
        <a:p>
          <a:endParaRPr lang="en-US"/>
        </a:p>
      </dgm:t>
    </dgm:pt>
    <dgm:pt modelId="{4C7FA206-C5C2-44DC-A9DA-6DB03BD44F57}">
      <dgm:prSet phldrT="[Text]" custT="1"/>
      <dgm:spPr/>
      <dgm:t>
        <a:bodyPr/>
        <a:lstStyle/>
        <a:p>
          <a:r>
            <a:rPr lang="en-US" sz="1400" dirty="0" smtClean="0"/>
            <a:t>Significant Within School Subgroup Gap</a:t>
          </a:r>
          <a:endParaRPr lang="en-US" sz="1400" dirty="0"/>
        </a:p>
      </dgm:t>
    </dgm:pt>
    <dgm:pt modelId="{62CA6BF3-A08D-4C41-9DA2-42622CCD887C}" type="parTrans" cxnId="{5CE1936C-38AB-4F58-8AC0-CF72FE0A3A84}">
      <dgm:prSet/>
      <dgm:spPr/>
      <dgm:t>
        <a:bodyPr/>
        <a:lstStyle/>
        <a:p>
          <a:endParaRPr lang="en-US"/>
        </a:p>
      </dgm:t>
    </dgm:pt>
    <dgm:pt modelId="{08AB1C81-5D10-4C71-A3B8-7D450339D247}" type="sibTrans" cxnId="{5CE1936C-38AB-4F58-8AC0-CF72FE0A3A84}">
      <dgm:prSet/>
      <dgm:spPr/>
      <dgm:t>
        <a:bodyPr/>
        <a:lstStyle/>
        <a:p>
          <a:endParaRPr lang="en-US"/>
        </a:p>
      </dgm:t>
    </dgm:pt>
    <dgm:pt modelId="{DB85FB6F-A3EB-461B-8AA1-F90A2AB8C3F6}">
      <dgm:prSet phldrT="[Text]" custT="1"/>
      <dgm:spPr/>
      <dgm:t>
        <a:bodyPr/>
        <a:lstStyle/>
        <a:p>
          <a:r>
            <a:rPr lang="en-US" sz="1400" dirty="0" smtClean="0"/>
            <a:t>Previously </a:t>
          </a:r>
          <a:r>
            <a:rPr lang="en-US" sz="1400" dirty="0" err="1" smtClean="0"/>
            <a:t>ID’d</a:t>
          </a:r>
          <a:r>
            <a:rPr lang="en-US" sz="1400" dirty="0" smtClean="0"/>
            <a:t> as Priority School &amp; without 3 years of progress</a:t>
          </a:r>
          <a:endParaRPr lang="en-US" sz="1400" dirty="0"/>
        </a:p>
      </dgm:t>
    </dgm:pt>
    <dgm:pt modelId="{7269621A-6F82-43A6-9A68-D5400481FD3D}" type="parTrans" cxnId="{07A6A177-FDFD-41B0-A879-402B9E5A8E5B}">
      <dgm:prSet/>
      <dgm:spPr/>
      <dgm:t>
        <a:bodyPr/>
        <a:lstStyle/>
        <a:p>
          <a:endParaRPr lang="en-US"/>
        </a:p>
      </dgm:t>
    </dgm:pt>
    <dgm:pt modelId="{06920EB2-BA4B-4C7B-8B34-D50CF88BE642}" type="sibTrans" cxnId="{07A6A177-FDFD-41B0-A879-402B9E5A8E5B}">
      <dgm:prSet/>
      <dgm:spPr/>
      <dgm:t>
        <a:bodyPr/>
        <a:lstStyle/>
        <a:p>
          <a:endParaRPr lang="en-US"/>
        </a:p>
      </dgm:t>
    </dgm:pt>
    <dgm:pt modelId="{1BDDA98E-52D0-48C5-B43A-C94584D9C2A3}">
      <dgm:prSet phldrT="[Text]" custT="1"/>
      <dgm:spPr/>
      <dgm:t>
        <a:bodyPr/>
        <a:lstStyle/>
        <a:p>
          <a:r>
            <a:rPr lang="en-US" sz="1400" dirty="0" smtClean="0"/>
            <a:t>Previously </a:t>
          </a:r>
          <a:r>
            <a:rPr lang="en-US" sz="1400" dirty="0" err="1" smtClean="0"/>
            <a:t>ID’das</a:t>
          </a:r>
          <a:r>
            <a:rPr lang="en-US" sz="1400" dirty="0" smtClean="0"/>
            <a:t> Focus School &amp; without 2 years of progress</a:t>
          </a:r>
          <a:endParaRPr lang="en-US" sz="1400" dirty="0"/>
        </a:p>
      </dgm:t>
    </dgm:pt>
    <dgm:pt modelId="{F7056A37-2C4D-413B-933C-372260EF71B8}" type="parTrans" cxnId="{0A0536D8-7C96-441E-BB20-91C44EE7DD56}">
      <dgm:prSet/>
      <dgm:spPr/>
      <dgm:t>
        <a:bodyPr/>
        <a:lstStyle/>
        <a:p>
          <a:endParaRPr lang="en-US"/>
        </a:p>
      </dgm:t>
    </dgm:pt>
    <dgm:pt modelId="{B1B960B7-EAD0-46E6-AD07-524C1E26E692}" type="sibTrans" cxnId="{0A0536D8-7C96-441E-BB20-91C44EE7DD56}">
      <dgm:prSet/>
      <dgm:spPr/>
      <dgm:t>
        <a:bodyPr/>
        <a:lstStyle/>
        <a:p>
          <a:endParaRPr lang="en-US"/>
        </a:p>
      </dgm:t>
    </dgm:pt>
    <dgm:pt modelId="{F50477D5-7104-411C-B109-F586E03D4259}" type="pres">
      <dgm:prSet presAssocID="{F138451C-251B-4250-A090-226F63B142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B701E8-F431-44D4-8F8F-63618257C635}" type="pres">
      <dgm:prSet presAssocID="{56BB2BED-37E1-4FB6-9799-42F2DD5A023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96B4E-A24B-4BA8-B232-FFF8235E0748}" type="pres">
      <dgm:prSet presAssocID="{56BB2BED-37E1-4FB6-9799-42F2DD5A023A}" presName="childText" presStyleLbl="revTx" presStyleIdx="0" presStyleCnt="4" custScaleX="96489" custLinFactNeighborX="-4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12393-A639-4A5A-858B-F21B6C81626D}" type="pres">
      <dgm:prSet presAssocID="{E703698E-BF9A-4AC5-B7BA-DEF4371EA82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75AF7-B303-4BAD-973F-1495CF4A7C3A}" type="pres">
      <dgm:prSet presAssocID="{E703698E-BF9A-4AC5-B7BA-DEF4371EA82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2C19F-5F83-48C5-854A-D22C906D5748}" type="pres">
      <dgm:prSet presAssocID="{54CF0598-7A9F-493F-9D2B-42BECBBE66D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F7A41-2CD3-4317-92C5-BE48E72D2999}" type="pres">
      <dgm:prSet presAssocID="{54CF0598-7A9F-493F-9D2B-42BECBBE66D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47D90-070E-42B1-92FF-A94987E02094}" type="pres">
      <dgm:prSet presAssocID="{D5FE8F78-46C2-4FA5-9791-DC20997A21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135D6-BBE5-48D0-A91B-3B7169E759F9}" type="pres">
      <dgm:prSet presAssocID="{D5FE8F78-46C2-4FA5-9791-DC20997A210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A431A2-1E45-4A54-B787-96AC04E3A242}" srcId="{56BB2BED-37E1-4FB6-9799-42F2DD5A023A}" destId="{66947EC4-54B3-4FFB-A157-584620496531}" srcOrd="2" destOrd="0" parTransId="{AE97E843-88EA-4B4F-8D82-599DDDC6E30D}" sibTransId="{D5213DB3-F54D-48E2-837E-82CBD0F96CCE}"/>
    <dgm:cxn modelId="{07CC391F-6BA8-46EF-815B-532D84436484}" srcId="{E703698E-BF9A-4AC5-B7BA-DEF4371EA823}" destId="{0F675B89-050E-4463-A699-40163A8D724E}" srcOrd="1" destOrd="0" parTransId="{F193F259-F388-41C1-811A-03FAC5DF287E}" sibTransId="{D9DE0967-AFAD-40D7-8CAE-89B056D57208}"/>
    <dgm:cxn modelId="{0F1EB8BD-BD98-4BDD-B307-6220A8A9AC5E}" type="presOf" srcId="{DB85FB6F-A3EB-461B-8AA1-F90A2AB8C3F6}" destId="{E0996B4E-A24B-4BA8-B232-FFF8235E0748}" srcOrd="0" destOrd="4" presId="urn:microsoft.com/office/officeart/2005/8/layout/vList2"/>
    <dgm:cxn modelId="{392C3EAF-04E7-4091-A0BA-5CB7CCC8A867}" srcId="{56BB2BED-37E1-4FB6-9799-42F2DD5A023A}" destId="{FA220439-CF47-447D-99D3-E7C93A825CC8}" srcOrd="1" destOrd="0" parTransId="{12A99345-70B5-4C19-81B1-9118F665D0A3}" sibTransId="{66E1732A-E0F4-4A7D-9F7A-47FBC8D92CF5}"/>
    <dgm:cxn modelId="{5377AA5E-1368-4CDF-A466-8044AC8BBA39}" type="presOf" srcId="{56BB2BED-37E1-4FB6-9799-42F2DD5A023A}" destId="{BBB701E8-F431-44D4-8F8F-63618257C635}" srcOrd="0" destOrd="0" presId="urn:microsoft.com/office/officeart/2005/8/layout/vList2"/>
    <dgm:cxn modelId="{4463CFEF-F3FE-49DF-83AD-18A99C6832C5}" type="presOf" srcId="{72D50456-DD1C-4820-8092-0586684EE456}" destId="{943F7A41-2CD3-4317-92C5-BE48E72D2999}" srcOrd="0" destOrd="2" presId="urn:microsoft.com/office/officeart/2005/8/layout/vList2"/>
    <dgm:cxn modelId="{54592036-1019-4C81-8570-36C8ACFE847F}" type="presOf" srcId="{10DA1B04-F01C-4B90-814F-31C3003DE159}" destId="{943F7A41-2CD3-4317-92C5-BE48E72D2999}" srcOrd="0" destOrd="0" presId="urn:microsoft.com/office/officeart/2005/8/layout/vList2"/>
    <dgm:cxn modelId="{AA789CC1-CC68-4055-AC22-363B30A93248}" type="presOf" srcId="{66947EC4-54B3-4FFB-A157-584620496531}" destId="{E0996B4E-A24B-4BA8-B232-FFF8235E0748}" srcOrd="0" destOrd="2" presId="urn:microsoft.com/office/officeart/2005/8/layout/vList2"/>
    <dgm:cxn modelId="{502D85DA-F3A2-47FF-B2EC-C630A42CF915}" srcId="{54CF0598-7A9F-493F-9D2B-42BECBBE66DC}" destId="{72D50456-DD1C-4820-8092-0586684EE456}" srcOrd="2" destOrd="0" parTransId="{A24AAFCF-5C1B-4ED0-9F8E-A6071FC9FE65}" sibTransId="{7EDB5B7D-8ACC-4351-818F-1904F00ACDE9}"/>
    <dgm:cxn modelId="{391FD34A-53C4-4F32-AD22-26675D4E1A90}" srcId="{54CF0598-7A9F-493F-9D2B-42BECBBE66DC}" destId="{9259AFCF-0913-4595-9865-6620DEFB41EF}" srcOrd="1" destOrd="0" parTransId="{682B35F0-6F74-4A8D-87C0-838763E84878}" sibTransId="{F91B0AB5-AA4F-49FB-BD49-A140D26D8D11}"/>
    <dgm:cxn modelId="{B6FA0AD5-1F7B-48C5-AF17-93C0E49B6446}" type="presOf" srcId="{E7600D73-7D76-4F94-A354-83FDCE43C13B}" destId="{E0996B4E-A24B-4BA8-B232-FFF8235E0748}" srcOrd="0" destOrd="3" presId="urn:microsoft.com/office/officeart/2005/8/layout/vList2"/>
    <dgm:cxn modelId="{FDF8E8EF-46EC-410F-9F34-08E04511F2C3}" srcId="{F138451C-251B-4250-A090-226F63B1421F}" destId="{54CF0598-7A9F-493F-9D2B-42BECBBE66DC}" srcOrd="2" destOrd="0" parTransId="{C5BAEC06-4F55-4CC0-95F6-1D82AB5E0F59}" sibTransId="{62E57780-C8BF-4835-886A-442F078F0437}"/>
    <dgm:cxn modelId="{7E0DF33E-D10F-4198-8A2D-5C5F35EC9015}" type="presOf" srcId="{4C7FA206-C5C2-44DC-A9DA-6DB03BD44F57}" destId="{6D375AF7-B303-4BAD-973F-1495CF4A7C3A}" srcOrd="0" destOrd="2" presId="urn:microsoft.com/office/officeart/2005/8/layout/vList2"/>
    <dgm:cxn modelId="{E498C09C-745E-4784-90ED-F4B2EFF75798}" srcId="{56BB2BED-37E1-4FB6-9799-42F2DD5A023A}" destId="{E7600D73-7D76-4F94-A354-83FDCE43C13B}" srcOrd="3" destOrd="0" parTransId="{47183BA8-0F4B-476D-B13F-0A584C0AE191}" sibTransId="{606CC275-AA7F-4AF6-8968-B36E3F14C9FC}"/>
    <dgm:cxn modelId="{ED350900-B029-4530-B399-875274276518}" type="presOf" srcId="{54CF0598-7A9F-493F-9D2B-42BECBBE66DC}" destId="{B8A2C19F-5F83-48C5-854A-D22C906D5748}" srcOrd="0" destOrd="0" presId="urn:microsoft.com/office/officeart/2005/8/layout/vList2"/>
    <dgm:cxn modelId="{CE504A78-4795-4A8D-B1DA-CC641CEE07ED}" type="presOf" srcId="{FA220439-CF47-447D-99D3-E7C93A825CC8}" destId="{E0996B4E-A24B-4BA8-B232-FFF8235E0748}" srcOrd="0" destOrd="1" presId="urn:microsoft.com/office/officeart/2005/8/layout/vList2"/>
    <dgm:cxn modelId="{8BE742CB-E290-497B-AFA2-01946C71859E}" srcId="{F138451C-251B-4250-A090-226F63B1421F}" destId="{D5FE8F78-46C2-4FA5-9791-DC20997A2108}" srcOrd="3" destOrd="0" parTransId="{A936E5DA-AC47-4682-8BCB-6B078730D75B}" sibTransId="{8DC4C63E-EA70-46C1-A1AD-E35C7A24EEF7}"/>
    <dgm:cxn modelId="{49DE5FF0-A28C-4E60-B22D-0734DBD22974}" srcId="{D5FE8F78-46C2-4FA5-9791-DC20997A2108}" destId="{506643CB-B2FB-4F2D-913E-D02DC80AD1DC}" srcOrd="0" destOrd="0" parTransId="{49192C6B-8EC4-421E-90F2-08CD6F922B47}" sibTransId="{4DC50E06-A8F0-4F3A-A1D3-8CB52A92AC96}"/>
    <dgm:cxn modelId="{1E09EEBC-3F7C-4CEC-942E-0A531B6E3FE8}" type="presOf" srcId="{F138451C-251B-4250-A090-226F63B1421F}" destId="{F50477D5-7104-411C-B109-F586E03D4259}" srcOrd="0" destOrd="0" presId="urn:microsoft.com/office/officeart/2005/8/layout/vList2"/>
    <dgm:cxn modelId="{52FD0499-4F73-440E-BDFE-10412C5B6A5E}" type="presOf" srcId="{F80B4342-0AF9-458A-948B-490D8748924F}" destId="{6FF135D6-BBE5-48D0-A91B-3B7169E759F9}" srcOrd="0" destOrd="2" presId="urn:microsoft.com/office/officeart/2005/8/layout/vList2"/>
    <dgm:cxn modelId="{42B0C707-D6EF-45CD-813E-7E2A320CEE55}" type="presOf" srcId="{1BDDA98E-52D0-48C5-B43A-C94584D9C2A3}" destId="{6D375AF7-B303-4BAD-973F-1495CF4A7C3A}" srcOrd="0" destOrd="3" presId="urn:microsoft.com/office/officeart/2005/8/layout/vList2"/>
    <dgm:cxn modelId="{D10B1B8F-E9AD-4D46-9AEB-668DF4523639}" srcId="{56BB2BED-37E1-4FB6-9799-42F2DD5A023A}" destId="{29AF690B-BD23-42BD-ACCD-F2F743739EDB}" srcOrd="0" destOrd="0" parTransId="{B656813B-6F48-4692-9EE7-896EB1EB6DFB}" sibTransId="{7AEF7F17-CBCE-4A50-B58E-F4F7D18D8EFC}"/>
    <dgm:cxn modelId="{07A6A177-FDFD-41B0-A879-402B9E5A8E5B}" srcId="{56BB2BED-37E1-4FB6-9799-42F2DD5A023A}" destId="{DB85FB6F-A3EB-461B-8AA1-F90A2AB8C3F6}" srcOrd="4" destOrd="0" parTransId="{7269621A-6F82-43A6-9A68-D5400481FD3D}" sibTransId="{06920EB2-BA4B-4C7B-8B34-D50CF88BE642}"/>
    <dgm:cxn modelId="{A0EA2CA0-9881-448D-AE5E-32CD2EE38797}" type="presOf" srcId="{E703698E-BF9A-4AC5-B7BA-DEF4371EA823}" destId="{A1312393-A639-4A5A-858B-F21B6C81626D}" srcOrd="0" destOrd="0" presId="urn:microsoft.com/office/officeart/2005/8/layout/vList2"/>
    <dgm:cxn modelId="{8309EA1D-5F03-4AE8-8BAB-B374ACBAC30D}" type="presOf" srcId="{29AF690B-BD23-42BD-ACCD-F2F743739EDB}" destId="{E0996B4E-A24B-4BA8-B232-FFF8235E0748}" srcOrd="0" destOrd="0" presId="urn:microsoft.com/office/officeart/2005/8/layout/vList2"/>
    <dgm:cxn modelId="{82235BDD-34DF-47A6-B2EC-EEE8BA879F1C}" srcId="{D5FE8F78-46C2-4FA5-9791-DC20997A2108}" destId="{3A33270B-71D0-42D4-9596-8DA6BDE22046}" srcOrd="1" destOrd="0" parTransId="{EA2A5687-ED44-4B9E-A933-52CBE6FCB1BB}" sibTransId="{8E9148E9-4DB7-4E6D-9C7A-E5D54C5D88BD}"/>
    <dgm:cxn modelId="{3D5FB9DC-3B15-456F-9A0F-E41DD6B54FA6}" type="presOf" srcId="{3A33270B-71D0-42D4-9596-8DA6BDE22046}" destId="{6FF135D6-BBE5-48D0-A91B-3B7169E759F9}" srcOrd="0" destOrd="1" presId="urn:microsoft.com/office/officeart/2005/8/layout/vList2"/>
    <dgm:cxn modelId="{5CE1936C-38AB-4F58-8AC0-CF72FE0A3A84}" srcId="{E703698E-BF9A-4AC5-B7BA-DEF4371EA823}" destId="{4C7FA206-C5C2-44DC-A9DA-6DB03BD44F57}" srcOrd="2" destOrd="0" parTransId="{62CA6BF3-A08D-4C41-9DA2-42622CCD887C}" sibTransId="{08AB1C81-5D10-4C71-A3B8-7D450339D247}"/>
    <dgm:cxn modelId="{64AFF673-3746-4461-A0F0-B7087B84A0A1}" type="presOf" srcId="{9259AFCF-0913-4595-9865-6620DEFB41EF}" destId="{943F7A41-2CD3-4317-92C5-BE48E72D2999}" srcOrd="0" destOrd="1" presId="urn:microsoft.com/office/officeart/2005/8/layout/vList2"/>
    <dgm:cxn modelId="{03D329F7-3FE9-46F3-8A52-9669C8A0C845}" srcId="{54CF0598-7A9F-493F-9D2B-42BECBBE66DC}" destId="{78673CAA-B79C-41B2-B1F3-03E914F71FE9}" srcOrd="3" destOrd="0" parTransId="{18931ABD-A9B8-4122-86A7-B004529BDA9A}" sibTransId="{9A688414-D166-4C28-B773-EA1F508A378B}"/>
    <dgm:cxn modelId="{5BB22D7C-1BD3-44DD-B547-82794F23004D}" type="presOf" srcId="{506643CB-B2FB-4F2D-913E-D02DC80AD1DC}" destId="{6FF135D6-BBE5-48D0-A91B-3B7169E759F9}" srcOrd="0" destOrd="0" presId="urn:microsoft.com/office/officeart/2005/8/layout/vList2"/>
    <dgm:cxn modelId="{6A3D9057-E374-47CB-911C-54532ACA2171}" type="presOf" srcId="{57BBFC68-6A24-441D-970A-AB6E7006D61C}" destId="{6D375AF7-B303-4BAD-973F-1495CF4A7C3A}" srcOrd="0" destOrd="0" presId="urn:microsoft.com/office/officeart/2005/8/layout/vList2"/>
    <dgm:cxn modelId="{E8FC85B5-E5C5-49BE-9B7B-FF93A2F7C456}" type="presOf" srcId="{0F675B89-050E-4463-A699-40163A8D724E}" destId="{6D375AF7-B303-4BAD-973F-1495CF4A7C3A}" srcOrd="0" destOrd="1" presId="urn:microsoft.com/office/officeart/2005/8/layout/vList2"/>
    <dgm:cxn modelId="{D9BA1E50-374D-4F18-BD09-E645A2466768}" srcId="{D5FE8F78-46C2-4FA5-9791-DC20997A2108}" destId="{F80B4342-0AF9-458A-948B-490D8748924F}" srcOrd="2" destOrd="0" parTransId="{BD73D183-D1D1-4316-9AEB-AA08012EA81B}" sibTransId="{084182C3-09F1-4C01-B9D4-558E81F4F1EE}"/>
    <dgm:cxn modelId="{87C1703F-7AB1-475A-BB08-878515D9729E}" type="presOf" srcId="{78673CAA-B79C-41B2-B1F3-03E914F71FE9}" destId="{943F7A41-2CD3-4317-92C5-BE48E72D2999}" srcOrd="0" destOrd="3" presId="urn:microsoft.com/office/officeart/2005/8/layout/vList2"/>
    <dgm:cxn modelId="{9E259542-4D46-442B-8C37-845F144DC18E}" srcId="{54CF0598-7A9F-493F-9D2B-42BECBBE66DC}" destId="{44BE1FFC-FE76-4A95-8F98-C41C9CF51F80}" srcOrd="4" destOrd="0" parTransId="{038B2C41-3C3D-4EE7-A40E-8ED46300899B}" sibTransId="{514A2185-AA1C-4E29-A0BD-DCF2CA793DE8}"/>
    <dgm:cxn modelId="{5000B6FB-291D-40BE-9166-9DF074AC631A}" srcId="{F138451C-251B-4250-A090-226F63B1421F}" destId="{56BB2BED-37E1-4FB6-9799-42F2DD5A023A}" srcOrd="0" destOrd="0" parTransId="{8C9D7350-0F85-4412-A8F4-9918250C1DE5}" sibTransId="{574D5504-66ED-4D15-ABCD-5DBFBB0CBAE6}"/>
    <dgm:cxn modelId="{0A0536D8-7C96-441E-BB20-91C44EE7DD56}" srcId="{E703698E-BF9A-4AC5-B7BA-DEF4371EA823}" destId="{1BDDA98E-52D0-48C5-B43A-C94584D9C2A3}" srcOrd="3" destOrd="0" parTransId="{F7056A37-2C4D-413B-933C-372260EF71B8}" sibTransId="{B1B960B7-EAD0-46E6-AD07-524C1E26E692}"/>
    <dgm:cxn modelId="{B430A4E7-611A-4553-A15A-A76BD935AC3B}" type="presOf" srcId="{44BE1FFC-FE76-4A95-8F98-C41C9CF51F80}" destId="{943F7A41-2CD3-4317-92C5-BE48E72D2999}" srcOrd="0" destOrd="4" presId="urn:microsoft.com/office/officeart/2005/8/layout/vList2"/>
    <dgm:cxn modelId="{E617CA99-E0E7-4E29-B257-F1D8D514BB89}" srcId="{F138451C-251B-4250-A090-226F63B1421F}" destId="{E703698E-BF9A-4AC5-B7BA-DEF4371EA823}" srcOrd="1" destOrd="0" parTransId="{3C4AC309-CC62-4C78-ABCA-D42E6F897BEB}" sibTransId="{98FE9A98-22A0-4739-B2F9-4CA33F73C318}"/>
    <dgm:cxn modelId="{A1603198-C2C7-43C4-B63F-4771D723011C}" srcId="{54CF0598-7A9F-493F-9D2B-42BECBBE66DC}" destId="{10DA1B04-F01C-4B90-814F-31C3003DE159}" srcOrd="0" destOrd="0" parTransId="{45B33B31-BBEA-4B2B-AD3A-3905044799C0}" sibTransId="{6E522369-9DD5-4B64-9401-5B383FB5D0AA}"/>
    <dgm:cxn modelId="{BB292400-B1B2-43F5-AAC6-E24EFE26304A}" type="presOf" srcId="{D5FE8F78-46C2-4FA5-9791-DC20997A2108}" destId="{BED47D90-070E-42B1-92FF-A94987E02094}" srcOrd="0" destOrd="0" presId="urn:microsoft.com/office/officeart/2005/8/layout/vList2"/>
    <dgm:cxn modelId="{91CAE2AB-B390-4D5D-B3CD-FB70A29A25CB}" srcId="{E703698E-BF9A-4AC5-B7BA-DEF4371EA823}" destId="{57BBFC68-6A24-441D-970A-AB6E7006D61C}" srcOrd="0" destOrd="0" parTransId="{9E17571E-B2C7-49E5-8392-4E049D91F352}" sibTransId="{710DD75C-A7D7-4742-8056-5740E4BF05C8}"/>
    <dgm:cxn modelId="{CCE83D3E-1D16-49C1-9B92-D37DAB84AC82}" type="presParOf" srcId="{F50477D5-7104-411C-B109-F586E03D4259}" destId="{BBB701E8-F431-44D4-8F8F-63618257C635}" srcOrd="0" destOrd="0" presId="urn:microsoft.com/office/officeart/2005/8/layout/vList2"/>
    <dgm:cxn modelId="{A3219BB1-94F3-4DD3-811C-A490442CBFA1}" type="presParOf" srcId="{F50477D5-7104-411C-B109-F586E03D4259}" destId="{E0996B4E-A24B-4BA8-B232-FFF8235E0748}" srcOrd="1" destOrd="0" presId="urn:microsoft.com/office/officeart/2005/8/layout/vList2"/>
    <dgm:cxn modelId="{13643C02-E469-49C7-A472-92FAE9B1A8B5}" type="presParOf" srcId="{F50477D5-7104-411C-B109-F586E03D4259}" destId="{A1312393-A639-4A5A-858B-F21B6C81626D}" srcOrd="2" destOrd="0" presId="urn:microsoft.com/office/officeart/2005/8/layout/vList2"/>
    <dgm:cxn modelId="{57630830-7111-41D9-8357-DA5BAA6D261F}" type="presParOf" srcId="{F50477D5-7104-411C-B109-F586E03D4259}" destId="{6D375AF7-B303-4BAD-973F-1495CF4A7C3A}" srcOrd="3" destOrd="0" presId="urn:microsoft.com/office/officeart/2005/8/layout/vList2"/>
    <dgm:cxn modelId="{E488641F-A156-4C87-BE28-9ED6CB0E2854}" type="presParOf" srcId="{F50477D5-7104-411C-B109-F586E03D4259}" destId="{B8A2C19F-5F83-48C5-854A-D22C906D5748}" srcOrd="4" destOrd="0" presId="urn:microsoft.com/office/officeart/2005/8/layout/vList2"/>
    <dgm:cxn modelId="{84694B41-4FE9-49A1-86A4-4344B101413A}" type="presParOf" srcId="{F50477D5-7104-411C-B109-F586E03D4259}" destId="{943F7A41-2CD3-4317-92C5-BE48E72D2999}" srcOrd="5" destOrd="0" presId="urn:microsoft.com/office/officeart/2005/8/layout/vList2"/>
    <dgm:cxn modelId="{45948770-8953-4C54-A5E8-7DCF8DE6E15E}" type="presParOf" srcId="{F50477D5-7104-411C-B109-F586E03D4259}" destId="{BED47D90-070E-42B1-92FF-A94987E02094}" srcOrd="6" destOrd="0" presId="urn:microsoft.com/office/officeart/2005/8/layout/vList2"/>
    <dgm:cxn modelId="{13E6F58A-131E-45B7-ACE5-532BEC9DA082}" type="presParOf" srcId="{F50477D5-7104-411C-B109-F586E03D4259}" destId="{6FF135D6-BBE5-48D0-A91B-3B7169E759F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701E8-F431-44D4-8F8F-63618257C635}">
      <dsp:nvSpPr>
        <dsp:cNvPr id="0" name=""/>
        <dsp:cNvSpPr/>
      </dsp:nvSpPr>
      <dsp:spPr>
        <a:xfrm>
          <a:off x="0" y="3952"/>
          <a:ext cx="8534400" cy="365758"/>
        </a:xfrm>
        <a:prstGeom prst="roundRect">
          <a:avLst/>
        </a:prstGeom>
        <a:solidFill>
          <a:schemeClr val="accent2"/>
        </a:solidFill>
        <a:ln>
          <a:solidFill>
            <a:schemeClr val="accent2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Priority: </a:t>
          </a:r>
          <a:r>
            <a:rPr lang="en-US" sz="1600" kern="1200" dirty="0" smtClean="0">
              <a:solidFill>
                <a:schemeClr val="bg1"/>
              </a:solidFill>
            </a:rPr>
            <a:t>Schools needing intense support to address low performance of all students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7855" y="21807"/>
        <a:ext cx="8498690" cy="330048"/>
      </dsp:txXfrm>
    </dsp:sp>
    <dsp:sp modelId="{E0996B4E-A24B-4BA8-B232-FFF8235E0748}">
      <dsp:nvSpPr>
        <dsp:cNvPr id="0" name=""/>
        <dsp:cNvSpPr/>
      </dsp:nvSpPr>
      <dsp:spPr>
        <a:xfrm>
          <a:off x="0" y="369710"/>
          <a:ext cx="7945634" cy="1137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54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School Index Score of 25 points or below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Tier I or Tier II School Improvement Grant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Graduation rate less than  60% for 2+ consecutive years (2011, 2010)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Participation rate &lt;95% for 2+ consecutive years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Previously </a:t>
          </a:r>
          <a:r>
            <a:rPr lang="en-US" sz="1400" kern="1200" dirty="0" err="1" smtClean="0"/>
            <a:t>ID’d</a:t>
          </a:r>
          <a:r>
            <a:rPr lang="en-US" sz="1400" kern="1200" dirty="0" smtClean="0"/>
            <a:t> as Priority School &amp; without 3 years of progress</a:t>
          </a:r>
          <a:endParaRPr lang="en-US" sz="1400" kern="1200" dirty="0"/>
        </a:p>
      </dsp:txBody>
      <dsp:txXfrm>
        <a:off x="0" y="369710"/>
        <a:ext cx="7945634" cy="1137347"/>
      </dsp:txXfrm>
    </dsp:sp>
    <dsp:sp modelId="{A1312393-A639-4A5A-858B-F21B6C81626D}">
      <dsp:nvSpPr>
        <dsp:cNvPr id="0" name=""/>
        <dsp:cNvSpPr/>
      </dsp:nvSpPr>
      <dsp:spPr>
        <a:xfrm>
          <a:off x="0" y="1507058"/>
          <a:ext cx="8534400" cy="365758"/>
        </a:xfrm>
        <a:prstGeom prst="roundRect">
          <a:avLst/>
        </a:prstGeom>
        <a:solidFill>
          <a:schemeClr val="accent6"/>
        </a:solidFill>
        <a:ln>
          <a:solidFill>
            <a:srgbClr val="F5801F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Focus: </a:t>
          </a:r>
          <a:r>
            <a:rPr lang="en-US" sz="1600" kern="1200" dirty="0" smtClean="0">
              <a:solidFill>
                <a:schemeClr val="bg1"/>
              </a:solidFill>
            </a:rPr>
            <a:t>Schools needing targeted support to address large specific groups of students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7855" y="1524913"/>
        <a:ext cx="8498690" cy="330048"/>
      </dsp:txXfrm>
    </dsp:sp>
    <dsp:sp modelId="{6D375AF7-B303-4BAD-973F-1495CF4A7C3A}">
      <dsp:nvSpPr>
        <dsp:cNvPr id="0" name=""/>
        <dsp:cNvSpPr/>
      </dsp:nvSpPr>
      <dsp:spPr>
        <a:xfrm>
          <a:off x="0" y="1872817"/>
          <a:ext cx="8534400" cy="902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Not Priority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Disproportionate Subgroup Performance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Significant Within School Subgroup Gap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Previously </a:t>
          </a:r>
          <a:r>
            <a:rPr lang="en-US" sz="1400" kern="1200" dirty="0" err="1" smtClean="0"/>
            <a:t>ID’das</a:t>
          </a:r>
          <a:r>
            <a:rPr lang="en-US" sz="1400" kern="1200" dirty="0" smtClean="0"/>
            <a:t> Focus School &amp; without 2 years of progress</a:t>
          </a:r>
          <a:endParaRPr lang="en-US" sz="1400" kern="1200" dirty="0"/>
        </a:p>
      </dsp:txBody>
      <dsp:txXfrm>
        <a:off x="0" y="1872817"/>
        <a:ext cx="8534400" cy="902034"/>
      </dsp:txXfrm>
    </dsp:sp>
    <dsp:sp modelId="{B8A2C19F-5F83-48C5-854A-D22C906D5748}">
      <dsp:nvSpPr>
        <dsp:cNvPr id="0" name=""/>
        <dsp:cNvSpPr/>
      </dsp:nvSpPr>
      <dsp:spPr>
        <a:xfrm>
          <a:off x="0" y="2774851"/>
          <a:ext cx="8534400" cy="365758"/>
        </a:xfrm>
        <a:prstGeom prst="roundRect">
          <a:avLst/>
        </a:prstGeom>
        <a:solidFill>
          <a:srgbClr val="009242"/>
        </a:solidFill>
        <a:ln>
          <a:solidFill>
            <a:srgbClr val="006C3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Reward: </a:t>
          </a:r>
          <a:r>
            <a:rPr lang="en-US" sz="1600" kern="1200" dirty="0" smtClean="0">
              <a:solidFill>
                <a:schemeClr val="bg1"/>
              </a:solidFill>
            </a:rPr>
            <a:t>Schools with the highest levels of student performance and growth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7855" y="2792706"/>
        <a:ext cx="8498690" cy="330048"/>
      </dsp:txXfrm>
    </dsp:sp>
    <dsp:sp modelId="{943F7A41-2CD3-4317-92C5-BE48E72D2999}">
      <dsp:nvSpPr>
        <dsp:cNvPr id="0" name=""/>
        <dsp:cNvSpPr/>
      </dsp:nvSpPr>
      <dsp:spPr>
        <a:xfrm>
          <a:off x="0" y="3140610"/>
          <a:ext cx="8534400" cy="1137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Not Focus or Priority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School Index Score 80+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Graduation rate &gt;60%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Participation rate 95%+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Ranking in top 5% in the state in composite annual growth </a:t>
          </a:r>
          <a:endParaRPr lang="en-US" sz="1400" kern="1200" dirty="0"/>
        </a:p>
      </dsp:txBody>
      <dsp:txXfrm>
        <a:off x="0" y="3140610"/>
        <a:ext cx="8534400" cy="1137347"/>
      </dsp:txXfrm>
    </dsp:sp>
    <dsp:sp modelId="{BED47D90-070E-42B1-92FF-A94987E02094}">
      <dsp:nvSpPr>
        <dsp:cNvPr id="0" name=""/>
        <dsp:cNvSpPr/>
      </dsp:nvSpPr>
      <dsp:spPr>
        <a:xfrm>
          <a:off x="0" y="4277958"/>
          <a:ext cx="8534400" cy="365758"/>
        </a:xfrm>
        <a:prstGeom prst="roundRect">
          <a:avLst/>
        </a:prstGeom>
        <a:solidFill>
          <a:srgbClr val="CBE838"/>
        </a:solidFill>
        <a:ln>
          <a:solidFill>
            <a:srgbClr val="B0CE18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Rising/ Developing: </a:t>
          </a:r>
          <a:r>
            <a:rPr lang="en-US" sz="1600" kern="1200" dirty="0" smtClean="0">
              <a:solidFill>
                <a:schemeClr val="bg1"/>
              </a:solidFill>
            </a:rPr>
            <a:t>Schools needing support to continue growth 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7855" y="4295813"/>
        <a:ext cx="8498690" cy="330048"/>
      </dsp:txXfrm>
    </dsp:sp>
    <dsp:sp modelId="{6FF135D6-BBE5-48D0-A91B-3B7169E759F9}">
      <dsp:nvSpPr>
        <dsp:cNvPr id="0" name=""/>
        <dsp:cNvSpPr/>
      </dsp:nvSpPr>
      <dsp:spPr>
        <a:xfrm>
          <a:off x="0" y="4643717"/>
          <a:ext cx="8534400" cy="68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Not Priority, Focus or Reward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Developing: School Index Score 45+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Rising: School Index Score 26-44</a:t>
          </a:r>
          <a:endParaRPr lang="en-US" sz="1400" kern="1200" dirty="0"/>
        </a:p>
      </dsp:txBody>
      <dsp:txXfrm>
        <a:off x="0" y="4643717"/>
        <a:ext cx="8534400" cy="686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0.12787</cdr:x>
      <cdr:y>0.09091</cdr:y>
    </cdr:from>
    <cdr:to>
      <cdr:x>0.27601</cdr:x>
      <cdr:y>0.16883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052286" y="533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0.10935</cdr:x>
      <cdr:y>0.80519</cdr:y>
    </cdr:from>
    <cdr:to>
      <cdr:x>0.2575</cdr:x>
      <cdr:y>0.88312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8998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0.70194</cdr:x>
      <cdr:y>0.80519</cdr:y>
    </cdr:from>
    <cdr:to>
      <cdr:x>0.85009</cdr:x>
      <cdr:y>0.88312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57766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0.7112</cdr:x>
      <cdr:y>0.09578</cdr:y>
    </cdr:from>
    <cdr:to>
      <cdr:x>0.85935</cdr:x>
      <cdr:y>0.1737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5852886" y="561975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0.10935</cdr:x>
      <cdr:y>0.68831</cdr:y>
    </cdr:from>
    <cdr:to>
      <cdr:x>0.87258</cdr:x>
      <cdr:y>0.68953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980851" y="4248376"/>
          <a:ext cx="6846009" cy="754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0.8475</cdr:x>
      <cdr:y>0.68741</cdr:y>
    </cdr:from>
    <cdr:to>
      <cdr:x>0.8938</cdr:x>
      <cdr:y>0.86923</cdr:y>
    </cdr:to>
    <cdr:sp macro="" textlink="">
      <cdr:nvSpPr>
        <cdr:cNvPr id="22" name="Right Brace 21"/>
        <cdr:cNvSpPr/>
      </cdr:nvSpPr>
      <cdr:spPr>
        <a:xfrm xmlns:a="http://schemas.openxmlformats.org/drawingml/2006/main">
          <a:off x="7601889" y="4033309"/>
          <a:ext cx="415303" cy="1066811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0.88997</cdr:x>
      <cdr:y>0.82716</cdr:y>
    </cdr:from>
    <cdr:to>
      <cdr:x>1</cdr:x>
      <cdr:y>0.97002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7982919" y="5105400"/>
          <a:ext cx="986910" cy="881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Priority:  0-25</a:t>
          </a:r>
        </a:p>
        <a:p xmlns:a="http://schemas.openxmlformats.org/drawingml/2006/main">
          <a:r>
            <a:rPr lang="en-US" dirty="0" smtClean="0"/>
            <a:t>27 schools (15%), </a:t>
          </a:r>
          <a:r>
            <a:rPr lang="en-US" dirty="0"/>
            <a:t>3</a:t>
          </a:r>
          <a:r>
            <a:rPr lang="en-US" dirty="0" smtClean="0"/>
            <a:t> LEAs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0.7112</cdr:x>
      <cdr:y>0.65168</cdr:y>
    </cdr:from>
    <cdr:to>
      <cdr:x>0.86861</cdr:x>
      <cdr:y>0.6761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852886" y="3823645"/>
          <a:ext cx="1295400" cy="143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 smtClean="0"/>
            <a:t>Accountability Score: 25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0.12787</cdr:x>
      <cdr:y>0.09091</cdr:y>
    </cdr:from>
    <cdr:to>
      <cdr:x>0.27601</cdr:x>
      <cdr:y>0.16883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052286" y="533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0.10935</cdr:x>
      <cdr:y>0.80519</cdr:y>
    </cdr:from>
    <cdr:to>
      <cdr:x>0.2575</cdr:x>
      <cdr:y>0.88312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8998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0.70194</cdr:x>
      <cdr:y>0.80519</cdr:y>
    </cdr:from>
    <cdr:to>
      <cdr:x>0.85009</cdr:x>
      <cdr:y>0.88312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57766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0.7112</cdr:x>
      <cdr:y>0.09578</cdr:y>
    </cdr:from>
    <cdr:to>
      <cdr:x>0.85935</cdr:x>
      <cdr:y>0.1737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5852886" y="561975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0.92354</cdr:x>
      <cdr:y>0.80247</cdr:y>
    </cdr:from>
    <cdr:to>
      <cdr:x>0.94206</cdr:x>
      <cdr:y>0.82754</cdr:y>
    </cdr:to>
    <cdr:sp macro="" textlink="">
      <cdr:nvSpPr>
        <cdr:cNvPr id="38" name="Oval 37"/>
        <cdr:cNvSpPr/>
      </cdr:nvSpPr>
      <cdr:spPr>
        <a:xfrm xmlns:a="http://schemas.openxmlformats.org/drawingml/2006/main">
          <a:off x="8284030" y="495300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952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0.88997</cdr:x>
      <cdr:y>0.68679</cdr:y>
    </cdr:from>
    <cdr:to>
      <cdr:x>0.99691</cdr:x>
      <cdr:y>0.76086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7982919" y="4239014"/>
          <a:ext cx="959233" cy="4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Focus: 26-100</a:t>
          </a:r>
        </a:p>
        <a:p xmlns:a="http://schemas.openxmlformats.org/drawingml/2006/main">
          <a:r>
            <a:rPr lang="en-US" dirty="0" smtClean="0"/>
            <a:t>16 schools (</a:t>
          </a:r>
          <a:r>
            <a:rPr lang="en-US" dirty="0"/>
            <a:t>9</a:t>
          </a:r>
          <a:r>
            <a:rPr lang="en-US" dirty="0" smtClean="0"/>
            <a:t>%), </a:t>
          </a:r>
          <a:r>
            <a:rPr lang="en-US" dirty="0"/>
            <a:t>7</a:t>
          </a:r>
          <a:r>
            <a:rPr lang="en-US" dirty="0" smtClean="0"/>
            <a:t> LEAs 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0.92354</cdr:x>
      <cdr:y>0.65542</cdr:y>
    </cdr:from>
    <cdr:to>
      <cdr:x>0.94206</cdr:x>
      <cdr:y>0.68049</cdr:y>
    </cdr:to>
    <cdr:sp macro="" textlink="">
      <cdr:nvSpPr>
        <cdr:cNvPr id="40" name="Oval 39"/>
        <cdr:cNvSpPr/>
      </cdr:nvSpPr>
      <cdr:spPr>
        <a:xfrm xmlns:a="http://schemas.openxmlformats.org/drawingml/2006/main">
          <a:off x="8284030" y="404536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/>
        </a:solidFill>
        <a:ln xmlns:a="http://schemas.openxmlformats.org/drawingml/2006/main" w="9525">
          <a:solidFill>
            <a:srgbClr val="F5801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0.10935</cdr:x>
      <cdr:y>0.68831</cdr:y>
    </cdr:from>
    <cdr:to>
      <cdr:x>0.87258</cdr:x>
      <cdr:y>0.68953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980851" y="4248376"/>
          <a:ext cx="6846009" cy="754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0.31169</cdr:y>
    </cdr:from>
    <cdr:to>
      <cdr:x>0.87258</cdr:x>
      <cdr:y>0.31169</cdr:y>
    </cdr:to>
    <cdr:cxnSp macro="">
      <cdr:nvCxnSpPr>
        <cdr:cNvPr id="14" name="Straight Connector 13"/>
        <cdr:cNvCxnSpPr/>
      </cdr:nvCxnSpPr>
      <cdr:spPr>
        <a:xfrm xmlns:a="http://schemas.openxmlformats.org/drawingml/2006/main" flipV="1">
          <a:off x="996638" y="1828800"/>
          <a:ext cx="6830222" cy="1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0.88997</cdr:x>
      <cdr:y>0.09877</cdr:y>
    </cdr:from>
    <cdr:to>
      <cdr:x>1</cdr:x>
      <cdr:y>0.28277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982919" y="609600"/>
          <a:ext cx="986910" cy="1135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Reward: 80-100+, top 5% of growth</a:t>
          </a:r>
        </a:p>
        <a:p xmlns:a="http://schemas.openxmlformats.org/drawingml/2006/main">
          <a:r>
            <a:rPr lang="en-US" dirty="0" smtClean="0"/>
            <a:t>25 schools (14%), </a:t>
          </a:r>
          <a:r>
            <a:rPr lang="en-US" dirty="0"/>
            <a:t>6</a:t>
          </a:r>
          <a:r>
            <a:rPr lang="en-US" dirty="0" smtClean="0"/>
            <a:t> LEAs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0.84558</cdr:x>
      <cdr:y>0.09091</cdr:y>
    </cdr:from>
    <cdr:to>
      <cdr:x>0.89188</cdr:x>
      <cdr:y>0.31169</cdr:y>
    </cdr:to>
    <cdr:sp macro="" textlink="">
      <cdr:nvSpPr>
        <cdr:cNvPr id="18" name="Right Brace 17"/>
        <cdr:cNvSpPr/>
      </cdr:nvSpPr>
      <cdr:spPr>
        <a:xfrm xmlns:a="http://schemas.openxmlformats.org/drawingml/2006/main">
          <a:off x="7584752" y="533394"/>
          <a:ext cx="415303" cy="1295405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0.8475</cdr:x>
      <cdr:y>0.68741</cdr:y>
    </cdr:from>
    <cdr:to>
      <cdr:x>0.8938</cdr:x>
      <cdr:y>0.86923</cdr:y>
    </cdr:to>
    <cdr:sp macro="" textlink="">
      <cdr:nvSpPr>
        <cdr:cNvPr id="22" name="Right Brace 21"/>
        <cdr:cNvSpPr/>
      </cdr:nvSpPr>
      <cdr:spPr>
        <a:xfrm xmlns:a="http://schemas.openxmlformats.org/drawingml/2006/main">
          <a:off x="7601889" y="4033309"/>
          <a:ext cx="415303" cy="1066811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0.88997</cdr:x>
      <cdr:y>0.82716</cdr:y>
    </cdr:from>
    <cdr:to>
      <cdr:x>1</cdr:x>
      <cdr:y>0.97002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7982919" y="5105400"/>
          <a:ext cx="986910" cy="881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Priority:  0-25</a:t>
          </a:r>
        </a:p>
        <a:p xmlns:a="http://schemas.openxmlformats.org/drawingml/2006/main">
          <a:r>
            <a:rPr lang="en-US" dirty="0" smtClean="0"/>
            <a:t>27 schools (15%), 3 LEAs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0.92354</cdr:x>
      <cdr:y>0.06173</cdr:y>
    </cdr:from>
    <cdr:to>
      <cdr:x>0.94206</cdr:x>
      <cdr:y>0.0868</cdr:y>
    </cdr:to>
    <cdr:sp macro="" textlink="">
      <cdr:nvSpPr>
        <cdr:cNvPr id="26" name="Oval 25"/>
        <cdr:cNvSpPr/>
      </cdr:nvSpPr>
      <cdr:spPr>
        <a:xfrm xmlns:a="http://schemas.openxmlformats.org/drawingml/2006/main">
          <a:off x="8284030" y="38100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rgbClr val="009242"/>
        </a:solidFill>
        <a:ln xmlns:a="http://schemas.openxmlformats.org/drawingml/2006/main" w="9525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0.7112</cdr:x>
      <cdr:y>0.65168</cdr:y>
    </cdr:from>
    <cdr:to>
      <cdr:x>0.86861</cdr:x>
      <cdr:y>0.6761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852886" y="3823645"/>
          <a:ext cx="1295400" cy="143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 smtClean="0"/>
            <a:t>Accountability Score: 25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0.7112</cdr:x>
      <cdr:y>0.27273</cdr:y>
    </cdr:from>
    <cdr:to>
      <cdr:x>0.86861</cdr:x>
      <cdr:y>0.29715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5852886" y="1600200"/>
          <a:ext cx="1295400" cy="143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Accountability Score: 80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0.12787</cdr:x>
      <cdr:y>0.09091</cdr:y>
    </cdr:from>
    <cdr:to>
      <cdr:x>0.27601</cdr:x>
      <cdr:y>0.16883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052286" y="533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0.10935</cdr:x>
      <cdr:y>0.80519</cdr:y>
    </cdr:from>
    <cdr:to>
      <cdr:x>0.2575</cdr:x>
      <cdr:y>0.88312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8998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0.70194</cdr:x>
      <cdr:y>0.80519</cdr:y>
    </cdr:from>
    <cdr:to>
      <cdr:x>0.85009</cdr:x>
      <cdr:y>0.88312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57766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0.7112</cdr:x>
      <cdr:y>0.09578</cdr:y>
    </cdr:from>
    <cdr:to>
      <cdr:x>0.85935</cdr:x>
      <cdr:y>0.1737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5852886" y="561975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0.92354</cdr:x>
      <cdr:y>0.80247</cdr:y>
    </cdr:from>
    <cdr:to>
      <cdr:x>0.94206</cdr:x>
      <cdr:y>0.82754</cdr:y>
    </cdr:to>
    <cdr:sp macro="" textlink="">
      <cdr:nvSpPr>
        <cdr:cNvPr id="38" name="Oval 37"/>
        <cdr:cNvSpPr/>
      </cdr:nvSpPr>
      <cdr:spPr>
        <a:xfrm xmlns:a="http://schemas.openxmlformats.org/drawingml/2006/main">
          <a:off x="8284030" y="495300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952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0.88997</cdr:x>
      <cdr:y>0.68679</cdr:y>
    </cdr:from>
    <cdr:to>
      <cdr:x>0.99691</cdr:x>
      <cdr:y>0.76086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7982919" y="4239014"/>
          <a:ext cx="959233" cy="4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Focus: 26-100</a:t>
          </a:r>
        </a:p>
        <a:p xmlns:a="http://schemas.openxmlformats.org/drawingml/2006/main">
          <a:r>
            <a:rPr lang="en-US" dirty="0" smtClean="0"/>
            <a:t>16 schools</a:t>
          </a:r>
          <a:r>
            <a:rPr lang="en-US" dirty="0"/>
            <a:t> </a:t>
          </a:r>
          <a:r>
            <a:rPr lang="en-US" dirty="0" smtClean="0"/>
            <a:t>(</a:t>
          </a:r>
          <a:r>
            <a:rPr lang="en-US" dirty="0"/>
            <a:t>9</a:t>
          </a:r>
          <a:r>
            <a:rPr lang="en-US" dirty="0" smtClean="0"/>
            <a:t>%), 7 LEAs 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0.92354</cdr:x>
      <cdr:y>0.65542</cdr:y>
    </cdr:from>
    <cdr:to>
      <cdr:x>0.94206</cdr:x>
      <cdr:y>0.68049</cdr:y>
    </cdr:to>
    <cdr:sp macro="" textlink="">
      <cdr:nvSpPr>
        <cdr:cNvPr id="40" name="Oval 39"/>
        <cdr:cNvSpPr/>
      </cdr:nvSpPr>
      <cdr:spPr>
        <a:xfrm xmlns:a="http://schemas.openxmlformats.org/drawingml/2006/main">
          <a:off x="8284030" y="404536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/>
        </a:solidFill>
        <a:ln xmlns:a="http://schemas.openxmlformats.org/drawingml/2006/main" w="9525">
          <a:solidFill>
            <a:srgbClr val="F5801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0.10935</cdr:x>
      <cdr:y>0.68831</cdr:y>
    </cdr:from>
    <cdr:to>
      <cdr:x>0.87258</cdr:x>
      <cdr:y>0.68953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980851" y="4248376"/>
          <a:ext cx="6846009" cy="754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0.31169</cdr:y>
    </cdr:from>
    <cdr:to>
      <cdr:x>0.87258</cdr:x>
      <cdr:y>0.31169</cdr:y>
    </cdr:to>
    <cdr:cxnSp macro="">
      <cdr:nvCxnSpPr>
        <cdr:cNvPr id="14" name="Straight Connector 13"/>
        <cdr:cNvCxnSpPr/>
      </cdr:nvCxnSpPr>
      <cdr:spPr>
        <a:xfrm xmlns:a="http://schemas.openxmlformats.org/drawingml/2006/main" flipV="1">
          <a:off x="996638" y="1828800"/>
          <a:ext cx="6830222" cy="1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0.88997</cdr:x>
      <cdr:y>0.09877</cdr:y>
    </cdr:from>
    <cdr:to>
      <cdr:x>1</cdr:x>
      <cdr:y>0.28277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982919" y="609600"/>
          <a:ext cx="986910" cy="1135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Reward: 80-100+, top 5% of growth</a:t>
          </a:r>
        </a:p>
        <a:p xmlns:a="http://schemas.openxmlformats.org/drawingml/2006/main">
          <a:r>
            <a:rPr lang="en-US" dirty="0" smtClean="0"/>
            <a:t>25 schools (14%), 6 LEAs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0.84558</cdr:x>
      <cdr:y>0.09091</cdr:y>
    </cdr:from>
    <cdr:to>
      <cdr:x>0.89188</cdr:x>
      <cdr:y>0.31169</cdr:y>
    </cdr:to>
    <cdr:sp macro="" textlink="">
      <cdr:nvSpPr>
        <cdr:cNvPr id="18" name="Right Brace 17"/>
        <cdr:cNvSpPr/>
      </cdr:nvSpPr>
      <cdr:spPr>
        <a:xfrm xmlns:a="http://schemas.openxmlformats.org/drawingml/2006/main">
          <a:off x="7584752" y="533394"/>
          <a:ext cx="415303" cy="1295405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0.8475</cdr:x>
      <cdr:y>0.68741</cdr:y>
    </cdr:from>
    <cdr:to>
      <cdr:x>0.8938</cdr:x>
      <cdr:y>0.86923</cdr:y>
    </cdr:to>
    <cdr:sp macro="" textlink="">
      <cdr:nvSpPr>
        <cdr:cNvPr id="22" name="Right Brace 21"/>
        <cdr:cNvSpPr/>
      </cdr:nvSpPr>
      <cdr:spPr>
        <a:xfrm xmlns:a="http://schemas.openxmlformats.org/drawingml/2006/main">
          <a:off x="7601889" y="4033309"/>
          <a:ext cx="415303" cy="1066811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0.88997</cdr:x>
      <cdr:y>0.82716</cdr:y>
    </cdr:from>
    <cdr:to>
      <cdr:x>1</cdr:x>
      <cdr:y>0.97002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7982919" y="5105400"/>
          <a:ext cx="986910" cy="881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Priority:  0-25</a:t>
          </a:r>
        </a:p>
        <a:p xmlns:a="http://schemas.openxmlformats.org/drawingml/2006/main">
          <a:r>
            <a:rPr lang="en-US" dirty="0" smtClean="0"/>
            <a:t>27 schools (15%), 3 LEAs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0.92354</cdr:x>
      <cdr:y>0.06173</cdr:y>
    </cdr:from>
    <cdr:to>
      <cdr:x>0.94206</cdr:x>
      <cdr:y>0.0868</cdr:y>
    </cdr:to>
    <cdr:sp macro="" textlink="">
      <cdr:nvSpPr>
        <cdr:cNvPr id="26" name="Oval 25"/>
        <cdr:cNvSpPr/>
      </cdr:nvSpPr>
      <cdr:spPr>
        <a:xfrm xmlns:a="http://schemas.openxmlformats.org/drawingml/2006/main">
          <a:off x="8284030" y="38100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rgbClr val="009242"/>
        </a:solidFill>
        <a:ln xmlns:a="http://schemas.openxmlformats.org/drawingml/2006/main" w="9525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0.7112</cdr:x>
      <cdr:y>0.65168</cdr:y>
    </cdr:from>
    <cdr:to>
      <cdr:x>0.86861</cdr:x>
      <cdr:y>0.6761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852886" y="3823645"/>
          <a:ext cx="1295400" cy="143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 smtClean="0"/>
            <a:t>Accountability Score: 25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0.7112</cdr:x>
      <cdr:y>0.27273</cdr:y>
    </cdr:from>
    <cdr:to>
      <cdr:x>0.86861</cdr:x>
      <cdr:y>0.29715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5852886" y="1600200"/>
          <a:ext cx="1295400" cy="143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Accountability Score: 80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0.12787</cdr:x>
      <cdr:y>0.09091</cdr:y>
    </cdr:from>
    <cdr:to>
      <cdr:x>0.27601</cdr:x>
      <cdr:y>0.16883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052286" y="533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0.10935</cdr:x>
      <cdr:y>0.80519</cdr:y>
    </cdr:from>
    <cdr:to>
      <cdr:x>0.2575</cdr:x>
      <cdr:y>0.88312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8998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r>
            <a:rPr lang="en-US" sz="900" dirty="0" smtClean="0">
              <a:solidFill>
                <a:schemeClr val="tx2"/>
              </a:solidFill>
            </a:rPr>
            <a:t>Low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0.70194</cdr:x>
      <cdr:y>0.80519</cdr:y>
    </cdr:from>
    <cdr:to>
      <cdr:x>0.85009</cdr:x>
      <cdr:y>0.88312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5776686" y="47244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Low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0.7112</cdr:x>
      <cdr:y>0.09578</cdr:y>
    </cdr:from>
    <cdr:to>
      <cdr:x>0.85935</cdr:x>
      <cdr:y>0.1737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5852886" y="561975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Achievement, </a:t>
          </a:r>
        </a:p>
        <a:p xmlns:a="http://schemas.openxmlformats.org/drawingml/2006/main">
          <a:pPr algn="r"/>
          <a:r>
            <a:rPr lang="en-US" sz="900" dirty="0" smtClean="0">
              <a:solidFill>
                <a:schemeClr val="tx2"/>
              </a:solidFill>
            </a:rPr>
            <a:t>High Growth</a:t>
          </a:r>
          <a:endParaRPr lang="en-US" sz="9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0.10551</cdr:x>
      <cdr:y>0.55497</cdr:y>
    </cdr:from>
    <cdr:to>
      <cdr:x>0.86873</cdr:x>
      <cdr:y>0.55498</cdr:y>
    </cdr:to>
    <cdr:cxnSp macro="">
      <cdr:nvCxnSpPr>
        <cdr:cNvPr id="20" name="Straight Connector 19"/>
        <cdr:cNvCxnSpPr/>
      </cdr:nvCxnSpPr>
      <cdr:spPr>
        <a:xfrm xmlns:a="http://schemas.openxmlformats.org/drawingml/2006/main" flipV="1">
          <a:off x="946395" y="3425414"/>
          <a:ext cx="6846009" cy="11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0.11651</cdr:x>
      <cdr:y>0.52643</cdr:y>
    </cdr:from>
    <cdr:to>
      <cdr:x>0.27392</cdr:x>
      <cdr:y>0.55085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1045030" y="3249208"/>
          <a:ext cx="1411941" cy="150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Accountability Score: 45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0.88997</cdr:x>
      <cdr:y>0.38104</cdr:y>
    </cdr:from>
    <cdr:to>
      <cdr:x>1</cdr:x>
      <cdr:y>0.50532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7982879" y="2351855"/>
          <a:ext cx="986950" cy="767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Rising: 45-79</a:t>
          </a:r>
        </a:p>
        <a:p xmlns:a="http://schemas.openxmlformats.org/drawingml/2006/main">
          <a:r>
            <a:rPr lang="en-US" dirty="0" smtClean="0"/>
            <a:t>70 schools (39%), 26 LEAs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0.88593</cdr:x>
      <cdr:y>0.53614</cdr:y>
    </cdr:from>
    <cdr:to>
      <cdr:x>0.99704</cdr:x>
      <cdr:y>0.6286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7946633" y="3309157"/>
          <a:ext cx="996638" cy="570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Developing: 26-44</a:t>
          </a:r>
        </a:p>
        <a:p xmlns:a="http://schemas.openxmlformats.org/drawingml/2006/main">
          <a:r>
            <a:rPr lang="en-US" dirty="0" smtClean="0"/>
            <a:t>43 schools (24%),12 LEAs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0.92354</cdr:x>
      <cdr:y>0.3359</cdr:y>
    </cdr:from>
    <cdr:to>
      <cdr:x>0.94206</cdr:x>
      <cdr:y>0.36097</cdr:y>
    </cdr:to>
    <cdr:sp macro="" textlink="">
      <cdr:nvSpPr>
        <cdr:cNvPr id="35" name="Oval 34"/>
        <cdr:cNvSpPr/>
      </cdr:nvSpPr>
      <cdr:spPr>
        <a:xfrm xmlns:a="http://schemas.openxmlformats.org/drawingml/2006/main">
          <a:off x="8284030" y="2073257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rgbClr val="92D050"/>
        </a:solidFill>
        <a:ln xmlns:a="http://schemas.openxmlformats.org/drawingml/2006/main" w="9525">
          <a:solidFill>
            <a:srgbClr val="7ABC3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0.92354</cdr:x>
      <cdr:y>0.50532</cdr:y>
    </cdr:from>
    <cdr:to>
      <cdr:x>0.94206</cdr:x>
      <cdr:y>0.53039</cdr:y>
    </cdr:to>
    <cdr:sp macro="" textlink="">
      <cdr:nvSpPr>
        <cdr:cNvPr id="36" name="Oval 35"/>
        <cdr:cNvSpPr/>
      </cdr:nvSpPr>
      <cdr:spPr>
        <a:xfrm xmlns:a="http://schemas.openxmlformats.org/drawingml/2006/main">
          <a:off x="8284030" y="311892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 w="9525">
          <a:solidFill>
            <a:srgbClr val="F4EE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0.92354</cdr:x>
      <cdr:y>0.80247</cdr:y>
    </cdr:from>
    <cdr:to>
      <cdr:x>0.94206</cdr:x>
      <cdr:y>0.82754</cdr:y>
    </cdr:to>
    <cdr:sp macro="" textlink="">
      <cdr:nvSpPr>
        <cdr:cNvPr id="38" name="Oval 37"/>
        <cdr:cNvSpPr/>
      </cdr:nvSpPr>
      <cdr:spPr>
        <a:xfrm xmlns:a="http://schemas.openxmlformats.org/drawingml/2006/main">
          <a:off x="8284030" y="495300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 w="9525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0.88997</cdr:x>
      <cdr:y>0.68679</cdr:y>
    </cdr:from>
    <cdr:to>
      <cdr:x>0.99691</cdr:x>
      <cdr:y>0.76086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7982879" y="4239005"/>
          <a:ext cx="959233" cy="4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Focus: 26-100</a:t>
          </a:r>
        </a:p>
        <a:p xmlns:a="http://schemas.openxmlformats.org/drawingml/2006/main">
          <a:r>
            <a:rPr lang="en-US" dirty="0" smtClean="0"/>
            <a:t>16 schools (</a:t>
          </a:r>
          <a:r>
            <a:rPr lang="en-US" dirty="0"/>
            <a:t>9</a:t>
          </a:r>
          <a:r>
            <a:rPr lang="en-US" dirty="0" smtClean="0"/>
            <a:t>%), 7 LEAs 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0.92354</cdr:x>
      <cdr:y>0.65542</cdr:y>
    </cdr:from>
    <cdr:to>
      <cdr:x>0.94206</cdr:x>
      <cdr:y>0.68049</cdr:y>
    </cdr:to>
    <cdr:sp macro="" textlink="">
      <cdr:nvSpPr>
        <cdr:cNvPr id="40" name="Oval 39"/>
        <cdr:cNvSpPr/>
      </cdr:nvSpPr>
      <cdr:spPr>
        <a:xfrm xmlns:a="http://schemas.openxmlformats.org/drawingml/2006/main">
          <a:off x="8284030" y="4045360"/>
          <a:ext cx="166121" cy="154737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/>
        </a:solidFill>
        <a:ln xmlns:a="http://schemas.openxmlformats.org/drawingml/2006/main" w="9525">
          <a:solidFill>
            <a:srgbClr val="F5801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E2BB3006-3789-4031-8A07-FE34148BE07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934B00D-C25C-49FB-9930-7075F7E26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5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6">
              <a:defRPr/>
            </a:pPr>
            <a:r>
              <a:rPr lang="en-US" baseline="0" dirty="0" err="1" smtClean="0"/>
              <a:t>Ppt</a:t>
            </a:r>
            <a:r>
              <a:rPr lang="en-US" baseline="0" dirty="0" smtClean="0"/>
              <a:t> is centered around answering questions that have been posed to us by LEAs. Bulk of this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is about classification.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Clarify that this isn't weighted; add slide showing different bars with varied level bands?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Schools will have an All Students Subject Index Score for each tested subject.</a:t>
            </a:r>
          </a:p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Schools will have a Subject Index Score for each tested subject for each subgroup at the school. Subgroups include:</a:t>
            </a:r>
          </a:p>
          <a:p>
            <a:pPr rtl="0" eaLnBrk="1" fontAlgn="t" latinLnBrk="0" hangingPunct="1"/>
            <a:r>
              <a:rPr lang="en-US" dirty="0"/>
              <a:t>African American</a:t>
            </a:r>
          </a:p>
          <a:p>
            <a:pPr rtl="0" eaLnBrk="1" fontAlgn="t" latinLnBrk="0" hangingPunct="1"/>
            <a:r>
              <a:rPr lang="en-US" dirty="0"/>
              <a:t>American Indian/Alaskan Native</a:t>
            </a:r>
          </a:p>
          <a:p>
            <a:pPr rtl="0" eaLnBrk="1" fontAlgn="t" latinLnBrk="0" hangingPunct="1"/>
            <a:r>
              <a:rPr lang="en-US" dirty="0"/>
              <a:t>Asian/Pacific Islander</a:t>
            </a:r>
          </a:p>
          <a:p>
            <a:pPr rtl="0" eaLnBrk="1" fontAlgn="t" latinLnBrk="0" hangingPunct="1"/>
            <a:r>
              <a:rPr lang="en-US" dirty="0"/>
              <a:t>Hispanic</a:t>
            </a:r>
          </a:p>
          <a:p>
            <a:pPr rtl="0" eaLnBrk="1" fontAlgn="t" latinLnBrk="0" hangingPunct="1"/>
            <a:r>
              <a:rPr lang="en-US" dirty="0"/>
              <a:t>White</a:t>
            </a:r>
          </a:p>
          <a:p>
            <a:pPr rtl="0" eaLnBrk="1" fontAlgn="t" latinLnBrk="0" hangingPunct="1"/>
            <a:r>
              <a:rPr lang="en-US" dirty="0"/>
              <a:t>Economically Disadvantaged</a:t>
            </a:r>
          </a:p>
          <a:p>
            <a:pPr rtl="0" eaLnBrk="1" fontAlgn="t" latinLnBrk="0" hangingPunct="1"/>
            <a:r>
              <a:rPr lang="en-US" dirty="0"/>
              <a:t>English Language Learners</a:t>
            </a:r>
          </a:p>
          <a:p>
            <a:pPr rtl="0" eaLnBrk="1" fontAlgn="t" latinLnBrk="0" hangingPunct="1"/>
            <a:r>
              <a:rPr lang="en-US" dirty="0"/>
              <a:t>Special Education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Compare the School’s Subgroup Subject Index scores to State Subgroup Subject Index Scores. 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dirty="0"/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A school with a Subgroup Subject Index Score that is </a:t>
            </a:r>
            <a:r>
              <a:rPr lang="en-US" b="1" dirty="0"/>
              <a:t>20 points or more </a:t>
            </a:r>
            <a:r>
              <a:rPr lang="en-US" dirty="0"/>
              <a:t>below the State’s Subgroup Subject Index Score for the same subgroup and subject will be identified as Focus.</a:t>
            </a:r>
          </a:p>
          <a:p>
            <a:pPr defTabSz="914266">
              <a:defRPr/>
            </a:pPr>
            <a:endParaRPr lang="en-US" dirty="0"/>
          </a:p>
          <a:p>
            <a:pPr defTabSz="914266">
              <a:defRPr/>
            </a:pPr>
            <a:r>
              <a:rPr lang="en-US" dirty="0"/>
              <a:t>If the state average in Math is 47.3, any school with a Subgroup Subject Score of 27.3 or less for the same subgroup would have a Disproportionate Subgroup Subject Index Score.</a:t>
            </a:r>
          </a:p>
          <a:p>
            <a:endParaRPr lang="en-US" dirty="0"/>
          </a:p>
          <a:p>
            <a:r>
              <a:rPr lang="en-US" dirty="0"/>
              <a:t>Include points that 80% of schools </a:t>
            </a:r>
            <a:r>
              <a:rPr lang="en-US" dirty="0" err="1"/>
              <a:t>IDd</a:t>
            </a:r>
            <a:r>
              <a:rPr lang="en-US" dirty="0"/>
              <a:t> with this method were already identified as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Supports for priority &amp; </a:t>
            </a:r>
            <a:r>
              <a:rPr lang="en-US" baseline="0" smtClean="0"/>
              <a:t>focus s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Compares to old AYP – 90% labeled as failing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Waiver </a:t>
            </a:r>
            <a:r>
              <a:rPr lang="en-US" dirty="0" err="1"/>
              <a:t>supercedes</a:t>
            </a:r>
            <a:r>
              <a:rPr lang="en-US" dirty="0"/>
              <a:t> accountability workbooks for AYP &amp; school improvement status (no longer in effect) , but key business rules still in effect for calculation of new accountability; will review them here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FAY: enrollment audit </a:t>
            </a:r>
            <a:r>
              <a:rPr lang="en-US" dirty="0" err="1"/>
              <a:t>oct</a:t>
            </a:r>
            <a:r>
              <a:rPr lang="en-US" dirty="0"/>
              <a:t> 5 &amp; first day of testing – </a:t>
            </a:r>
            <a:r>
              <a:rPr lang="en-US" dirty="0" err="1"/>
              <a:t>april</a:t>
            </a:r>
            <a:r>
              <a:rPr lang="en-US" dirty="0"/>
              <a:t> 17 for 2012, enrolled for 85% of the days in between; at LEA &amp; school level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For schools with fewer than 40 students, scores will not be reported.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- Schools with subgroups fewer than 25 students cannot be classified as Focus based on those subgroups.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- For students who have been in the country for less than 1 year, their scores are not calculated for school accountability.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- Only students considered Full Academic Year (FAY) are included in calculations for school accountability.</a:t>
            </a:r>
          </a:p>
          <a:p>
            <a:pPr lvl="2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- FAY = present on October 5 enrollment, on the first day of testing, and continuously enrolled for at least 85% of the time between these dates.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- Students who are tested outside their regular grade level will not be included in calculations for school accountability.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- Students who exited ESL or Specialized Education programs in the past 2 years can be included in these subgroups for calculations for school accountability.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Disproportionate Subgroup Performance: Subgroup Subject Index Score &gt; 20 points below state subgroup subject index score for the same subgroup &amp; subject</a:t>
            </a:r>
          </a:p>
          <a:p>
            <a:endParaRPr lang="en-US" dirty="0"/>
          </a:p>
          <a:p>
            <a:r>
              <a:rPr lang="en-US" dirty="0"/>
              <a:t>Significant Within School Gap: Rank ordered, the size of the gap between the highest performing subgroup’s subject index score and lowest performing subgroup’s subject index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Cut scores based on standard measurement error for CAS; approach recommended by technical advisory commission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Index Values for all students in a school, which are based on both growth and proficiency, are used to calculate the School Index Score. </a:t>
            </a:r>
          </a:p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dirty="0"/>
          </a:p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All student Index Values for Full Academic Year students are averaged to calculate the School Index Score.</a:t>
            </a:r>
          </a:p>
          <a:p>
            <a:endParaRPr lang="en-US" baseline="0" dirty="0" smtClean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Index Values for all students in a school, which are based on both growth and proficiency, are used to calculate the School Index Score. </a:t>
            </a:r>
          </a:p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dirty="0"/>
          </a:p>
          <a:p>
            <a:pPr defTabSz="914266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dirty="0"/>
              <a:t>All student Index Values for Full Academic Year students are averaged to calculate the School Index Score.</a:t>
            </a:r>
          </a:p>
          <a:p>
            <a:endParaRPr lang="en-US" baseline="0" dirty="0" smtClean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FC33F-3D63-4A11-9723-4B0CEBA53A7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2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8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48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74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0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26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1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59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76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39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4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14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17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97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4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7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8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6A4AF-1915-4343-A32B-71A830AF9AC4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BA9E-BBF4-4482-AF1B-6CF146F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1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164CD2A-6BD9-BE47-BAE6-5E14278E00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441F3F0-6874-DD48-A23D-74C70C3667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2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sic photo cover Grammer School y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7304" cy="68613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80072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New DC OSSE ESEA Accountability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Index Scores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3352801" cy="5638800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r>
              <a:rPr lang="en-US" sz="2500" b="1" i="1" dirty="0" smtClean="0"/>
              <a:t>Example: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Peter attends School A.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He </a:t>
            </a:r>
            <a:r>
              <a:rPr lang="en-US" sz="2500" dirty="0"/>
              <a:t>took both the ELA and math DC </a:t>
            </a:r>
            <a:r>
              <a:rPr lang="en-US" sz="2500" dirty="0" smtClean="0"/>
              <a:t>CAS.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Therefore, Peter has </a:t>
            </a:r>
            <a:r>
              <a:rPr lang="en-US" sz="2100" dirty="0"/>
              <a:t>two Index Values. </a:t>
            </a:r>
            <a:endParaRPr lang="en-US" sz="2100" dirty="0" smtClean="0"/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School A has 50 FAY students. 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All FAY students took both the ELA and math DC CAS. 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Therefore, </a:t>
            </a:r>
            <a:r>
              <a:rPr lang="en-US" sz="2100" u="sng" dirty="0" smtClean="0"/>
              <a:t>School A has 100 Index Values</a:t>
            </a:r>
            <a:r>
              <a:rPr lang="en-US" sz="2100" dirty="0" smtClean="0"/>
              <a:t>.</a:t>
            </a:r>
            <a:endParaRPr lang="en-US" sz="2100" dirty="0"/>
          </a:p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2500" dirty="0" smtClean="0"/>
          </a:p>
          <a:p>
            <a:pPr lvl="2"/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0914" y="4864801"/>
            <a:ext cx="4913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dirty="0" smtClean="0"/>
              <a:t>The sum of all values (math &amp; ELA) is 6,650</a:t>
            </a:r>
            <a:endParaRPr lang="en-US" dirty="0"/>
          </a:p>
          <a:p>
            <a:pPr marL="342900" indent="-3429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dirty="0"/>
              <a:t>Divide the sum </a:t>
            </a:r>
            <a:r>
              <a:rPr lang="en-US" dirty="0" smtClean="0"/>
              <a:t>of all values by 100</a:t>
            </a:r>
            <a:endParaRPr lang="en-US" dirty="0"/>
          </a:p>
          <a:p>
            <a:pPr marL="342900" indent="-3429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6,650/100 = 66.5</a:t>
            </a:r>
          </a:p>
          <a:p>
            <a:pPr marL="342900" indent="-3429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b="1" dirty="0" smtClean="0">
                <a:solidFill>
                  <a:schemeClr val="tx2"/>
                </a:solidFill>
              </a:rPr>
              <a:t>66.5 </a:t>
            </a:r>
            <a:r>
              <a:rPr lang="en-US" b="1" dirty="0">
                <a:solidFill>
                  <a:schemeClr val="tx2"/>
                </a:solidFill>
              </a:rPr>
              <a:t>is School A’s </a:t>
            </a:r>
            <a:r>
              <a:rPr lang="en-US" b="1" dirty="0" smtClean="0">
                <a:solidFill>
                  <a:schemeClr val="tx2"/>
                </a:solidFill>
              </a:rPr>
              <a:t>School Index Score.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27344"/>
              </p:ext>
            </p:extLst>
          </p:nvPr>
        </p:nvGraphicFramePr>
        <p:xfrm>
          <a:off x="4343402" y="762000"/>
          <a:ext cx="4190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255"/>
                <a:gridCol w="980872"/>
                <a:gridCol w="9808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at School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Peter (Student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(Students</a:t>
                      </a:r>
                      <a:r>
                        <a:rPr lang="en-US" baseline="0" dirty="0" smtClean="0"/>
                        <a:t> 4-47)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 of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3,560 + 3,090 = 6,650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10" idx="5"/>
          </p:cNvCxnSpPr>
          <p:nvPr/>
        </p:nvCxnSpPr>
        <p:spPr>
          <a:xfrm flipH="1" flipV="1">
            <a:off x="7443367" y="4729762"/>
            <a:ext cx="786234" cy="2232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58000" y="4343400"/>
            <a:ext cx="685800" cy="45265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5654137"/>
            <a:ext cx="685800" cy="45265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144157" y="5410200"/>
            <a:ext cx="1086757" cy="4702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8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94972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Index Scores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/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/>
            </a:r>
            <a:br>
              <a:rPr lang="en-US" sz="2800" dirty="0" smtClean="0">
                <a:cs typeface="Arial"/>
              </a:rPr>
            </a:br>
            <a:endParaRPr lang="en-US" sz="2800" dirty="0" smtClean="0">
              <a:cs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0" indent="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endParaRPr lang="en-US" sz="2500" dirty="0"/>
          </a:p>
          <a:p>
            <a:pPr lvl="2"/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114800"/>
            <a:ext cx="2362200" cy="238925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66800" y="1143000"/>
            <a:ext cx="2362200" cy="2389257"/>
          </a:xfrm>
          <a:prstGeom prst="ellipse">
            <a:avLst/>
          </a:prstGeom>
          <a:solidFill>
            <a:srgbClr val="FFFF00">
              <a:alpha val="4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10200" y="1164771"/>
            <a:ext cx="2362200" cy="2389257"/>
          </a:xfrm>
          <a:prstGeom prst="ellipse">
            <a:avLst/>
          </a:prstGeom>
          <a:solidFill>
            <a:schemeClr val="bg1">
              <a:alpha val="3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857" y="4524598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Students </a:t>
            </a:r>
          </a:p>
          <a:p>
            <a:pPr algn="ctr"/>
            <a:r>
              <a:rPr lang="en-US" sz="2400" dirty="0" smtClean="0"/>
              <a:t>scoring </a:t>
            </a:r>
          </a:p>
          <a:p>
            <a:pPr algn="ctr"/>
            <a:r>
              <a:rPr lang="en-US" sz="2400" dirty="0" smtClean="0"/>
              <a:t>proficient and </a:t>
            </a:r>
          </a:p>
          <a:p>
            <a:pPr algn="ctr"/>
            <a:r>
              <a:rPr lang="en-US" sz="2400" dirty="0" smtClean="0"/>
              <a:t>above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66800" y="1737463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Students </a:t>
            </a:r>
          </a:p>
          <a:p>
            <a:pPr algn="ctr"/>
            <a:r>
              <a:rPr lang="en-US" sz="2400" dirty="0" smtClean="0"/>
              <a:t>scoring </a:t>
            </a:r>
          </a:p>
          <a:p>
            <a:pPr algn="ctr"/>
            <a:r>
              <a:rPr lang="en-US" sz="2400" dirty="0" smtClean="0"/>
              <a:t>advanced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1574569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Students </a:t>
            </a:r>
          </a:p>
          <a:p>
            <a:pPr algn="ctr"/>
            <a:r>
              <a:rPr lang="en-US" sz="2400" dirty="0"/>
              <a:t>s</a:t>
            </a:r>
            <a:r>
              <a:rPr lang="en-US" sz="2400" dirty="0" smtClean="0"/>
              <a:t>howing </a:t>
            </a:r>
          </a:p>
          <a:p>
            <a:pPr algn="ctr"/>
            <a:r>
              <a:rPr lang="en-US" sz="2400" dirty="0" smtClean="0"/>
              <a:t>growth from </a:t>
            </a:r>
          </a:p>
          <a:p>
            <a:pPr algn="ctr"/>
            <a:r>
              <a:rPr lang="en-US" sz="2400" dirty="0" smtClean="0"/>
              <a:t>previous year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2895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School </a:t>
            </a:r>
          </a:p>
          <a:p>
            <a:pPr algn="ctr"/>
            <a:r>
              <a:rPr lang="en-US" sz="2400" b="1" dirty="0" smtClean="0"/>
              <a:t>Index </a:t>
            </a:r>
          </a:p>
          <a:p>
            <a:pPr algn="ctr"/>
            <a:r>
              <a:rPr lang="en-US" sz="2400" b="1" dirty="0" smtClean="0"/>
              <a:t>Value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318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09249E-7 L -0.00417 -0.262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1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09249E-7 L -0.00417 -0.2626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1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7919E-6 L 0.11893 3.17919E-6 C 0.17223 3.17919E-6 0.2375 0.04647 0.2375 0.08508 L 0.2375 0.17017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8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17919E-6 L 0.11892 3.17919E-6 C 0.17222 3.17919E-6 0.23784 0.0467 0.23784 0.08508 L 0.23784 0.17017 " pathEditMode="relative" rAng="0" ptsTypes="FfFF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92" y="8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-0.11875 -3.81503E-6 C -0.17205 -3.81503E-6 -0.2375 0.04578 -0.2375 0.08347 L -0.2375 0.16694 " pathEditMode="relative" rAng="0" ptsTypes="FfFF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834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-0.11875 -3.81503E-6 C -0.17205 -3.81503E-6 -0.2375 0.04578 -0.2375 0.08347 L -0.2375 0.16694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8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8" grpId="0"/>
      <p:bldP spid="8" grpId="1"/>
      <p:bldP spid="24" grpId="0"/>
      <p:bldP spid="24" grpId="1"/>
      <p:bldP spid="28" grpId="0"/>
      <p:bldP spid="28" grpId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Subgroup Index Scores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5349" cy="5157440"/>
          </a:xfrm>
        </p:spPr>
        <p:txBody>
          <a:bodyPr>
            <a:normAutofit/>
          </a:bodyPr>
          <a:lstStyle/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23440199"/>
              </p:ext>
            </p:extLst>
          </p:nvPr>
        </p:nvGraphicFramePr>
        <p:xfrm>
          <a:off x="500743" y="838200"/>
          <a:ext cx="40386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36784790"/>
              </p:ext>
            </p:extLst>
          </p:nvPr>
        </p:nvGraphicFramePr>
        <p:xfrm>
          <a:off x="5410200" y="3505200"/>
          <a:ext cx="3200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ight Arrow 8"/>
          <p:cNvSpPr/>
          <p:nvPr/>
        </p:nvSpPr>
        <p:spPr>
          <a:xfrm>
            <a:off x="4800600" y="1981200"/>
            <a:ext cx="1143000" cy="932594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1723072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all these scores for each subject to calculate the All Students Subject Score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2054384">
            <a:off x="4541810" y="3722217"/>
            <a:ext cx="2057400" cy="797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41780" y="4914197"/>
            <a:ext cx="2530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just these scores for each subject to calculate the African American Subject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9" grpId="1" animBg="1"/>
      <p:bldP spid="10" grpId="0"/>
      <p:bldP spid="10" grpId="1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Subgroup Index Scores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Peter at School A identifies as African American and Economically Disadvantaged.</a:t>
            </a:r>
          </a:p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Peter’s Index Values will be included in both the African American and Economically Disadvantaged Subgroup Subject Scores</a:t>
            </a:r>
          </a:p>
          <a:p>
            <a:pPr marL="914400" lvl="2" indent="0"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72590811"/>
              </p:ext>
            </p:extLst>
          </p:nvPr>
        </p:nvGraphicFramePr>
        <p:xfrm>
          <a:off x="3962400" y="3429000"/>
          <a:ext cx="40386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417014851"/>
              </p:ext>
            </p:extLst>
          </p:nvPr>
        </p:nvGraphicFramePr>
        <p:xfrm>
          <a:off x="3581400" y="3590878"/>
          <a:ext cx="48768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urved Down Arrow 8"/>
          <p:cNvSpPr/>
          <p:nvPr/>
        </p:nvSpPr>
        <p:spPr>
          <a:xfrm rot="290724">
            <a:off x="1889288" y="3985461"/>
            <a:ext cx="4001138" cy="1105331"/>
          </a:xfrm>
          <a:prstGeom prst="curvedDownArrow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2209801" y="6083551"/>
            <a:ext cx="2514600" cy="53340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Jessica.enos\AppData\Local\Microsoft\Windows\Temporary Internet Files\Content.IE5\QW9R36ZC\MC90023206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75" y="3886200"/>
            <a:ext cx="1348966" cy="246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7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Subgroup Subject Index Scores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r>
              <a:rPr lang="en-US" sz="2500" dirty="0" smtClean="0"/>
              <a:t>State Average Index Score by Subgroup by Subject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41700"/>
              </p:ext>
            </p:extLst>
          </p:nvPr>
        </p:nvGraphicFramePr>
        <p:xfrm>
          <a:off x="914400" y="2209800"/>
          <a:ext cx="7315200" cy="373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836"/>
                <a:gridCol w="2078182"/>
                <a:gridCol w="2078182"/>
              </a:tblGrid>
              <a:tr h="688340">
                <a:tc>
                  <a:txBody>
                    <a:bodyPr/>
                    <a:lstStyle/>
                    <a:p>
                      <a:r>
                        <a:rPr lang="en-US" dirty="0" smtClean="0"/>
                        <a:t>Subgroup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48.1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Asian/Pacific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87.3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59.3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95.4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94.3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Economically Disadvantaged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47.3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Language Learners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50.8</a:t>
                      </a:r>
                      <a:endParaRPr lang="en-US" dirty="0"/>
                    </a:p>
                  </a:txBody>
                  <a:tcPr/>
                </a:tc>
              </a:tr>
              <a:tr h="435066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367747"/>
            <a:ext cx="8594972" cy="699053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cs typeface="Arial"/>
              </a:rPr>
              <a:t>DC OSSE ESEA Accountability –Focus </a:t>
            </a:r>
            <a:r>
              <a:rPr lang="en-US" sz="2800" dirty="0" smtClean="0"/>
              <a:t>School classification: </a:t>
            </a:r>
            <a:r>
              <a:rPr lang="en-US" sz="2800" dirty="0"/>
              <a:t>based on subgroup performance</a:t>
            </a:r>
            <a:br>
              <a:rPr lang="en-US" sz="2800" dirty="0"/>
            </a:br>
            <a:r>
              <a:rPr lang="en-US" sz="2400" dirty="0" smtClean="0">
                <a:cs typeface="Arial"/>
              </a:rPr>
              <a:t>Disproportionate Subgroup Index Score</a:t>
            </a:r>
            <a:br>
              <a:rPr lang="en-US" sz="2400" dirty="0" smtClean="0">
                <a:cs typeface="Arial"/>
              </a:rPr>
            </a:br>
            <a:r>
              <a:rPr lang="en-US" sz="1600" dirty="0" smtClean="0">
                <a:cs typeface="Arial"/>
              </a:rPr>
              <a:t>(each bar= 1 school)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 rot="5400000">
            <a:off x="1514475" y="5419725"/>
            <a:ext cx="171450" cy="1524000"/>
          </a:xfrm>
          <a:prstGeom prst="rightBrac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6248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Schools with Disproportionate Subgroup Subject Index Scores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 Focus Schools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X:\jess\subgroup_foc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43" y="1447800"/>
            <a:ext cx="9144000" cy="468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5029" y="1676400"/>
            <a:ext cx="5029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</a:rPr>
              <a:t>Economically Disadvantaged Math Scores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Classification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90714978"/>
              </p:ext>
            </p:extLst>
          </p:nvPr>
        </p:nvGraphicFramePr>
        <p:xfrm>
          <a:off x="0" y="609600"/>
          <a:ext cx="8969829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4296228" y="151872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3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Classification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598947119"/>
              </p:ext>
            </p:extLst>
          </p:nvPr>
        </p:nvGraphicFramePr>
        <p:xfrm>
          <a:off x="21770" y="685800"/>
          <a:ext cx="8969829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4296228" y="151872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Classification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89824877"/>
              </p:ext>
            </p:extLst>
          </p:nvPr>
        </p:nvGraphicFramePr>
        <p:xfrm>
          <a:off x="21770" y="685800"/>
          <a:ext cx="8969829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4296228" y="151872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9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Classification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15637979"/>
              </p:ext>
            </p:extLst>
          </p:nvPr>
        </p:nvGraphicFramePr>
        <p:xfrm>
          <a:off x="21770" y="685800"/>
          <a:ext cx="8969829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4296228" y="151872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7623659" y="2590800"/>
            <a:ext cx="381030" cy="153309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7623659" y="4121164"/>
            <a:ext cx="381030" cy="80365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Classification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marL="0" indent="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r>
              <a:rPr lang="en-US" sz="2800" dirty="0" smtClean="0"/>
              <a:t>Overview</a:t>
            </a:r>
          </a:p>
          <a:p>
            <a:pPr marL="514350" indent="-51435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romanUcPeriod"/>
            </a:pPr>
            <a:r>
              <a:rPr lang="en-US" sz="2500" dirty="0" smtClean="0"/>
              <a:t>DC OSSE Accountability System</a:t>
            </a:r>
          </a:p>
          <a:p>
            <a:pPr marL="514350" indent="-51435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romanUcPeriod"/>
            </a:pPr>
            <a:r>
              <a:rPr lang="en-US" sz="2500" dirty="0" smtClean="0"/>
              <a:t>Classification of Schools</a:t>
            </a:r>
          </a:p>
          <a:p>
            <a:pPr marL="514350" indent="-51435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romanUcPeriod"/>
            </a:pPr>
            <a:r>
              <a:rPr lang="en-US" sz="2500" dirty="0" smtClean="0"/>
              <a:t>Accountability Targets</a:t>
            </a:r>
          </a:p>
          <a:p>
            <a:pPr marL="514350" indent="-51435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romanUcPeriod"/>
            </a:pPr>
            <a:r>
              <a:rPr lang="en-US" sz="2500" dirty="0" smtClean="0"/>
              <a:t>Support</a:t>
            </a:r>
          </a:p>
          <a:p>
            <a:pPr marL="514350" indent="-51435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romanUcPeriod"/>
            </a:pPr>
            <a:r>
              <a:rPr lang="en-US" sz="2500" dirty="0" smtClean="0"/>
              <a:t>Next Steps</a:t>
            </a:r>
          </a:p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2500" dirty="0"/>
          </a:p>
          <a:p>
            <a:pPr lvl="2"/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1266742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smtClean="0">
                <a:cs typeface="Arial"/>
              </a:rPr>
              <a:t>DC ESEA </a:t>
            </a:r>
            <a:r>
              <a:rPr lang="en-US" sz="2800" dirty="0" smtClean="0">
                <a:cs typeface="Arial"/>
              </a:rPr>
              <a:t>Accountability – Summary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1200" dirty="0" smtClean="0"/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Schools receive differentiated levels of support, resources, flexibility and monitoring based on these categories.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Next steps: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1700" dirty="0" smtClean="0"/>
              <a:t>Release of school level targets on Aug 17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1700" dirty="0" smtClean="0"/>
              <a:t>When Title I intervention plans due for priority &amp; focus schools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17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02908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System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685800"/>
            <a:ext cx="8385349" cy="1057880"/>
          </a:xfrm>
        </p:spPr>
        <p:txBody>
          <a:bodyPr>
            <a:normAutofit/>
          </a:bodyPr>
          <a:lstStyle/>
          <a:p>
            <a:pPr marL="0" indent="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endParaRPr lang="en-US" sz="2500" dirty="0"/>
          </a:p>
          <a:p>
            <a:pPr lvl="2"/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057" y="1143000"/>
            <a:ext cx="87557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prstClr val="black"/>
                </a:solidFill>
              </a:rPr>
              <a:t>DC OSSE Accountability Model: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Takes both proficiency levels and growth into account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Classifies schools into one of five classifications to differentiate levels of support, resources and flexibility.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Shared </a:t>
            </a:r>
            <a:r>
              <a:rPr lang="en-US" sz="2000" dirty="0">
                <a:solidFill>
                  <a:prstClr val="black"/>
                </a:solidFill>
              </a:rPr>
              <a:t>Goal:  75% proficient in 5 </a:t>
            </a:r>
            <a:r>
              <a:rPr lang="en-US" sz="2000" dirty="0" smtClean="0">
                <a:solidFill>
                  <a:prstClr val="black"/>
                </a:solidFill>
              </a:rPr>
              <a:t>years (reading, math and graduation)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Growth is expected for ALL </a:t>
            </a:r>
            <a:r>
              <a:rPr lang="en-US" sz="2000" dirty="0" smtClean="0">
                <a:solidFill>
                  <a:prstClr val="black"/>
                </a:solidFill>
              </a:rPr>
              <a:t>students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Individualized targets </a:t>
            </a:r>
            <a:r>
              <a:rPr lang="en-US" sz="2000" dirty="0" smtClean="0">
                <a:solidFill>
                  <a:prstClr val="black"/>
                </a:solidFill>
              </a:rPr>
              <a:t>tailored for </a:t>
            </a:r>
            <a:r>
              <a:rPr lang="en-US" sz="2000" dirty="0">
                <a:solidFill>
                  <a:prstClr val="black"/>
                </a:solidFill>
              </a:rPr>
              <a:t>each school and </a:t>
            </a:r>
            <a:r>
              <a:rPr lang="en-US" sz="2000" dirty="0" smtClean="0">
                <a:solidFill>
                  <a:prstClr val="black"/>
                </a:solidFill>
              </a:rPr>
              <a:t>LEA (released August 17)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Flexibility in use of Title I </a:t>
            </a:r>
            <a:r>
              <a:rPr lang="en-US" sz="2000" dirty="0" smtClean="0">
                <a:solidFill>
                  <a:prstClr val="black"/>
                </a:solidFill>
              </a:rPr>
              <a:t>funds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32% of schools are identified for intensive support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22 Focus Schools, 9 Focus LEAs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</a:rPr>
              <a:t>32 Priority Schools, 6 Priority LEAs</a:t>
            </a:r>
          </a:p>
        </p:txBody>
      </p:sp>
    </p:spTree>
    <p:extLst>
      <p:ext uri="{BB962C8B-B14F-4D97-AF65-F5344CB8AC3E}">
        <p14:creationId xmlns:p14="http://schemas.microsoft.com/office/powerpoint/2010/main" val="29829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- Introduction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4543" y="1075720"/>
            <a:ext cx="8385349" cy="5629880"/>
          </a:xfrm>
        </p:spPr>
        <p:txBody>
          <a:bodyPr>
            <a:normAutofit/>
          </a:bodyPr>
          <a:lstStyle/>
          <a:p>
            <a:pPr marL="0" indent="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r>
              <a:rPr lang="en-US" sz="2500" dirty="0" smtClean="0"/>
              <a:t>What are the changes in the Accountability Workbook?</a:t>
            </a:r>
          </a:p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Accountability Reporting Excludes: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Schools with fewer than 40 students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Schools with subgroups fewer than 25 students 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Students in the country for less than 1 year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/>
              <a:t>Students tested outside their regular grade level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Accountability Reporting Includes: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Full Academic Year (FAY) students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Students who exited ESL or Specialized Education programs in the past 2 years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04858"/>
            <a:ext cx="8823571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Classification Process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380520"/>
            <a:ext cx="8385349" cy="5157440"/>
          </a:xfrm>
        </p:spPr>
        <p:txBody>
          <a:bodyPr>
            <a:normAutofit/>
          </a:bodyPr>
          <a:lstStyle/>
          <a:p>
            <a:pPr lvl="2"/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8089309"/>
              </p:ext>
            </p:extLst>
          </p:nvPr>
        </p:nvGraphicFramePr>
        <p:xfrm>
          <a:off x="381000" y="13716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81000" y="609600"/>
            <a:ext cx="8534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All Schools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    Criteria				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                                            What it means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7526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LEAs reserve 20% Title I Funds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Schools develop intervention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Quality monitoring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Professional development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67400" y="1828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3299208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67400" y="457812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881914" y="6173036"/>
            <a:ext cx="3629" cy="61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3203154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LEAs reserve 20% Title I Funds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Schools develop intervention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Quality monitoring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Professional development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85543" y="457812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Public recognition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Invitations to special program participation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Eligibility for reward funding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6044808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Professional 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Ongoing guidance and technical assistance</a:t>
            </a:r>
          </a:p>
        </p:txBody>
      </p:sp>
    </p:spTree>
    <p:extLst>
      <p:ext uri="{BB962C8B-B14F-4D97-AF65-F5344CB8AC3E}">
        <p14:creationId xmlns:p14="http://schemas.microsoft.com/office/powerpoint/2010/main" val="12934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1190542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Classification</a:t>
            </a:r>
            <a:br>
              <a:rPr lang="en-US" sz="2800" dirty="0" smtClean="0">
                <a:cs typeface="Arial"/>
              </a:rPr>
            </a:br>
            <a:endParaRPr lang="en-US" sz="2800" dirty="0" smtClean="0">
              <a:cs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999520"/>
            <a:ext cx="8385349" cy="2353280"/>
          </a:xfrm>
        </p:spPr>
        <p:txBody>
          <a:bodyPr>
            <a:normAutofit/>
          </a:bodyPr>
          <a:lstStyle/>
          <a:p>
            <a:pPr marL="0" indent="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280726"/>
              </p:ext>
            </p:extLst>
          </p:nvPr>
        </p:nvGraphicFramePr>
        <p:xfrm>
          <a:off x="914400" y="1904999"/>
          <a:ext cx="7315199" cy="403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011"/>
                <a:gridCol w="1909642"/>
                <a:gridCol w="1833256"/>
                <a:gridCol w="1743290"/>
              </a:tblGrid>
              <a:tr h="11066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SEA Engagement with DCPS/PCSB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LEA/School Autonomy over Activities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LEA/School Flexibility in Use of Federal Funds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Priority Schools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Lower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Lower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4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Focus Schools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Moderate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Moderate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77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Developing Schools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Moderate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High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B9"/>
                    </a:solidFill>
                  </a:tcPr>
                </a:tc>
              </a:tr>
              <a:tr h="544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Rising Schools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Moderate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High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610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Reward Schools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92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Low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E4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Very High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E4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Very High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A8E49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4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Index Values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999520"/>
            <a:ext cx="8385349" cy="2353280"/>
          </a:xfrm>
        </p:spPr>
        <p:txBody>
          <a:bodyPr>
            <a:normAutofit/>
          </a:bodyPr>
          <a:lstStyle/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To determine student proficiency level, find the applicable grade level, subject, and raw score for a student. 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For example, Peter, a 5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grade student, has a math score of 557. Using the table below, we can determine that Peter’s proficiency level for math for 2012 is: </a:t>
            </a:r>
            <a:r>
              <a:rPr lang="en-US" sz="2100" b="1" dirty="0" smtClean="0"/>
              <a:t>Basic High. </a:t>
            </a:r>
            <a:endParaRPr lang="en-US" sz="2100" b="1" dirty="0"/>
          </a:p>
          <a:p>
            <a:pPr marL="0" indent="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771542"/>
              </p:ext>
            </p:extLst>
          </p:nvPr>
        </p:nvGraphicFramePr>
        <p:xfrm>
          <a:off x="838200" y="3657600"/>
          <a:ext cx="7772399" cy="2667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88"/>
                <a:gridCol w="1227221"/>
                <a:gridCol w="1187633"/>
                <a:gridCol w="870931"/>
                <a:gridCol w="870931"/>
                <a:gridCol w="870931"/>
                <a:gridCol w="1029282"/>
                <a:gridCol w="1029282"/>
              </a:tblGrid>
              <a:tr h="287333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Math Cut Scores &amp; Ranges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Below Basic Low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Below Basic 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Basic Low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Basic Middle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Basic 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Proficient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Advanced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3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300-319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320-339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340-345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346-352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353-359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360-375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376-399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2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400-420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421-442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443-447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448-452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453-457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458-473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474-499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2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500-520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521-542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543-547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548-553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554-559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560-574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575-599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2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600-617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618-635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636-641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642-647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648-653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654-667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668-699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2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700-717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718-735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736-740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741-745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746-751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752-769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770-799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2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800-817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818-835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836-839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840-844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845-849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850-867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868-899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2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900-916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917-932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933-938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939-944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945-950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951-970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971-999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638800" y="4809697"/>
            <a:ext cx="914400" cy="2957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24400" y="3200400"/>
            <a:ext cx="914400" cy="160929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Index Values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5999" y="1143000"/>
            <a:ext cx="2819401" cy="5562600"/>
          </a:xfrm>
        </p:spPr>
        <p:txBody>
          <a:bodyPr>
            <a:normAutofit fontScale="85000" lnSpcReduction="20000"/>
          </a:bodyPr>
          <a:lstStyle/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Let’s look at Peter again. </a:t>
            </a:r>
          </a:p>
          <a:p>
            <a:pPr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2500" dirty="0" smtClean="0"/>
          </a:p>
          <a:p>
            <a:pPr marL="457200" indent="-45720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sz="2500" dirty="0" smtClean="0"/>
              <a:t>In 4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grade last year, Peter’s level was Basic Middle. </a:t>
            </a:r>
          </a:p>
          <a:p>
            <a:pPr marL="457200" indent="-45720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endParaRPr lang="en-US" sz="2500" dirty="0" smtClean="0"/>
          </a:p>
          <a:p>
            <a:pPr marL="457200" indent="-45720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sz="2500" dirty="0" smtClean="0"/>
              <a:t>This year in math, Peter’s level is Basic High.</a:t>
            </a:r>
          </a:p>
          <a:p>
            <a:pPr marL="457200" indent="-45720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endParaRPr lang="en-US" sz="2500" dirty="0" smtClean="0"/>
          </a:p>
          <a:p>
            <a:pPr marL="457200" indent="-457200" defTabSz="9144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sz="2500" dirty="0" smtClean="0"/>
              <a:t>Using the Index Value table, we can find that Peter’s Index Value is 20.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49128"/>
              </p:ext>
            </p:extLst>
          </p:nvPr>
        </p:nvGraphicFramePr>
        <p:xfrm>
          <a:off x="457200" y="863635"/>
          <a:ext cx="5562599" cy="5232364"/>
        </p:xfrm>
        <a:graphic>
          <a:graphicData uri="http://schemas.openxmlformats.org/drawingml/2006/table">
            <a:tbl>
              <a:tblPr firstRow="1" firstCol="1" bandRow="1"/>
              <a:tblGrid>
                <a:gridCol w="551249"/>
                <a:gridCol w="551249"/>
                <a:gridCol w="112753"/>
                <a:gridCol w="112753"/>
                <a:gridCol w="530615"/>
                <a:gridCol w="112753"/>
                <a:gridCol w="596941"/>
                <a:gridCol w="596941"/>
                <a:gridCol w="805502"/>
                <a:gridCol w="805502"/>
                <a:gridCol w="786341"/>
              </a:tblGrid>
              <a:tr h="30710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6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Minimum N = 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Current Score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Prior Score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Below Basic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Proficient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Advanced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36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Calibri"/>
                        </a:rPr>
                        <a:t>Level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Calibri"/>
                        </a:rPr>
                        <a:t>Group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Middle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45525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Below Basic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2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Basic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Middle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9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Proficient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81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Advanced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8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 Prior Score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9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Alternate Assessment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81400" y="3097012"/>
            <a:ext cx="838200" cy="24669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220358"/>
            <a:ext cx="20574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3097012"/>
            <a:ext cx="533400" cy="2466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1846892"/>
            <a:ext cx="838200" cy="5153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499429" y="2286000"/>
            <a:ext cx="1596571" cy="1447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4001" y="3200400"/>
            <a:ext cx="4833256" cy="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4000500" y="2362200"/>
            <a:ext cx="0" cy="7348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04586" y="2532321"/>
            <a:ext cx="533400" cy="51083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52900" y="1336055"/>
            <a:ext cx="533400" cy="51083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77457" y="2532321"/>
            <a:ext cx="533400" cy="510837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4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  <p:bldP spid="14" grpId="1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13794"/>
            <a:ext cx="9144000" cy="394420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199" y="104858"/>
            <a:ext cx="8594972" cy="699053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dirty="0" smtClean="0">
                <a:cs typeface="Arial"/>
              </a:rPr>
              <a:t>DC OSSE ESEA Accountability – School Index Scores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385349" cy="5867400"/>
          </a:xfrm>
        </p:spPr>
        <p:txBody>
          <a:bodyPr>
            <a:normAutofit fontScale="92500" lnSpcReduction="20000"/>
          </a:bodyPr>
          <a:lstStyle/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/>
              <a:t>The School Index Score is calculated based </a:t>
            </a:r>
            <a:r>
              <a:rPr lang="en-US" sz="2500" dirty="0" smtClean="0"/>
              <a:t>on the Index Values of all Full Academic Year (FAY) students.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1100" dirty="0" smtClean="0"/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FAY students will have an Index Value for each exam he or she took. 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100" dirty="0" smtClean="0"/>
              <a:t>A student who took both the ELA DC CAS and the math DC CAS will have two Index Values. </a:t>
            </a:r>
          </a:p>
          <a:p>
            <a:pPr lvl="1"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endParaRPr lang="en-US" sz="1200" dirty="0" smtClean="0"/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dirty="0" smtClean="0"/>
              <a:t>All Index Scores are averages of Index Values, and are calculated using the same process.</a:t>
            </a:r>
          </a:p>
          <a:p>
            <a:pPr marL="914400" lvl="1" indent="-4572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sz="2100" dirty="0" smtClean="0"/>
              <a:t>Count the number of all the applicable Index Values (n)</a:t>
            </a:r>
          </a:p>
          <a:p>
            <a:pPr marL="914400" lvl="1" indent="-4572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sz="2100" dirty="0" smtClean="0"/>
              <a:t>Sum all of the applicable Index Values (sum)</a:t>
            </a:r>
          </a:p>
          <a:p>
            <a:pPr marL="914400" lvl="1" indent="-45720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Font typeface="+mj-lt"/>
              <a:buAutoNum type="arabicPeriod"/>
            </a:pPr>
            <a:r>
              <a:rPr lang="en-US" sz="2100" dirty="0" smtClean="0"/>
              <a:t>Divide the sum of all the applicable Index Values by the number of all applicable Index Values.</a:t>
            </a:r>
          </a:p>
          <a:p>
            <a:pPr marL="457200" lvl="1" indent="0" eaLnBrk="0" fontAlgn="base" hangingPunct="0">
              <a:lnSpc>
                <a:spcPct val="120000"/>
              </a:lnSpc>
              <a:spcAft>
                <a:spcPct val="0"/>
              </a:spcAft>
              <a:buSzPct val="120000"/>
              <a:buNone/>
            </a:pPr>
            <a:r>
              <a:rPr lang="en-US" sz="2100" dirty="0" smtClean="0"/>
              <a:t>			</a:t>
            </a:r>
            <a:r>
              <a:rPr lang="en-US" sz="2100" b="1" dirty="0" smtClean="0"/>
              <a:t>sum / n = Index Score</a:t>
            </a:r>
          </a:p>
          <a:p>
            <a:pPr eaLnBrk="0" fontAlgn="base" hangingPunct="0">
              <a:lnSpc>
                <a:spcPct val="120000"/>
              </a:lnSpc>
              <a:spcAft>
                <a:spcPct val="0"/>
              </a:spcAft>
              <a:buSzPct val="120000"/>
            </a:pPr>
            <a:r>
              <a:rPr lang="en-US" sz="2500" b="1" dirty="0" smtClean="0"/>
              <a:t>For the School Index Score: </a:t>
            </a:r>
            <a:r>
              <a:rPr lang="en-US" sz="2500" dirty="0" smtClean="0"/>
              <a:t>sum all FAY Index Values, and divide the sum by the total number all FAY Index Values. </a:t>
            </a:r>
          </a:p>
          <a:p>
            <a:pPr lvl="2"/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F718-A7CB-154E-909C-8FD121E543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2187</Words>
  <Application>Microsoft Office PowerPoint</Application>
  <PresentationFormat>On-screen Show (4:3)</PresentationFormat>
  <Paragraphs>579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1_Office Theme</vt:lpstr>
      <vt:lpstr>PowerPoint Presentation</vt:lpstr>
      <vt:lpstr>DC OSSE ESEA Accountability Classification</vt:lpstr>
      <vt:lpstr>DC OSSE ESEA Accountability System</vt:lpstr>
      <vt:lpstr>DC OSSE ESEA Accountability - Introduction</vt:lpstr>
      <vt:lpstr>DC OSSE ESEA Accountability – School Classification Process</vt:lpstr>
      <vt:lpstr>DC OSSE ESEA Accountability – School Classification </vt:lpstr>
      <vt:lpstr>DC OSSE ESEA Accountability – Index Values</vt:lpstr>
      <vt:lpstr>DC OSSE ESEA Accountability – Index Values</vt:lpstr>
      <vt:lpstr>DC OSSE ESEA Accountability – School Index Scores</vt:lpstr>
      <vt:lpstr>DC OSSE ESEA Accountability – School Index Scores</vt:lpstr>
      <vt:lpstr>DC OSSE ESEA Accountability – School Index Scores   </vt:lpstr>
      <vt:lpstr>DC OSSE ESEA Accountability – Subgroup Index Scores</vt:lpstr>
      <vt:lpstr>DC OSSE ESEA Accountability – Subgroup Index Scores</vt:lpstr>
      <vt:lpstr>DC OSSE ESEA Accountability – Subgroup Subject Index Scores</vt:lpstr>
      <vt:lpstr>DC OSSE ESEA Accountability –Focus School classification: based on subgroup performance Disproportionate Subgroup Index Score (each bar= 1 school)</vt:lpstr>
      <vt:lpstr>DC OSSE ESEA Accountability – School Classification</vt:lpstr>
      <vt:lpstr>DC OSSE ESEA Accountability – School Classification</vt:lpstr>
      <vt:lpstr>DC OSSE ESEA Accountability – School Classification</vt:lpstr>
      <vt:lpstr>DC OSSE ESEA Accountability – School Classification</vt:lpstr>
      <vt:lpstr>DC ESEA Accountability – Summary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ServUS</cp:lastModifiedBy>
  <cp:revision>171</cp:revision>
  <cp:lastPrinted>2012-08-02T19:27:22Z</cp:lastPrinted>
  <dcterms:created xsi:type="dcterms:W3CDTF">2012-07-27T19:10:02Z</dcterms:created>
  <dcterms:modified xsi:type="dcterms:W3CDTF">2012-08-23T21:40:54Z</dcterms:modified>
</cp:coreProperties>
</file>