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28"/>
  </p:notesMasterIdLst>
  <p:sldIdLst>
    <p:sldId id="261" r:id="rId6"/>
    <p:sldId id="260" r:id="rId7"/>
    <p:sldId id="262" r:id="rId8"/>
    <p:sldId id="286" r:id="rId9"/>
    <p:sldId id="285" r:id="rId10"/>
    <p:sldId id="287" r:id="rId11"/>
    <p:sldId id="288" r:id="rId12"/>
    <p:sldId id="264" r:id="rId13"/>
    <p:sldId id="279" r:id="rId14"/>
    <p:sldId id="278" r:id="rId15"/>
    <p:sldId id="274" r:id="rId16"/>
    <p:sldId id="275" r:id="rId17"/>
    <p:sldId id="276" r:id="rId18"/>
    <p:sldId id="266" r:id="rId19"/>
    <p:sldId id="277" r:id="rId20"/>
    <p:sldId id="268" r:id="rId21"/>
    <p:sldId id="263" r:id="rId22"/>
    <p:sldId id="293" r:id="rId23"/>
    <p:sldId id="289" r:id="rId24"/>
    <p:sldId id="291" r:id="rId25"/>
    <p:sldId id="292" r:id="rId26"/>
    <p:sldId id="290"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6" d="100"/>
          <a:sy n="76" d="100"/>
        </p:scale>
        <p:origin x="-269"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F4DB30-64C3-48C6-959E-01D06B5455CC}" type="datetimeFigureOut">
              <a:rPr lang="en-US" smtClean="0"/>
              <a:t>9/3/2013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15C56A-F81B-47A7-9125-AF1CC759B1CF}" type="slidenum">
              <a:rPr lang="en-US" smtClean="0"/>
              <a:t>‹#›</a:t>
            </a:fld>
            <a:endParaRPr lang="en-US" dirty="0"/>
          </a:p>
        </p:txBody>
      </p:sp>
    </p:spTree>
    <p:extLst>
      <p:ext uri="{BB962C8B-B14F-4D97-AF65-F5344CB8AC3E}">
        <p14:creationId xmlns:p14="http://schemas.microsoft.com/office/powerpoint/2010/main" val="1027977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4994" name="Shape 149"/>
          <p:cNvSpPr>
            <a:spLocks noGrp="1" noRot="1" noChangeAspect="1" noTextEdit="1"/>
          </p:cNvSpPr>
          <p:nvPr>
            <p:ph type="sldImg" idx="2"/>
          </p:nvPr>
        </p:nvSpPr>
        <p:spPr>
          <a:noFill/>
          <a:ln>
            <a:headEnd/>
            <a:tailEnd/>
          </a:ln>
        </p:spPr>
      </p:sp>
      <p:sp>
        <p:nvSpPr>
          <p:cNvPr id="84995" name="Shape 150"/>
          <p:cNvSpPr txBox="1">
            <a:spLocks noGrp="1"/>
          </p:cNvSpPr>
          <p:nvPr>
            <p:ph type="body" idx="1"/>
          </p:nvPr>
        </p:nvSpPr>
        <p:spPr bwMode="auto">
          <a:xfrm>
            <a:off x="685800" y="4343400"/>
            <a:ext cx="5486400" cy="28930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697" bIns="45697" numCol="1" anchor="t" compatLnSpc="1">
            <a:prstTxWarp prst="textNoShape">
              <a:avLst/>
            </a:prstTxWarp>
            <a:spAutoFit/>
          </a:bodyPr>
          <a:lstStyle>
            <a:lvl1pPr marL="285750" indent="-285750">
              <a:defRPr sz="1200">
                <a:solidFill>
                  <a:schemeClr val="tx1"/>
                </a:solidFill>
                <a:latin typeface="Arial" charset="0"/>
              </a:defRPr>
            </a:lvl1pPr>
            <a:lvl2pPr>
              <a:defRPr sz="1200">
                <a:solidFill>
                  <a:schemeClr val="tx1"/>
                </a:solidFill>
                <a:latin typeface="Arial" charset="0"/>
              </a:defRPr>
            </a:lvl2pPr>
            <a:lvl3pPr>
              <a:defRPr sz="1200">
                <a:solidFill>
                  <a:schemeClr val="tx1"/>
                </a:solidFill>
                <a:latin typeface="Arial" charset="0"/>
              </a:defRPr>
            </a:lvl3pPr>
            <a:lvl4pPr>
              <a:defRPr sz="1200">
                <a:solidFill>
                  <a:schemeClr val="tx1"/>
                </a:solidFill>
                <a:latin typeface="Arial" charset="0"/>
              </a:defRPr>
            </a:lvl4pPr>
            <a:lvl5pPr>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buFontTx/>
              <a:buChar char="•"/>
            </a:pPr>
            <a:endParaRPr lang="en-US" sz="1400" dirty="0"/>
          </a:p>
        </p:txBody>
      </p:sp>
      <p:sp>
        <p:nvSpPr>
          <p:cNvPr id="84996" name="Shape 151"/>
          <p:cNvSpPr>
            <a:spLocks noGrp="1"/>
          </p:cNvSpPr>
          <p:nvPr>
            <p:ph type="sldNum" sz="quarter" idx="12"/>
          </p:nvPr>
        </p:nvSpPr>
        <p:spPr>
          <a:xfrm>
            <a:off x="3884613" y="8865462"/>
            <a:ext cx="2971800" cy="276952"/>
          </a:xfrm>
          <a:noFill/>
        </p:spPr>
        <p:txBody>
          <a:bodyPr tIns="45697" bIns="45697">
            <a:spAutoFit/>
          </a:bodyPr>
          <a:lstStyle>
            <a:lvl1pPr eaLnBrk="0" hangingPunct="0">
              <a:defRPr sz="1400">
                <a:solidFill>
                  <a:srgbClr val="000000"/>
                </a:solidFill>
                <a:latin typeface="Arial" charset="0"/>
                <a:cs typeface="Arial" charset="0"/>
                <a:sym typeface="Arial" charset="0"/>
              </a:defRPr>
            </a:lvl1pPr>
            <a:lvl2pPr marL="742909" indent="-285734" eaLnBrk="0" hangingPunct="0">
              <a:defRPr sz="1400">
                <a:solidFill>
                  <a:srgbClr val="000000"/>
                </a:solidFill>
                <a:latin typeface="Arial" charset="0"/>
                <a:cs typeface="Arial" charset="0"/>
                <a:sym typeface="Arial" charset="0"/>
              </a:defRPr>
            </a:lvl2pPr>
            <a:lvl3pPr marL="1142937" indent="-228587" eaLnBrk="0" hangingPunct="0">
              <a:defRPr sz="1400">
                <a:solidFill>
                  <a:srgbClr val="000000"/>
                </a:solidFill>
                <a:latin typeface="Arial" charset="0"/>
                <a:cs typeface="Arial" charset="0"/>
                <a:sym typeface="Arial" charset="0"/>
              </a:defRPr>
            </a:lvl3pPr>
            <a:lvl4pPr marL="1600112" indent="-228587" eaLnBrk="0" hangingPunct="0">
              <a:defRPr sz="1400">
                <a:solidFill>
                  <a:srgbClr val="000000"/>
                </a:solidFill>
                <a:latin typeface="Arial" charset="0"/>
                <a:cs typeface="Arial" charset="0"/>
                <a:sym typeface="Arial" charset="0"/>
              </a:defRPr>
            </a:lvl4pPr>
            <a:lvl5pPr marL="2057287" indent="-228587" eaLnBrk="0" hangingPunct="0">
              <a:defRPr sz="1400">
                <a:solidFill>
                  <a:srgbClr val="000000"/>
                </a:solidFill>
                <a:latin typeface="Arial" charset="0"/>
                <a:cs typeface="Arial" charset="0"/>
                <a:sym typeface="Arial" charset="0"/>
              </a:defRPr>
            </a:lvl5pPr>
            <a:lvl6pPr marL="2514461" indent="-228587" eaLnBrk="0" fontAlgn="base" hangingPunct="0">
              <a:spcBef>
                <a:spcPct val="0"/>
              </a:spcBef>
              <a:spcAft>
                <a:spcPct val="0"/>
              </a:spcAft>
              <a:defRPr sz="1400">
                <a:solidFill>
                  <a:srgbClr val="000000"/>
                </a:solidFill>
                <a:latin typeface="Arial" charset="0"/>
                <a:cs typeface="Arial" charset="0"/>
                <a:sym typeface="Arial" charset="0"/>
              </a:defRPr>
            </a:lvl6pPr>
            <a:lvl7pPr marL="2971635" indent="-228587" eaLnBrk="0" fontAlgn="base" hangingPunct="0">
              <a:spcBef>
                <a:spcPct val="0"/>
              </a:spcBef>
              <a:spcAft>
                <a:spcPct val="0"/>
              </a:spcAft>
              <a:defRPr sz="1400">
                <a:solidFill>
                  <a:srgbClr val="000000"/>
                </a:solidFill>
                <a:latin typeface="Arial" charset="0"/>
                <a:cs typeface="Arial" charset="0"/>
                <a:sym typeface="Arial" charset="0"/>
              </a:defRPr>
            </a:lvl7pPr>
            <a:lvl8pPr marL="3428810" indent="-228587" eaLnBrk="0" fontAlgn="base" hangingPunct="0">
              <a:spcBef>
                <a:spcPct val="0"/>
              </a:spcBef>
              <a:spcAft>
                <a:spcPct val="0"/>
              </a:spcAft>
              <a:defRPr sz="1400">
                <a:solidFill>
                  <a:srgbClr val="000000"/>
                </a:solidFill>
                <a:latin typeface="Arial" charset="0"/>
                <a:cs typeface="Arial" charset="0"/>
                <a:sym typeface="Arial" charset="0"/>
              </a:defRPr>
            </a:lvl8pPr>
            <a:lvl9pPr marL="3885985" indent="-228587"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SzPct val="25000"/>
            </a:pPr>
            <a:r>
              <a:rPr lang="en-US" sz="1200" dirty="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6018" name="Shape 156"/>
          <p:cNvSpPr>
            <a:spLocks noGrp="1" noRot="1" noChangeAspect="1" noTextEdit="1"/>
          </p:cNvSpPr>
          <p:nvPr>
            <p:ph type="sldImg" idx="2"/>
          </p:nvPr>
        </p:nvSpPr>
        <p:spPr>
          <a:noFill/>
          <a:ln>
            <a:headEnd/>
            <a:tailEnd/>
          </a:ln>
        </p:spPr>
      </p:sp>
      <p:sp>
        <p:nvSpPr>
          <p:cNvPr id="86019" name="Shape 157"/>
          <p:cNvSpPr txBox="1">
            <a:spLocks noGrp="1"/>
          </p:cNvSpPr>
          <p:nvPr>
            <p:ph type="body" idx="1"/>
          </p:nvPr>
        </p:nvSpPr>
        <p:spPr bwMode="auto">
          <a:xfrm>
            <a:off x="685800" y="4343400"/>
            <a:ext cx="5486400" cy="18158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697" bIns="45697" numCol="1" anchor="t" compatLnSpc="1">
            <a:prstTxWarp prst="textNoShape">
              <a:avLst/>
            </a:prstTxWarp>
            <a:spAutoFit/>
          </a:bodyPr>
          <a:lstStyle>
            <a:lvl1pPr marL="285750" indent="-285750">
              <a:defRPr sz="1200">
                <a:solidFill>
                  <a:schemeClr val="tx1"/>
                </a:solidFill>
                <a:latin typeface="Arial" charset="0"/>
              </a:defRPr>
            </a:lvl1pPr>
            <a:lvl2pPr>
              <a:defRPr sz="1200">
                <a:solidFill>
                  <a:schemeClr val="tx1"/>
                </a:solidFill>
                <a:latin typeface="Arial" charset="0"/>
              </a:defRPr>
            </a:lvl2pPr>
            <a:lvl3pPr>
              <a:defRPr sz="1200">
                <a:solidFill>
                  <a:schemeClr val="tx1"/>
                </a:solidFill>
                <a:latin typeface="Arial" charset="0"/>
              </a:defRPr>
            </a:lvl3pPr>
            <a:lvl4pPr>
              <a:defRPr sz="1200">
                <a:solidFill>
                  <a:schemeClr val="tx1"/>
                </a:solidFill>
                <a:latin typeface="Arial" charset="0"/>
              </a:defRPr>
            </a:lvl4pPr>
            <a:lvl5pPr>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buFontTx/>
              <a:buChar char="•"/>
            </a:pPr>
            <a:endParaRPr lang="en-US" sz="1400" dirty="0"/>
          </a:p>
        </p:txBody>
      </p:sp>
      <p:sp>
        <p:nvSpPr>
          <p:cNvPr id="86020" name="Shape 158"/>
          <p:cNvSpPr>
            <a:spLocks noGrp="1"/>
          </p:cNvSpPr>
          <p:nvPr>
            <p:ph type="sldNum" sz="quarter" idx="12"/>
          </p:nvPr>
        </p:nvSpPr>
        <p:spPr>
          <a:xfrm>
            <a:off x="3884613" y="8865462"/>
            <a:ext cx="2971800" cy="276952"/>
          </a:xfrm>
          <a:noFill/>
        </p:spPr>
        <p:txBody>
          <a:bodyPr tIns="45697" bIns="45697">
            <a:spAutoFit/>
          </a:bodyPr>
          <a:lstStyle>
            <a:lvl1pPr eaLnBrk="0" hangingPunct="0">
              <a:defRPr sz="1400">
                <a:solidFill>
                  <a:srgbClr val="000000"/>
                </a:solidFill>
                <a:latin typeface="Arial" charset="0"/>
                <a:cs typeface="Arial" charset="0"/>
                <a:sym typeface="Arial" charset="0"/>
              </a:defRPr>
            </a:lvl1pPr>
            <a:lvl2pPr marL="742909" indent="-285734" eaLnBrk="0" hangingPunct="0">
              <a:defRPr sz="1400">
                <a:solidFill>
                  <a:srgbClr val="000000"/>
                </a:solidFill>
                <a:latin typeface="Arial" charset="0"/>
                <a:cs typeface="Arial" charset="0"/>
                <a:sym typeface="Arial" charset="0"/>
              </a:defRPr>
            </a:lvl2pPr>
            <a:lvl3pPr marL="1142937" indent="-228587" eaLnBrk="0" hangingPunct="0">
              <a:defRPr sz="1400">
                <a:solidFill>
                  <a:srgbClr val="000000"/>
                </a:solidFill>
                <a:latin typeface="Arial" charset="0"/>
                <a:cs typeface="Arial" charset="0"/>
                <a:sym typeface="Arial" charset="0"/>
              </a:defRPr>
            </a:lvl3pPr>
            <a:lvl4pPr marL="1600112" indent="-228587" eaLnBrk="0" hangingPunct="0">
              <a:defRPr sz="1400">
                <a:solidFill>
                  <a:srgbClr val="000000"/>
                </a:solidFill>
                <a:latin typeface="Arial" charset="0"/>
                <a:cs typeface="Arial" charset="0"/>
                <a:sym typeface="Arial" charset="0"/>
              </a:defRPr>
            </a:lvl4pPr>
            <a:lvl5pPr marL="2057287" indent="-228587" eaLnBrk="0" hangingPunct="0">
              <a:defRPr sz="1400">
                <a:solidFill>
                  <a:srgbClr val="000000"/>
                </a:solidFill>
                <a:latin typeface="Arial" charset="0"/>
                <a:cs typeface="Arial" charset="0"/>
                <a:sym typeface="Arial" charset="0"/>
              </a:defRPr>
            </a:lvl5pPr>
            <a:lvl6pPr marL="2514461" indent="-228587" eaLnBrk="0" fontAlgn="base" hangingPunct="0">
              <a:spcBef>
                <a:spcPct val="0"/>
              </a:spcBef>
              <a:spcAft>
                <a:spcPct val="0"/>
              </a:spcAft>
              <a:defRPr sz="1400">
                <a:solidFill>
                  <a:srgbClr val="000000"/>
                </a:solidFill>
                <a:latin typeface="Arial" charset="0"/>
                <a:cs typeface="Arial" charset="0"/>
                <a:sym typeface="Arial" charset="0"/>
              </a:defRPr>
            </a:lvl6pPr>
            <a:lvl7pPr marL="2971635" indent="-228587" eaLnBrk="0" fontAlgn="base" hangingPunct="0">
              <a:spcBef>
                <a:spcPct val="0"/>
              </a:spcBef>
              <a:spcAft>
                <a:spcPct val="0"/>
              </a:spcAft>
              <a:defRPr sz="1400">
                <a:solidFill>
                  <a:srgbClr val="000000"/>
                </a:solidFill>
                <a:latin typeface="Arial" charset="0"/>
                <a:cs typeface="Arial" charset="0"/>
                <a:sym typeface="Arial" charset="0"/>
              </a:defRPr>
            </a:lvl7pPr>
            <a:lvl8pPr marL="3428810" indent="-228587" eaLnBrk="0" fontAlgn="base" hangingPunct="0">
              <a:spcBef>
                <a:spcPct val="0"/>
              </a:spcBef>
              <a:spcAft>
                <a:spcPct val="0"/>
              </a:spcAft>
              <a:defRPr sz="1400">
                <a:solidFill>
                  <a:srgbClr val="000000"/>
                </a:solidFill>
                <a:latin typeface="Arial" charset="0"/>
                <a:cs typeface="Arial" charset="0"/>
                <a:sym typeface="Arial" charset="0"/>
              </a:defRPr>
            </a:lvl8pPr>
            <a:lvl9pPr marL="3885985" indent="-228587"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SzPct val="25000"/>
            </a:pPr>
            <a:r>
              <a:rPr lang="en-US" sz="1200" dirty="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8066" name="Shape 163"/>
          <p:cNvSpPr>
            <a:spLocks noGrp="1" noRot="1" noChangeAspect="1" noTextEdit="1"/>
          </p:cNvSpPr>
          <p:nvPr>
            <p:ph type="sldImg" idx="2"/>
          </p:nvPr>
        </p:nvSpPr>
        <p:spPr>
          <a:noFill/>
          <a:ln>
            <a:headEnd/>
            <a:tailEnd/>
          </a:ln>
        </p:spPr>
      </p:sp>
      <p:sp>
        <p:nvSpPr>
          <p:cNvPr id="88067" name="Shape 164"/>
          <p:cNvSpPr txBox="1">
            <a:spLocks noGrp="1"/>
          </p:cNvSpPr>
          <p:nvPr>
            <p:ph type="body" idx="1"/>
          </p:nvPr>
        </p:nvSpPr>
        <p:spPr bwMode="auto">
          <a:xfrm>
            <a:off x="685800" y="4343400"/>
            <a:ext cx="5486400" cy="26776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697" bIns="45697" numCol="1" anchor="t" compatLnSpc="1">
            <a:prstTxWarp prst="textNoShape">
              <a:avLst/>
            </a:prstTxWarp>
            <a:spAutoFit/>
          </a:bodyPr>
          <a:lstStyle>
            <a:lvl1pPr marL="285750" indent="-285750">
              <a:defRPr sz="1200">
                <a:solidFill>
                  <a:schemeClr val="tx1"/>
                </a:solidFill>
                <a:latin typeface="Arial" charset="0"/>
              </a:defRPr>
            </a:lvl1pPr>
            <a:lvl2pPr>
              <a:defRPr sz="1200">
                <a:solidFill>
                  <a:schemeClr val="tx1"/>
                </a:solidFill>
                <a:latin typeface="Arial" charset="0"/>
              </a:defRPr>
            </a:lvl2pPr>
            <a:lvl3pPr>
              <a:defRPr sz="1200">
                <a:solidFill>
                  <a:schemeClr val="tx1"/>
                </a:solidFill>
                <a:latin typeface="Arial" charset="0"/>
              </a:defRPr>
            </a:lvl3pPr>
            <a:lvl4pPr>
              <a:defRPr sz="1200">
                <a:solidFill>
                  <a:schemeClr val="tx1"/>
                </a:solidFill>
                <a:latin typeface="Arial" charset="0"/>
              </a:defRPr>
            </a:lvl4pPr>
            <a:lvl5pPr>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buFontTx/>
              <a:buChar char="•"/>
            </a:pPr>
            <a:r>
              <a:rPr lang="en-US" sz="1400" dirty="0"/>
              <a:t>Focus in the Common Core Standards means two things.  What is in versus what is out, but also what the main focus of the standards are for each grade.  This chart shows what the major focus areas are for K-8 math.  These are the concepts which demand the most time, attention and energy throughout the school year.   It is through focus in these key areas in K-8, that students will be best be prepared for further studies of math in HS and consequently, college and career ready.</a:t>
            </a:r>
          </a:p>
          <a:p>
            <a:pPr eaLnBrk="1" hangingPunct="1">
              <a:spcBef>
                <a:spcPct val="0"/>
              </a:spcBef>
              <a:buFontTx/>
              <a:buChar char="•"/>
            </a:pPr>
            <a:r>
              <a:rPr lang="en-US" sz="1400" dirty="0"/>
              <a:t>It is important to note that these are not topics to be checked off a list during an isolated unit of instruction, but rather these priority areas will be present throughout the school year through rich instructional experiences.  </a:t>
            </a:r>
          </a:p>
        </p:txBody>
      </p:sp>
      <p:sp>
        <p:nvSpPr>
          <p:cNvPr id="88068" name="Shape 165"/>
          <p:cNvSpPr>
            <a:spLocks noGrp="1"/>
          </p:cNvSpPr>
          <p:nvPr>
            <p:ph type="sldNum" sz="quarter" idx="12"/>
          </p:nvPr>
        </p:nvSpPr>
        <p:spPr>
          <a:xfrm>
            <a:off x="3884613" y="8865462"/>
            <a:ext cx="2971800" cy="276952"/>
          </a:xfrm>
          <a:noFill/>
        </p:spPr>
        <p:txBody>
          <a:bodyPr tIns="45697" bIns="45697">
            <a:spAutoFit/>
          </a:bodyPr>
          <a:lstStyle>
            <a:lvl1pPr eaLnBrk="0" hangingPunct="0">
              <a:defRPr sz="1400">
                <a:solidFill>
                  <a:srgbClr val="000000"/>
                </a:solidFill>
                <a:latin typeface="Arial" charset="0"/>
                <a:cs typeface="Arial" charset="0"/>
                <a:sym typeface="Arial" charset="0"/>
              </a:defRPr>
            </a:lvl1pPr>
            <a:lvl2pPr marL="742909" indent="-285734" eaLnBrk="0" hangingPunct="0">
              <a:defRPr sz="1400">
                <a:solidFill>
                  <a:srgbClr val="000000"/>
                </a:solidFill>
                <a:latin typeface="Arial" charset="0"/>
                <a:cs typeface="Arial" charset="0"/>
                <a:sym typeface="Arial" charset="0"/>
              </a:defRPr>
            </a:lvl2pPr>
            <a:lvl3pPr marL="1142937" indent="-228587" eaLnBrk="0" hangingPunct="0">
              <a:defRPr sz="1400">
                <a:solidFill>
                  <a:srgbClr val="000000"/>
                </a:solidFill>
                <a:latin typeface="Arial" charset="0"/>
                <a:cs typeface="Arial" charset="0"/>
                <a:sym typeface="Arial" charset="0"/>
              </a:defRPr>
            </a:lvl3pPr>
            <a:lvl4pPr marL="1600112" indent="-228587" eaLnBrk="0" hangingPunct="0">
              <a:defRPr sz="1400">
                <a:solidFill>
                  <a:srgbClr val="000000"/>
                </a:solidFill>
                <a:latin typeface="Arial" charset="0"/>
                <a:cs typeface="Arial" charset="0"/>
                <a:sym typeface="Arial" charset="0"/>
              </a:defRPr>
            </a:lvl4pPr>
            <a:lvl5pPr marL="2057287" indent="-228587" eaLnBrk="0" hangingPunct="0">
              <a:defRPr sz="1400">
                <a:solidFill>
                  <a:srgbClr val="000000"/>
                </a:solidFill>
                <a:latin typeface="Arial" charset="0"/>
                <a:cs typeface="Arial" charset="0"/>
                <a:sym typeface="Arial" charset="0"/>
              </a:defRPr>
            </a:lvl5pPr>
            <a:lvl6pPr marL="2514461" indent="-228587" eaLnBrk="0" fontAlgn="base" hangingPunct="0">
              <a:spcBef>
                <a:spcPct val="0"/>
              </a:spcBef>
              <a:spcAft>
                <a:spcPct val="0"/>
              </a:spcAft>
              <a:defRPr sz="1400">
                <a:solidFill>
                  <a:srgbClr val="000000"/>
                </a:solidFill>
                <a:latin typeface="Arial" charset="0"/>
                <a:cs typeface="Arial" charset="0"/>
                <a:sym typeface="Arial" charset="0"/>
              </a:defRPr>
            </a:lvl6pPr>
            <a:lvl7pPr marL="2971635" indent="-228587" eaLnBrk="0" fontAlgn="base" hangingPunct="0">
              <a:spcBef>
                <a:spcPct val="0"/>
              </a:spcBef>
              <a:spcAft>
                <a:spcPct val="0"/>
              </a:spcAft>
              <a:defRPr sz="1400">
                <a:solidFill>
                  <a:srgbClr val="000000"/>
                </a:solidFill>
                <a:latin typeface="Arial" charset="0"/>
                <a:cs typeface="Arial" charset="0"/>
                <a:sym typeface="Arial" charset="0"/>
              </a:defRPr>
            </a:lvl7pPr>
            <a:lvl8pPr marL="3428810" indent="-228587" eaLnBrk="0" fontAlgn="base" hangingPunct="0">
              <a:spcBef>
                <a:spcPct val="0"/>
              </a:spcBef>
              <a:spcAft>
                <a:spcPct val="0"/>
              </a:spcAft>
              <a:defRPr sz="1400">
                <a:solidFill>
                  <a:srgbClr val="000000"/>
                </a:solidFill>
                <a:latin typeface="Arial" charset="0"/>
                <a:cs typeface="Arial" charset="0"/>
                <a:sym typeface="Arial" charset="0"/>
              </a:defRPr>
            </a:lvl8pPr>
            <a:lvl9pPr marL="3885985" indent="-228587"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SzPct val="25000"/>
            </a:pPr>
            <a:r>
              <a:rPr lang="en-US" sz="1200" dirty="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64CD2A-6BD9-BE47-BAE6-5E14278E0030}" type="datetimeFigureOut">
              <a:rPr lang="en-US" smtClean="0"/>
              <a:t>9/3/2013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41F3F0-6874-DD48-A23D-74C70C366743}" type="slidenum">
              <a:rPr lang="en-US" smtClean="0"/>
              <a:t>‹#›</a:t>
            </a:fld>
            <a:endParaRPr lang="en-US" dirty="0"/>
          </a:p>
        </p:txBody>
      </p:sp>
    </p:spTree>
    <p:extLst>
      <p:ext uri="{BB962C8B-B14F-4D97-AF65-F5344CB8AC3E}">
        <p14:creationId xmlns:p14="http://schemas.microsoft.com/office/powerpoint/2010/main" val="3895425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64CD2A-6BD9-BE47-BAE6-5E14278E0030}" type="datetimeFigureOut">
              <a:rPr lang="en-US" smtClean="0"/>
              <a:t>9/3/2013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41F3F0-6874-DD48-A23D-74C70C366743}" type="slidenum">
              <a:rPr lang="en-US" smtClean="0"/>
              <a:t>‹#›</a:t>
            </a:fld>
            <a:endParaRPr lang="en-US" dirty="0"/>
          </a:p>
        </p:txBody>
      </p:sp>
    </p:spTree>
    <p:extLst>
      <p:ext uri="{BB962C8B-B14F-4D97-AF65-F5344CB8AC3E}">
        <p14:creationId xmlns:p14="http://schemas.microsoft.com/office/powerpoint/2010/main" val="2904063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64CD2A-6BD9-BE47-BAE6-5E14278E0030}" type="datetimeFigureOut">
              <a:rPr lang="en-US" smtClean="0"/>
              <a:t>9/3/2013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41F3F0-6874-DD48-A23D-74C70C366743}" type="slidenum">
              <a:rPr lang="en-US" smtClean="0"/>
              <a:t>‹#›</a:t>
            </a:fld>
            <a:endParaRPr lang="en-US" dirty="0"/>
          </a:p>
        </p:txBody>
      </p:sp>
    </p:spTree>
    <p:extLst>
      <p:ext uri="{BB962C8B-B14F-4D97-AF65-F5344CB8AC3E}">
        <p14:creationId xmlns:p14="http://schemas.microsoft.com/office/powerpoint/2010/main" val="1474014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F3D622-19EA-C140-9A06-1510311B0913}" type="datetimeFigureOut">
              <a:rPr lang="en-US" smtClean="0">
                <a:solidFill>
                  <a:prstClr val="black">
                    <a:tint val="75000"/>
                  </a:prstClr>
                </a:solidFill>
                <a:latin typeface="Calibri"/>
              </a:rPr>
              <a:pPr/>
              <a:t>9/3/2013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9E5F718-A7CB-154E-909C-8FD121E5437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906908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F3D622-19EA-C140-9A06-1510311B0913}" type="datetimeFigureOut">
              <a:rPr lang="en-US" smtClean="0">
                <a:solidFill>
                  <a:prstClr val="black">
                    <a:tint val="75000"/>
                  </a:prstClr>
                </a:solidFill>
                <a:latin typeface="Calibri"/>
              </a:rPr>
              <a:pPr/>
              <a:t>9/3/2013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9E5F718-A7CB-154E-909C-8FD121E5437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18391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F3D622-19EA-C140-9A06-1510311B0913}" type="datetimeFigureOut">
              <a:rPr lang="en-US" smtClean="0">
                <a:solidFill>
                  <a:prstClr val="black">
                    <a:tint val="75000"/>
                  </a:prstClr>
                </a:solidFill>
                <a:latin typeface="Calibri"/>
              </a:rPr>
              <a:pPr/>
              <a:t>9/3/2013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9E5F718-A7CB-154E-909C-8FD121E5437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34958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F3D622-19EA-C140-9A06-1510311B0913}" type="datetimeFigureOut">
              <a:rPr lang="en-US" smtClean="0">
                <a:solidFill>
                  <a:prstClr val="black">
                    <a:tint val="75000"/>
                  </a:prstClr>
                </a:solidFill>
                <a:latin typeface="Calibri"/>
              </a:rPr>
              <a:pPr/>
              <a:t>9/3/2013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9E5F718-A7CB-154E-909C-8FD121E5437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747266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F3D622-19EA-C140-9A06-1510311B0913}" type="datetimeFigureOut">
              <a:rPr lang="en-US" smtClean="0">
                <a:solidFill>
                  <a:prstClr val="black">
                    <a:tint val="75000"/>
                  </a:prstClr>
                </a:solidFill>
                <a:latin typeface="Calibri"/>
              </a:rPr>
              <a:pPr/>
              <a:t>9/3/2013</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A9E5F718-A7CB-154E-909C-8FD121E5437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146110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F3D622-19EA-C140-9A06-1510311B0913}" type="datetimeFigureOut">
              <a:rPr lang="en-US" smtClean="0">
                <a:solidFill>
                  <a:prstClr val="black">
                    <a:tint val="75000"/>
                  </a:prstClr>
                </a:solidFill>
                <a:latin typeface="Calibri"/>
              </a:rPr>
              <a:pPr/>
              <a:t>9/3/2013</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A9E5F718-A7CB-154E-909C-8FD121E5437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26581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F3D622-19EA-C140-9A06-1510311B0913}" type="datetimeFigureOut">
              <a:rPr lang="en-US" smtClean="0">
                <a:solidFill>
                  <a:prstClr val="black">
                    <a:tint val="75000"/>
                  </a:prstClr>
                </a:solidFill>
                <a:latin typeface="Calibri"/>
              </a:rPr>
              <a:pPr/>
              <a:t>9/3/2013</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A9E5F718-A7CB-154E-909C-8FD121E5437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30623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F3D622-19EA-C140-9A06-1510311B0913}" type="datetimeFigureOut">
              <a:rPr lang="en-US" smtClean="0">
                <a:solidFill>
                  <a:prstClr val="black">
                    <a:tint val="75000"/>
                  </a:prstClr>
                </a:solidFill>
                <a:latin typeface="Calibri"/>
              </a:rPr>
              <a:pPr/>
              <a:t>9/3/2013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9E5F718-A7CB-154E-909C-8FD121E5437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81764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64CD2A-6BD9-BE47-BAE6-5E14278E0030}" type="datetimeFigureOut">
              <a:rPr lang="en-US" smtClean="0"/>
              <a:t>9/3/2013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41F3F0-6874-DD48-A23D-74C70C366743}" type="slidenum">
              <a:rPr lang="en-US" smtClean="0"/>
              <a:t>‹#›</a:t>
            </a:fld>
            <a:endParaRPr lang="en-US" dirty="0"/>
          </a:p>
        </p:txBody>
      </p:sp>
    </p:spTree>
    <p:extLst>
      <p:ext uri="{BB962C8B-B14F-4D97-AF65-F5344CB8AC3E}">
        <p14:creationId xmlns:p14="http://schemas.microsoft.com/office/powerpoint/2010/main" val="14858151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F3D622-19EA-C140-9A06-1510311B0913}" type="datetimeFigureOut">
              <a:rPr lang="en-US" smtClean="0">
                <a:solidFill>
                  <a:prstClr val="black">
                    <a:tint val="75000"/>
                  </a:prstClr>
                </a:solidFill>
                <a:latin typeface="Calibri"/>
              </a:rPr>
              <a:pPr/>
              <a:t>9/3/2013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9E5F718-A7CB-154E-909C-8FD121E5437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118398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F3D622-19EA-C140-9A06-1510311B0913}" type="datetimeFigureOut">
              <a:rPr lang="en-US" smtClean="0">
                <a:solidFill>
                  <a:prstClr val="black">
                    <a:tint val="75000"/>
                  </a:prstClr>
                </a:solidFill>
                <a:latin typeface="Calibri"/>
              </a:rPr>
              <a:pPr/>
              <a:t>9/3/2013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9E5F718-A7CB-154E-909C-8FD121E5437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91362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F3D622-19EA-C140-9A06-1510311B0913}" type="datetimeFigureOut">
              <a:rPr lang="en-US" smtClean="0">
                <a:solidFill>
                  <a:prstClr val="black">
                    <a:tint val="75000"/>
                  </a:prstClr>
                </a:solidFill>
                <a:latin typeface="Calibri"/>
              </a:rPr>
              <a:pPr/>
              <a:t>9/3/2013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9E5F718-A7CB-154E-909C-8FD121E5437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31349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64CD2A-6BD9-BE47-BAE6-5E14278E0030}" type="datetimeFigureOut">
              <a:rPr lang="en-US" smtClean="0"/>
              <a:t>9/3/2013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41F3F0-6874-DD48-A23D-74C70C366743}" type="slidenum">
              <a:rPr lang="en-US" smtClean="0"/>
              <a:t>‹#›</a:t>
            </a:fld>
            <a:endParaRPr lang="en-US" dirty="0"/>
          </a:p>
        </p:txBody>
      </p:sp>
    </p:spTree>
    <p:extLst>
      <p:ext uri="{BB962C8B-B14F-4D97-AF65-F5344CB8AC3E}">
        <p14:creationId xmlns:p14="http://schemas.microsoft.com/office/powerpoint/2010/main" val="3621898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64CD2A-6BD9-BE47-BAE6-5E14278E0030}" type="datetimeFigureOut">
              <a:rPr lang="en-US" smtClean="0"/>
              <a:t>9/3/2013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41F3F0-6874-DD48-A23D-74C70C366743}" type="slidenum">
              <a:rPr lang="en-US" smtClean="0"/>
              <a:t>‹#›</a:t>
            </a:fld>
            <a:endParaRPr lang="en-US" dirty="0"/>
          </a:p>
        </p:txBody>
      </p:sp>
    </p:spTree>
    <p:extLst>
      <p:ext uri="{BB962C8B-B14F-4D97-AF65-F5344CB8AC3E}">
        <p14:creationId xmlns:p14="http://schemas.microsoft.com/office/powerpoint/2010/main" val="4253049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64CD2A-6BD9-BE47-BAE6-5E14278E0030}" type="datetimeFigureOut">
              <a:rPr lang="en-US" smtClean="0"/>
              <a:t>9/3/2013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441F3F0-6874-DD48-A23D-74C70C366743}" type="slidenum">
              <a:rPr lang="en-US" smtClean="0"/>
              <a:t>‹#›</a:t>
            </a:fld>
            <a:endParaRPr lang="en-US" dirty="0"/>
          </a:p>
        </p:txBody>
      </p:sp>
    </p:spTree>
    <p:extLst>
      <p:ext uri="{BB962C8B-B14F-4D97-AF65-F5344CB8AC3E}">
        <p14:creationId xmlns:p14="http://schemas.microsoft.com/office/powerpoint/2010/main" val="1759828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64CD2A-6BD9-BE47-BAE6-5E14278E0030}" type="datetimeFigureOut">
              <a:rPr lang="en-US" smtClean="0"/>
              <a:t>9/3/2013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41F3F0-6874-DD48-A23D-74C70C366743}" type="slidenum">
              <a:rPr lang="en-US" smtClean="0"/>
              <a:t>‹#›</a:t>
            </a:fld>
            <a:endParaRPr lang="en-US" dirty="0"/>
          </a:p>
        </p:txBody>
      </p:sp>
    </p:spTree>
    <p:extLst>
      <p:ext uri="{BB962C8B-B14F-4D97-AF65-F5344CB8AC3E}">
        <p14:creationId xmlns:p14="http://schemas.microsoft.com/office/powerpoint/2010/main" val="1201775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64CD2A-6BD9-BE47-BAE6-5E14278E0030}" type="datetimeFigureOut">
              <a:rPr lang="en-US" smtClean="0"/>
              <a:t>9/3/2013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41F3F0-6874-DD48-A23D-74C70C366743}" type="slidenum">
              <a:rPr lang="en-US" smtClean="0"/>
              <a:t>‹#›</a:t>
            </a:fld>
            <a:endParaRPr lang="en-US" dirty="0"/>
          </a:p>
        </p:txBody>
      </p:sp>
    </p:spTree>
    <p:extLst>
      <p:ext uri="{BB962C8B-B14F-4D97-AF65-F5344CB8AC3E}">
        <p14:creationId xmlns:p14="http://schemas.microsoft.com/office/powerpoint/2010/main" val="2638522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64CD2A-6BD9-BE47-BAE6-5E14278E0030}" type="datetimeFigureOut">
              <a:rPr lang="en-US" smtClean="0"/>
              <a:t>9/3/2013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41F3F0-6874-DD48-A23D-74C70C366743}" type="slidenum">
              <a:rPr lang="en-US" smtClean="0"/>
              <a:t>‹#›</a:t>
            </a:fld>
            <a:endParaRPr lang="en-US" dirty="0"/>
          </a:p>
        </p:txBody>
      </p:sp>
    </p:spTree>
    <p:extLst>
      <p:ext uri="{BB962C8B-B14F-4D97-AF65-F5344CB8AC3E}">
        <p14:creationId xmlns:p14="http://schemas.microsoft.com/office/powerpoint/2010/main" val="4079590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64CD2A-6BD9-BE47-BAE6-5E14278E0030}" type="datetimeFigureOut">
              <a:rPr lang="en-US" smtClean="0"/>
              <a:t>9/3/2013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41F3F0-6874-DD48-A23D-74C70C366743}" type="slidenum">
              <a:rPr lang="en-US" smtClean="0"/>
              <a:t>‹#›</a:t>
            </a:fld>
            <a:endParaRPr lang="en-US" dirty="0"/>
          </a:p>
        </p:txBody>
      </p:sp>
    </p:spTree>
    <p:extLst>
      <p:ext uri="{BB962C8B-B14F-4D97-AF65-F5344CB8AC3E}">
        <p14:creationId xmlns:p14="http://schemas.microsoft.com/office/powerpoint/2010/main" val="1828789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4CD2A-6BD9-BE47-BAE6-5E14278E0030}" type="datetimeFigureOut">
              <a:rPr lang="en-US" smtClean="0"/>
              <a:t>9/3/2013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1F3F0-6874-DD48-A23D-74C70C366743}" type="slidenum">
              <a:rPr lang="en-US" smtClean="0"/>
              <a:t>‹#›</a:t>
            </a:fld>
            <a:endParaRPr lang="en-US" dirty="0"/>
          </a:p>
        </p:txBody>
      </p:sp>
    </p:spTree>
    <p:extLst>
      <p:ext uri="{BB962C8B-B14F-4D97-AF65-F5344CB8AC3E}">
        <p14:creationId xmlns:p14="http://schemas.microsoft.com/office/powerpoint/2010/main" val="572751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head.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56330" cy="914400"/>
          </a:xfrm>
          <a:prstGeom prst="rect">
            <a:avLst/>
          </a:prstGeom>
        </p:spPr>
      </p:pic>
      <p:sp>
        <p:nvSpPr>
          <p:cNvPr id="2" name="Title Placeholder 1"/>
          <p:cNvSpPr>
            <a:spLocks noGrp="1"/>
          </p:cNvSpPr>
          <p:nvPr>
            <p:ph type="title"/>
          </p:nvPr>
        </p:nvSpPr>
        <p:spPr>
          <a:xfrm>
            <a:off x="116520" y="104858"/>
            <a:ext cx="6571795" cy="69905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3D622-19EA-C140-9A06-1510311B0913}" type="datetimeFigureOut">
              <a:rPr lang="en-US" smtClean="0">
                <a:solidFill>
                  <a:prstClr val="black">
                    <a:tint val="75000"/>
                  </a:prstClr>
                </a:solidFill>
                <a:latin typeface="Calibri"/>
              </a:rPr>
              <a:pPr/>
              <a:t>9/3/2013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5F718-A7CB-154E-909C-8FD121E5437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7816219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3200" b="1" i="0" kern="1200">
          <a:solidFill>
            <a:schemeClr val="bg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parcconline.org/"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mailto:heidi.beeman@dc.gov"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hyperlink" Target="http://www.youtube.com/watch?v=_GgGLpKVXdY&amp;feature=related"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sic photo cover Middle School yr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7304" cy="6870827"/>
          </a:xfrm>
          <a:prstGeom prst="rect">
            <a:avLst/>
          </a:prstGeom>
        </p:spPr>
      </p:pic>
      <p:sp>
        <p:nvSpPr>
          <p:cNvPr id="5" name="TextBox 4"/>
          <p:cNvSpPr txBox="1"/>
          <p:nvPr/>
        </p:nvSpPr>
        <p:spPr>
          <a:xfrm>
            <a:off x="3305" y="5776543"/>
            <a:ext cx="9144000" cy="830997"/>
          </a:xfrm>
          <a:prstGeom prst="rect">
            <a:avLst/>
          </a:prstGeom>
          <a:noFill/>
        </p:spPr>
        <p:txBody>
          <a:bodyPr wrap="square" rtlCol="0">
            <a:spAutoFit/>
          </a:bodyPr>
          <a:lstStyle/>
          <a:p>
            <a:pPr algn="ctr"/>
            <a:r>
              <a:rPr lang="en-US" sz="2400" b="1" dirty="0" smtClean="0">
                <a:solidFill>
                  <a:srgbClr val="9FA1A4"/>
                </a:solidFill>
                <a:latin typeface="Arial"/>
                <a:cs typeface="Arial"/>
              </a:rPr>
              <a:t>Preparing DC’s Students to Be College and Career Ready</a:t>
            </a:r>
          </a:p>
          <a:p>
            <a:pPr algn="ctr"/>
            <a:endParaRPr lang="en-US" sz="2400" b="1" dirty="0">
              <a:solidFill>
                <a:srgbClr val="9FA1A4"/>
              </a:solidFill>
              <a:latin typeface="Arial"/>
              <a:cs typeface="Arial"/>
            </a:endParaRPr>
          </a:p>
        </p:txBody>
      </p:sp>
    </p:spTree>
    <p:extLst>
      <p:ext uri="{BB962C8B-B14F-4D97-AF65-F5344CB8AC3E}">
        <p14:creationId xmlns:p14="http://schemas.microsoft.com/office/powerpoint/2010/main" val="33661897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20" y="104858"/>
            <a:ext cx="7491288" cy="699053"/>
          </a:xfrm>
        </p:spPr>
        <p:txBody>
          <a:bodyPr>
            <a:noAutofit/>
          </a:bodyPr>
          <a:lstStyle/>
          <a:p>
            <a:r>
              <a:rPr lang="en-US" sz="2800" dirty="0" smtClean="0"/>
              <a:t>Common Core State Standards – Math </a:t>
            </a:r>
            <a:endParaRPr lang="en-US" sz="2800" dirty="0"/>
          </a:p>
        </p:txBody>
      </p:sp>
      <p:sp>
        <p:nvSpPr>
          <p:cNvPr id="3" name="Content Placeholder 2"/>
          <p:cNvSpPr>
            <a:spLocks noGrp="1"/>
          </p:cNvSpPr>
          <p:nvPr>
            <p:ph idx="1"/>
          </p:nvPr>
        </p:nvSpPr>
        <p:spPr/>
        <p:txBody>
          <a:bodyPr/>
          <a:lstStyle/>
          <a:p>
            <a:r>
              <a:rPr lang="en-US" dirty="0" smtClean="0"/>
              <a:t>Written by national experts</a:t>
            </a:r>
          </a:p>
          <a:p>
            <a:r>
              <a:rPr lang="en-US" dirty="0" smtClean="0"/>
              <a:t>Designed to be more concentrated at each grade level giving students greater opportunity to explore and understand the mathematics at their grade level</a:t>
            </a:r>
          </a:p>
          <a:p>
            <a:r>
              <a:rPr lang="en-US" dirty="0" smtClean="0"/>
              <a:t>Focus on a connection between the mathematics and getting students ready for college and careers</a:t>
            </a:r>
            <a:endParaRPr lang="en-US" dirty="0"/>
          </a:p>
        </p:txBody>
      </p:sp>
    </p:spTree>
    <p:extLst>
      <p:ext uri="{BB962C8B-B14F-4D97-AF65-F5344CB8AC3E}">
        <p14:creationId xmlns:p14="http://schemas.microsoft.com/office/powerpoint/2010/main" val="34316720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0"/>
          </p:nvPr>
        </p:nvSpPr>
        <p:spPr>
          <a:noFill/>
        </p:spPr>
        <p:txBody>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fld id="{23B37EEE-C8F3-4957-ABAC-82DA98BD927C}" type="slidenum">
              <a:rPr lang="en-US">
                <a:solidFill>
                  <a:srgbClr val="FFFFFF"/>
                </a:solidFill>
              </a:rPr>
              <a:pPr eaLnBrk="1" hangingPunct="1"/>
              <a:t>11</a:t>
            </a:fld>
            <a:endParaRPr lang="en-US" dirty="0">
              <a:solidFill>
                <a:srgbClr val="FFFFFF"/>
              </a:solidFill>
            </a:endParaRPr>
          </a:p>
        </p:txBody>
      </p:sp>
      <p:graphicFrame>
        <p:nvGraphicFramePr>
          <p:cNvPr id="6" name="Shape 185"/>
          <p:cNvGraphicFramePr/>
          <p:nvPr/>
        </p:nvGraphicFramePr>
        <p:xfrm>
          <a:off x="609600" y="1225550"/>
          <a:ext cx="7772400" cy="5072063"/>
        </p:xfrm>
        <a:graphic>
          <a:graphicData uri="http://schemas.openxmlformats.org/drawingml/2006/table">
            <a:tbl>
              <a:tblPr>
                <a:noFill/>
              </a:tblPr>
              <a:tblGrid>
                <a:gridCol w="1593775"/>
                <a:gridCol w="6178625"/>
              </a:tblGrid>
              <a:tr h="457235">
                <a:tc>
                  <a:txBody>
                    <a:bodyPr/>
                    <a:lstStyle/>
                    <a:p>
                      <a:endParaRPr sz="1400" b="1" dirty="0">
                        <a:latin typeface="Calibri" pitchFamily="34" charset="0"/>
                        <a:cs typeface="Calibri" pitchFamily="34" charset="0"/>
                      </a:endParaRPr>
                    </a:p>
                  </a:txBody>
                  <a:tcPr marL="91425" marR="91425" marT="91432" marB="91432">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algn="l" rtl="0">
                        <a:lnSpc>
                          <a:spcPct val="115000"/>
                        </a:lnSpc>
                        <a:spcBef>
                          <a:spcPts val="0"/>
                        </a:spcBef>
                        <a:spcAft>
                          <a:spcPts val="0"/>
                        </a:spcAft>
                        <a:buSzPct val="25000"/>
                        <a:buNone/>
                      </a:pPr>
                      <a:r>
                        <a:rPr lang="en-US" sz="1800" b="1" dirty="0" smtClean="0">
                          <a:latin typeface="Calibri" pitchFamily="34" charset="0"/>
                          <a:cs typeface="Calibri" pitchFamily="34" charset="0"/>
                        </a:rPr>
                        <a:t>K                                                                                                            12</a:t>
                      </a:r>
                      <a:endParaRPr lang="x-none" sz="1800" b="1">
                        <a:latin typeface="Calibri" pitchFamily="34" charset="0"/>
                        <a:cs typeface="Calibri" pitchFamily="34" charset="0"/>
                      </a:endParaRPr>
                    </a:p>
                  </a:txBody>
                  <a:tcPr marL="51375" marR="5137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728331">
                <a:tc>
                  <a:txBody>
                    <a:bodyPr/>
                    <a:lstStyle/>
                    <a:p>
                      <a:pPr marL="0" marR="0" lvl="0" rtl="0">
                        <a:lnSpc>
                          <a:spcPct val="115000"/>
                        </a:lnSpc>
                        <a:spcBef>
                          <a:spcPts val="0"/>
                        </a:spcBef>
                        <a:spcAft>
                          <a:spcPts val="0"/>
                        </a:spcAft>
                        <a:buSzPct val="25000"/>
                        <a:buNone/>
                      </a:pPr>
                      <a:r>
                        <a:rPr lang="x-none" sz="1800" b="1">
                          <a:latin typeface="Calibri" pitchFamily="34" charset="0"/>
                          <a:cs typeface="Calibri" pitchFamily="34" charset="0"/>
                        </a:rPr>
                        <a:t>Number and Operations</a:t>
                      </a:r>
                    </a:p>
                  </a:txBody>
                  <a:tcPr marL="51375" marR="51375" marT="0" marB="0">
                    <a:lnL w="12700" cmpd="sng">
                      <a:noFill/>
                      <a:prstDash val="solid"/>
                    </a:lnL>
                    <a:lnR w="12700" cap="flat">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sz="1400" dirty="0">
                        <a:latin typeface="Calibri" pitchFamily="34" charset="0"/>
                        <a:cs typeface="Calibri" pitchFamily="34" charset="0"/>
                      </a:endParaRPr>
                    </a:p>
                  </a:txBody>
                  <a:tcPr marL="91425" marR="91425" marT="91432" marB="91432">
                    <a:lnL w="12700" cap="flat">
                      <a:noFill/>
                      <a:prstDash val="solid"/>
                      <a:round/>
                      <a:headEnd type="none" w="med" len="med"/>
                      <a:tailEnd type="none" w="med" len="med"/>
                    </a:lnL>
                    <a:lnR w="12700" cap="flat">
                      <a:noFill/>
                      <a:prstDash val="solid"/>
                      <a:round/>
                      <a:headEnd type="none" w="med" len="med"/>
                      <a:tailEnd type="none" w="med" len="med"/>
                    </a:lnR>
                    <a:lnT w="12700" cap="flat" cmpd="sng" algn="ctr">
                      <a:noFill/>
                      <a:prstDash val="solid"/>
                      <a:round/>
                      <a:headEnd type="none" w="med" len="med"/>
                      <a:tailEnd type="none" w="med" len="med"/>
                    </a:lnT>
                    <a:lnB w="12700" cap="flat">
                      <a:no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567168">
                <a:tc>
                  <a:txBody>
                    <a:bodyPr/>
                    <a:lstStyle/>
                    <a:p>
                      <a:endParaRPr sz="1400" b="1" dirty="0">
                        <a:latin typeface="Calibri" pitchFamily="34" charset="0"/>
                        <a:cs typeface="Calibri" pitchFamily="34" charset="0"/>
                      </a:endParaRPr>
                    </a:p>
                  </a:txBody>
                  <a:tcPr marL="91425" marR="91425" marT="91432" marB="9143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sz="1400" dirty="0">
                        <a:latin typeface="Calibri" pitchFamily="34" charset="0"/>
                        <a:cs typeface="Calibri" pitchFamily="34" charset="0"/>
                      </a:endParaRPr>
                    </a:p>
                  </a:txBody>
                  <a:tcPr marL="91425" marR="91425" marT="91432" marB="91432">
                    <a:lnL w="12700" cmpd="sng">
                      <a:noFill/>
                      <a:prstDash val="solid"/>
                    </a:lnL>
                    <a:lnR w="12700" cmpd="sng">
                      <a:noFill/>
                      <a:prstDash val="solid"/>
                    </a:lnR>
                    <a:lnT w="12700" cap="flat">
                      <a:noFill/>
                      <a:prstDash val="solid"/>
                      <a:round/>
                      <a:headEnd type="none" w="med" len="med"/>
                      <a:tailEnd type="none" w="med" len="med"/>
                    </a:lnT>
                    <a:lnB w="12700" cap="flat">
                      <a:noFill/>
                      <a:prstDash val="solid"/>
                      <a:round/>
                      <a:headEnd type="none" w="med" len="med"/>
                      <a:tailEnd type="none" w="med" len="med"/>
                    </a:lnB>
                    <a:lnTlToBr w="12700" cmpd="sng">
                      <a:noFill/>
                      <a:prstDash val="solid"/>
                    </a:lnTlToBr>
                    <a:lnBlToTr w="12700" cmpd="sng">
                      <a:noFill/>
                      <a:prstDash val="solid"/>
                    </a:lnBlToTr>
                  </a:tcPr>
                </a:tc>
              </a:tr>
              <a:tr h="728331">
                <a:tc>
                  <a:txBody>
                    <a:bodyPr/>
                    <a:lstStyle/>
                    <a:p>
                      <a:pPr marL="0" marR="0" lvl="0" rtl="0">
                        <a:lnSpc>
                          <a:spcPct val="115000"/>
                        </a:lnSpc>
                        <a:spcBef>
                          <a:spcPts val="0"/>
                        </a:spcBef>
                        <a:spcAft>
                          <a:spcPts val="0"/>
                        </a:spcAft>
                        <a:buSzPct val="25000"/>
                        <a:buNone/>
                      </a:pPr>
                      <a:r>
                        <a:rPr lang="x-none" sz="1800" b="1">
                          <a:latin typeface="Calibri" pitchFamily="34" charset="0"/>
                          <a:cs typeface="Calibri" pitchFamily="34" charset="0"/>
                        </a:rPr>
                        <a:t>Measurement and Geometry</a:t>
                      </a:r>
                    </a:p>
                  </a:txBody>
                  <a:tcPr marL="51375" marR="51375" marT="0" marB="0">
                    <a:lnL w="12700" cmpd="sng">
                      <a:noFill/>
                      <a:prstDash val="solid"/>
                    </a:lnL>
                    <a:lnR w="12700" cap="flat">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sz="1400" dirty="0">
                        <a:latin typeface="Calibri" pitchFamily="34" charset="0"/>
                        <a:cs typeface="Calibri" pitchFamily="34" charset="0"/>
                      </a:endParaRPr>
                    </a:p>
                  </a:txBody>
                  <a:tcPr marL="91425" marR="91425" marT="91432" marB="91432">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cmpd="sng">
                      <a:noFill/>
                      <a:prstDash val="solid"/>
                    </a:lnTlToBr>
                    <a:lnBlToTr w="12700" cmpd="sng">
                      <a:noFill/>
                      <a:prstDash val="solid"/>
                    </a:lnBlToTr>
                    <a:solidFill>
                      <a:srgbClr val="00B050"/>
                    </a:solidFill>
                  </a:tcPr>
                </a:tc>
              </a:tr>
              <a:tr h="567168">
                <a:tc>
                  <a:txBody>
                    <a:bodyPr/>
                    <a:lstStyle/>
                    <a:p>
                      <a:endParaRPr sz="1400" b="1" dirty="0">
                        <a:latin typeface="Calibri" pitchFamily="34" charset="0"/>
                        <a:cs typeface="Calibri" pitchFamily="34" charset="0"/>
                      </a:endParaRPr>
                    </a:p>
                  </a:txBody>
                  <a:tcPr marL="91425" marR="91425" marT="91432" marB="9143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sz="1400" dirty="0">
                        <a:latin typeface="Calibri" pitchFamily="34" charset="0"/>
                        <a:cs typeface="Calibri" pitchFamily="34" charset="0"/>
                      </a:endParaRPr>
                    </a:p>
                  </a:txBody>
                  <a:tcPr marL="91425" marR="91425" marT="91432" marB="91432">
                    <a:lnL w="12700" cmpd="sng">
                      <a:noFill/>
                      <a:prstDash val="solid"/>
                    </a:lnL>
                    <a:lnR w="12700" cmpd="sng">
                      <a:noFill/>
                      <a:prstDash val="solid"/>
                    </a:lnR>
                    <a:lnT w="12700" cap="flat">
                      <a:noFill/>
                      <a:prstDash val="solid"/>
                      <a:round/>
                      <a:headEnd type="none" w="med" len="med"/>
                      <a:tailEnd type="none" w="med" len="med"/>
                    </a:lnT>
                    <a:lnB w="12700" cap="flat">
                      <a:noFill/>
                      <a:prstDash val="solid"/>
                      <a:round/>
                      <a:headEnd type="none" w="med" len="med"/>
                      <a:tailEnd type="none" w="med" len="med"/>
                    </a:lnB>
                    <a:lnTlToBr w="12700" cmpd="sng">
                      <a:noFill/>
                      <a:prstDash val="solid"/>
                    </a:lnTlToBr>
                    <a:lnBlToTr w="12700" cmpd="sng">
                      <a:noFill/>
                      <a:prstDash val="solid"/>
                    </a:lnBlToTr>
                  </a:tcPr>
                </a:tc>
              </a:tr>
              <a:tr h="728331">
                <a:tc>
                  <a:txBody>
                    <a:bodyPr/>
                    <a:lstStyle/>
                    <a:p>
                      <a:pPr marL="0" marR="0" lvl="0" rtl="0">
                        <a:lnSpc>
                          <a:spcPct val="115000"/>
                        </a:lnSpc>
                        <a:spcBef>
                          <a:spcPts val="0"/>
                        </a:spcBef>
                        <a:spcAft>
                          <a:spcPts val="0"/>
                        </a:spcAft>
                        <a:buSzPct val="25000"/>
                        <a:buNone/>
                      </a:pPr>
                      <a:r>
                        <a:rPr lang="x-none" sz="1800" b="1">
                          <a:latin typeface="Calibri" pitchFamily="34" charset="0"/>
                          <a:cs typeface="Calibri" pitchFamily="34" charset="0"/>
                        </a:rPr>
                        <a:t>Algebra and Functions</a:t>
                      </a:r>
                    </a:p>
                  </a:txBody>
                  <a:tcPr marL="51375" marR="51375" marT="0" marB="0">
                    <a:lnL w="12700" cmpd="sng">
                      <a:noFill/>
                      <a:prstDash val="solid"/>
                    </a:lnL>
                    <a:lnR w="12700" cap="flat">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sz="1400" dirty="0">
                        <a:latin typeface="Calibri" pitchFamily="34" charset="0"/>
                        <a:cs typeface="Calibri" pitchFamily="34" charset="0"/>
                      </a:endParaRPr>
                    </a:p>
                  </a:txBody>
                  <a:tcPr marL="91425" marR="91425" marT="91432" marB="91432">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cmpd="sng">
                      <a:noFill/>
                      <a:prstDash val="solid"/>
                    </a:lnTlToBr>
                    <a:lnBlToTr w="12700" cmpd="sng">
                      <a:noFill/>
                      <a:prstDash val="solid"/>
                    </a:lnBlToTr>
                    <a:solidFill>
                      <a:srgbClr val="0000FF"/>
                    </a:solidFill>
                  </a:tcPr>
                </a:tc>
              </a:tr>
              <a:tr h="567168">
                <a:tc>
                  <a:txBody>
                    <a:bodyPr/>
                    <a:lstStyle/>
                    <a:p>
                      <a:endParaRPr sz="1400" b="1" dirty="0">
                        <a:latin typeface="Calibri" pitchFamily="34" charset="0"/>
                        <a:cs typeface="Calibri" pitchFamily="34" charset="0"/>
                      </a:endParaRPr>
                    </a:p>
                  </a:txBody>
                  <a:tcPr marL="91425" marR="91425" marT="91432" marB="9143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sz="1400" dirty="0">
                        <a:latin typeface="Calibri" pitchFamily="34" charset="0"/>
                        <a:cs typeface="Calibri" pitchFamily="34" charset="0"/>
                      </a:endParaRPr>
                    </a:p>
                  </a:txBody>
                  <a:tcPr marL="91425" marR="91425" marT="91432" marB="91432">
                    <a:lnL w="12700" cmpd="sng">
                      <a:noFill/>
                      <a:prstDash val="solid"/>
                    </a:lnL>
                    <a:lnR w="12700" cmpd="sng">
                      <a:noFill/>
                      <a:prstDash val="solid"/>
                    </a:lnR>
                    <a:lnT w="12700" cap="flat">
                      <a:noFill/>
                      <a:prstDash val="solid"/>
                      <a:round/>
                      <a:headEnd type="none" w="med" len="med"/>
                      <a:tailEnd type="none" w="med" len="med"/>
                    </a:lnT>
                    <a:lnB w="12700" cap="flat">
                      <a:noFill/>
                      <a:prstDash val="solid"/>
                      <a:round/>
                      <a:headEnd type="none" w="med" len="med"/>
                      <a:tailEnd type="none" w="med" len="med"/>
                    </a:lnB>
                    <a:lnTlToBr w="12700" cmpd="sng">
                      <a:noFill/>
                      <a:prstDash val="solid"/>
                    </a:lnTlToBr>
                    <a:lnBlToTr w="12700" cmpd="sng">
                      <a:noFill/>
                      <a:prstDash val="solid"/>
                    </a:lnBlToTr>
                  </a:tcPr>
                </a:tc>
              </a:tr>
              <a:tr h="728331">
                <a:tc>
                  <a:txBody>
                    <a:bodyPr/>
                    <a:lstStyle/>
                    <a:p>
                      <a:pPr marL="0" marR="0" lvl="0" rtl="0">
                        <a:lnSpc>
                          <a:spcPct val="115000"/>
                        </a:lnSpc>
                        <a:spcBef>
                          <a:spcPts val="0"/>
                        </a:spcBef>
                        <a:spcAft>
                          <a:spcPts val="0"/>
                        </a:spcAft>
                        <a:buSzPct val="25000"/>
                        <a:buNone/>
                      </a:pPr>
                      <a:r>
                        <a:rPr lang="x-none" sz="1800" b="1">
                          <a:latin typeface="Calibri" pitchFamily="34" charset="0"/>
                          <a:cs typeface="Calibri" pitchFamily="34" charset="0"/>
                        </a:rPr>
                        <a:t>Statistics and Probability</a:t>
                      </a:r>
                    </a:p>
                  </a:txBody>
                  <a:tcPr marL="51375" marR="51375" marT="0" marB="0">
                    <a:lnL w="12700" cmpd="sng">
                      <a:noFill/>
                      <a:prstDash val="solid"/>
                    </a:lnL>
                    <a:lnR w="12700" cap="flat">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sz="1400" dirty="0">
                        <a:latin typeface="Calibri" pitchFamily="34" charset="0"/>
                        <a:cs typeface="Calibri" pitchFamily="34" charset="0"/>
                      </a:endParaRPr>
                    </a:p>
                  </a:txBody>
                  <a:tcPr marL="91425" marR="91425" marT="91432" marB="91432">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cmpd="sng">
                      <a:noFill/>
                      <a:prstDash val="solid"/>
                    </a:lnTlToBr>
                    <a:lnBlToTr w="12700" cmpd="sng">
                      <a:noFill/>
                      <a:prstDash val="solid"/>
                    </a:lnBlToTr>
                    <a:solidFill>
                      <a:srgbClr val="FF0000"/>
                    </a:solidFill>
                  </a:tcPr>
                </a:tc>
              </a:tr>
            </a:tbl>
          </a:graphicData>
        </a:graphic>
      </p:graphicFrame>
      <p:sp>
        <p:nvSpPr>
          <p:cNvPr id="38932" name="Shape 186"/>
          <p:cNvSpPr>
            <a:spLocks noGrp="1"/>
          </p:cNvSpPr>
          <p:nvPr>
            <p:ph type="title"/>
          </p:nvPr>
        </p:nvSpPr>
        <p:spPr>
          <a:xfrm>
            <a:off x="0" y="152199"/>
            <a:ext cx="7268066" cy="584735"/>
          </a:xfrm>
        </p:spPr>
        <p:txBody>
          <a:bodyPr wrap="square" tIns="45700" bIns="45700">
            <a:spAutoFit/>
          </a:bodyPr>
          <a:lstStyle/>
          <a:p>
            <a:pPr eaLnBrk="1" hangingPunct="1">
              <a:buClr>
                <a:srgbClr val="000000"/>
              </a:buClr>
              <a:buSzPct val="25000"/>
            </a:pPr>
            <a:r>
              <a:rPr lang="en-US" dirty="0" smtClean="0"/>
              <a:t>Traditional U.S. Approach</a:t>
            </a:r>
          </a:p>
        </p:txBody>
      </p:sp>
    </p:spTree>
    <p:extLst>
      <p:ext uri="{BB962C8B-B14F-4D97-AF65-F5344CB8AC3E}">
        <p14:creationId xmlns:p14="http://schemas.microsoft.com/office/powerpoint/2010/main" val="1056383515"/>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fld id="{3E47EF7D-6FA9-4308-939D-DB0FFABAFE1A}" type="slidenum">
              <a:rPr lang="en-US">
                <a:solidFill>
                  <a:srgbClr val="FFFFFF"/>
                </a:solidFill>
              </a:rPr>
              <a:pPr eaLnBrk="1" hangingPunct="1"/>
              <a:t>12</a:t>
            </a:fld>
            <a:endParaRPr lang="en-US" dirty="0">
              <a:solidFill>
                <a:srgbClr val="FFFFFF"/>
              </a:solidFill>
            </a:endParaRPr>
          </a:p>
        </p:txBody>
      </p:sp>
      <p:sp>
        <p:nvSpPr>
          <p:cNvPr id="39939" name="Shape 192"/>
          <p:cNvSpPr>
            <a:spLocks noGrp="1"/>
          </p:cNvSpPr>
          <p:nvPr>
            <p:ph type="title"/>
          </p:nvPr>
        </p:nvSpPr>
        <p:spPr>
          <a:xfrm>
            <a:off x="457200" y="24870"/>
            <a:ext cx="6729984" cy="954067"/>
          </a:xfrm>
        </p:spPr>
        <p:txBody>
          <a:bodyPr wrap="square" tIns="45700" bIns="45700">
            <a:spAutoFit/>
          </a:bodyPr>
          <a:lstStyle/>
          <a:p>
            <a:pPr eaLnBrk="1" hangingPunct="1">
              <a:buClr>
                <a:srgbClr val="000000"/>
              </a:buClr>
              <a:buSzPct val="25000"/>
            </a:pPr>
            <a:r>
              <a:rPr lang="en-US" sz="2800" dirty="0" smtClean="0"/>
              <a:t>Focusing Attention Within Number and Operations</a:t>
            </a:r>
          </a:p>
        </p:txBody>
      </p:sp>
      <p:graphicFrame>
        <p:nvGraphicFramePr>
          <p:cNvPr id="7" name="Shape 193"/>
          <p:cNvGraphicFramePr>
            <a:graphicFrameLocks noGrp="1"/>
          </p:cNvGraphicFramePr>
          <p:nvPr/>
        </p:nvGraphicFramePr>
        <p:xfrm>
          <a:off x="1143000" y="1524000"/>
          <a:ext cx="6858000" cy="4868863"/>
        </p:xfrm>
        <a:graphic>
          <a:graphicData uri="http://schemas.openxmlformats.org/drawingml/2006/table">
            <a:tbl>
              <a:tblPr/>
              <a:tblGrid>
                <a:gridCol w="382588"/>
                <a:gridCol w="382587"/>
                <a:gridCol w="381000"/>
                <a:gridCol w="382588"/>
                <a:gridCol w="528637"/>
                <a:gridCol w="528638"/>
                <a:gridCol w="527050"/>
                <a:gridCol w="406400"/>
                <a:gridCol w="468312"/>
                <a:gridCol w="468313"/>
                <a:gridCol w="466725"/>
                <a:gridCol w="406400"/>
                <a:gridCol w="1528762"/>
              </a:tblGrid>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sym typeface="Arial" charset="0"/>
                      </a:endParaRPr>
                    </a:p>
                  </a:txBody>
                  <a:tcPr marL="91425" marR="91425" marT="91435" marB="91435" horzOverflow="overflow">
                    <a:lnL>
                      <a:noFill/>
                    </a:lnL>
                    <a:lnR>
                      <a:noFill/>
                    </a:lnR>
                    <a:lnT>
                      <a:noFill/>
                    </a:lnT>
                    <a:lnB>
                      <a:noFill/>
                    </a:lnB>
                    <a:lnTlToBr>
                      <a:noFill/>
                    </a:lnTlToBr>
                    <a:lnBlToTr>
                      <a:noFill/>
                    </a:lnBlToTr>
                    <a:noFill/>
                  </a:tcPr>
                </a:tc>
                <a:tc rowSpan="3" gridSpan="6">
                  <a:txBody>
                    <a:bodyPr/>
                    <a:lstStyle/>
                    <a:p>
                      <a:pPr marL="0" marR="0" lvl="0" indent="0" algn="l" defTabSz="914400" rtl="0" eaLnBrk="1" fontAlgn="base" latinLnBrk="0" hangingPunct="1">
                        <a:lnSpc>
                          <a:spcPct val="115000"/>
                        </a:lnSpc>
                        <a:spcBef>
                          <a:spcPct val="0"/>
                        </a:spcBef>
                        <a:spcAft>
                          <a:spcPct val="0"/>
                        </a:spcAft>
                        <a:buClr>
                          <a:srgbClr val="000000"/>
                        </a:buClr>
                        <a:buSzPct val="25000"/>
                        <a:buFontTx/>
                        <a:buNone/>
                        <a:tabLst/>
                      </a:pPr>
                      <a:r>
                        <a:rPr kumimoji="0" lang="en-US" sz="1800" b="0" i="0" u="none" strike="noStrike" cap="none" normalizeH="0" baseline="0" dirty="0" smtClean="0">
                          <a:ln>
                            <a:noFill/>
                          </a:ln>
                          <a:solidFill>
                            <a:srgbClr val="000000"/>
                          </a:solidFill>
                          <a:effectLst/>
                          <a:latin typeface="Calibri" pitchFamily="34" charset="0"/>
                          <a:cs typeface="Calibri" pitchFamily="34" charset="0"/>
                          <a:sym typeface="Arial" charset="0"/>
                        </a:rPr>
                        <a:t>Operations and Algebraic Thinking</a:t>
                      </a:r>
                    </a:p>
                  </a:txBody>
                  <a:tcPr marL="61175" marR="61175" marT="0" marB="0" anchor="ctr" horzOverflow="overflow">
                    <a:lnL>
                      <a:noFill/>
                    </a:lnL>
                    <a:lnR>
                      <a:noFill/>
                    </a:lnR>
                    <a:lnT>
                      <a:noFill/>
                    </a:lnT>
                    <a:lnB>
                      <a:noFill/>
                    </a:lnB>
                    <a:lnTlToBr>
                      <a:noFill/>
                    </a:lnTlToBr>
                    <a:lnBlToTr>
                      <a:noFill/>
                    </a:lnBlToTr>
                    <a:solidFill>
                      <a:srgbClr val="FFFF66"/>
                    </a:solidFill>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sym typeface="Arial" charset="0"/>
                      </a:endParaRPr>
                    </a:p>
                  </a:txBody>
                  <a:tcPr marL="91425" marR="91425" marT="91435" marB="91435" horzOverflow="overflow">
                    <a:lnL>
                      <a:noFill/>
                    </a:lnL>
                    <a:lnR>
                      <a:noFill/>
                    </a:lnR>
                    <a:lnT>
                      <a:noFill/>
                    </a:lnT>
                    <a:lnB>
                      <a:noFill/>
                    </a:lnB>
                    <a:lnTlToBr>
                      <a:noFill/>
                    </a:lnTlToBr>
                    <a:lnBlToTr>
                      <a:noFill/>
                    </a:lnBlToTr>
                    <a:noFill/>
                  </a:tcPr>
                </a:tc>
                <a:tc rowSpan="3" gridSpan="3">
                  <a:txBody>
                    <a:bodyPr/>
                    <a:lstStyle/>
                    <a:p>
                      <a:pPr marL="0" marR="0" lvl="0" indent="0" algn="l" defTabSz="914400" rtl="0" eaLnBrk="1" fontAlgn="base" latinLnBrk="0" hangingPunct="1">
                        <a:lnSpc>
                          <a:spcPct val="115000"/>
                        </a:lnSpc>
                        <a:spcBef>
                          <a:spcPct val="0"/>
                        </a:spcBef>
                        <a:spcAft>
                          <a:spcPct val="0"/>
                        </a:spcAft>
                        <a:buClr>
                          <a:srgbClr val="000000"/>
                        </a:buClr>
                        <a:buSzPct val="25000"/>
                        <a:buFontTx/>
                        <a:buNone/>
                        <a:tabLst/>
                      </a:pPr>
                      <a:r>
                        <a:rPr kumimoji="0" lang="en-US" sz="1800" b="0" i="0" u="none" strike="noStrike" cap="none" normalizeH="0" baseline="0" dirty="0" smtClean="0">
                          <a:ln>
                            <a:noFill/>
                          </a:ln>
                          <a:solidFill>
                            <a:srgbClr val="000000"/>
                          </a:solidFill>
                          <a:effectLst/>
                          <a:latin typeface="Calibri" pitchFamily="34" charset="0"/>
                          <a:cs typeface="Calibri" pitchFamily="34" charset="0"/>
                          <a:sym typeface="Arial" charset="0"/>
                        </a:rPr>
                        <a:t>Expressions and Equations</a:t>
                      </a:r>
                    </a:p>
                  </a:txBody>
                  <a:tcPr marL="61175" marR="61175" marT="0" marB="0" anchor="ctr" horzOverflow="overflow">
                    <a:lnL>
                      <a:noFill/>
                    </a:lnL>
                    <a:lnR>
                      <a:noFill/>
                    </a:lnR>
                    <a:lnT>
                      <a:noFill/>
                    </a:lnT>
                    <a:lnB>
                      <a:noFill/>
                    </a:lnB>
                    <a:lnTlToBr>
                      <a:noFill/>
                    </a:lnTlToBr>
                    <a:lnBlToTr>
                      <a:noFill/>
                    </a:lnBlToTr>
                    <a:solidFill>
                      <a:srgbClr val="99FF66"/>
                    </a:solidFill>
                  </a:tcPr>
                </a:tc>
                <a:tc rowSpan="3" hMerge="1">
                  <a:txBody>
                    <a:bodyPr/>
                    <a:lstStyle/>
                    <a:p>
                      <a:endParaRPr lang="en-US"/>
                    </a:p>
                  </a:txBody>
                  <a:tcPr/>
                </a:tc>
                <a:tc rowSpan="3"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sym typeface="Arial" charset="0"/>
                      </a:endParaRPr>
                    </a:p>
                  </a:txBody>
                  <a:tcPr marL="91425" marR="91425" marT="91435" marB="91435" horzOverflow="overflow">
                    <a:lnL>
                      <a:noFill/>
                    </a:lnL>
                    <a:lnR>
                      <a:noFill/>
                    </a:lnR>
                    <a:lnT>
                      <a:noFill/>
                    </a:lnT>
                    <a:lnB>
                      <a:noFill/>
                    </a:lnB>
                    <a:lnTlToBr>
                      <a:noFill/>
                    </a:lnTlToBr>
                    <a:lnBlToTr>
                      <a:noFill/>
                    </a:lnBlToTr>
                    <a:noFill/>
                  </a:tcPr>
                </a:tc>
                <a:tc rowSpan="7">
                  <a:txBody>
                    <a:bodyPr/>
                    <a:lstStyle/>
                    <a:p>
                      <a:pPr marL="0" marR="0" lvl="0" indent="0" algn="ctr" defTabSz="914400" rtl="0" eaLnBrk="1" fontAlgn="base" latinLnBrk="0" hangingPunct="1">
                        <a:lnSpc>
                          <a:spcPct val="115000"/>
                        </a:lnSpc>
                        <a:spcBef>
                          <a:spcPct val="0"/>
                        </a:spcBef>
                        <a:spcAft>
                          <a:spcPct val="0"/>
                        </a:spcAft>
                        <a:buClr>
                          <a:srgbClr val="000000"/>
                        </a:buClr>
                        <a:buSzPct val="25000"/>
                        <a:buFontTx/>
                        <a:buNone/>
                        <a:tabLst/>
                      </a:pPr>
                      <a:r>
                        <a:rPr kumimoji="0" lang="en-US" sz="1800" b="0" i="0" u="none" strike="noStrike" cap="none" normalizeH="0" baseline="0" dirty="0" smtClean="0">
                          <a:ln>
                            <a:noFill/>
                          </a:ln>
                          <a:solidFill>
                            <a:srgbClr val="000000"/>
                          </a:solidFill>
                          <a:effectLst/>
                          <a:latin typeface="Calibri" pitchFamily="34" charset="0"/>
                          <a:cs typeface="Calibri" pitchFamily="34" charset="0"/>
                          <a:sym typeface="Arial" charset="0"/>
                        </a:rPr>
                        <a:t>Algebra</a:t>
                      </a:r>
                    </a:p>
                  </a:txBody>
                  <a:tcPr marL="61175" marR="61175" marT="0" marB="0" anchor="ctr" horzOverflow="overflow">
                    <a:lnL>
                      <a:noFill/>
                    </a:lnL>
                    <a:lnR>
                      <a:noFill/>
                    </a:lnR>
                    <a:lnT>
                      <a:noFill/>
                    </a:lnT>
                    <a:lnB>
                      <a:noFill/>
                    </a:lnB>
                    <a:lnTlToBr>
                      <a:noFill/>
                    </a:lnTlToBr>
                    <a:lnBlToTr>
                      <a:noFill/>
                    </a:lnBlToTr>
                    <a:solidFill>
                      <a:srgbClr val="00B050"/>
                    </a:solid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sym typeface="Arial" charset="0"/>
                      </a:endParaRPr>
                    </a:p>
                  </a:txBody>
                  <a:tcPr marL="91425" marR="91425" marT="91435" marB="91435" horzOverflow="overflow">
                    <a:lnL>
                      <a:noFill/>
                    </a:lnL>
                    <a:lnR>
                      <a:noFill/>
                    </a:lnR>
                    <a:lnT>
                      <a:noFill/>
                    </a:lnT>
                    <a:lnB>
                      <a:noFill/>
                    </a:lnB>
                    <a:lnTlToBr>
                      <a:noFill/>
                    </a:lnTlToBr>
                    <a:lnBlToTr>
                      <a:noFill/>
                    </a:lnBlToTr>
                    <a:noFill/>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
                          <a:srgbClr val="000000"/>
                        </a:buClr>
                        <a:buSzPct val="25000"/>
                        <a:buFontTx/>
                        <a:buNone/>
                        <a:tabLst/>
                      </a:pPr>
                      <a:r>
                        <a:rPr kumimoji="0" lang="en-US" sz="1800" b="0" i="0" u="none" strike="noStrike" cap="none" normalizeH="0" baseline="0" dirty="0" smtClean="0">
                          <a:ln>
                            <a:noFill/>
                          </a:ln>
                          <a:solidFill>
                            <a:srgbClr val="000000"/>
                          </a:solidFill>
                          <a:effectLst/>
                          <a:latin typeface="Calibri" pitchFamily="34" charset="0"/>
                          <a:cs typeface="Calibri" pitchFamily="34" charset="0"/>
                          <a:sym typeface="Arial" charset="0"/>
                        </a:rPr>
                        <a:t>→</a:t>
                      </a:r>
                    </a:p>
                  </a:txBody>
                  <a:tcPr marL="61175" marR="61175" marT="0" marB="0" anchor="ctr" horzOverflow="overflow">
                    <a:lnL>
                      <a:noFill/>
                    </a:lnL>
                    <a:lnR>
                      <a:noFill/>
                    </a:lnR>
                    <a:lnT>
                      <a:noFill/>
                    </a:lnT>
                    <a:lnB>
                      <a:noFill/>
                    </a:lnB>
                    <a:lnTlToBr>
                      <a:noFill/>
                    </a:lnTlToBr>
                    <a:lnBlToTr>
                      <a:noFill/>
                    </a:lnBlToTr>
                    <a:no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
                          <a:srgbClr val="000000"/>
                        </a:buClr>
                        <a:buSzPct val="25000"/>
                        <a:buFontTx/>
                        <a:buNone/>
                        <a:tabLst/>
                      </a:pPr>
                      <a:r>
                        <a:rPr kumimoji="0" lang="en-US" sz="1800" b="0" i="0" u="none" strike="noStrike" cap="none" normalizeH="0" baseline="0" dirty="0" smtClean="0">
                          <a:ln>
                            <a:noFill/>
                          </a:ln>
                          <a:solidFill>
                            <a:srgbClr val="000000"/>
                          </a:solidFill>
                          <a:effectLst/>
                          <a:latin typeface="Calibri" pitchFamily="34" charset="0"/>
                          <a:cs typeface="Calibri" pitchFamily="34" charset="0"/>
                          <a:sym typeface="Arial" charset="0"/>
                        </a:rPr>
                        <a:t>→</a:t>
                      </a:r>
                    </a:p>
                  </a:txBody>
                  <a:tcPr marL="61175" marR="61175" marT="0" marB="0" anchor="ctr" horzOverflow="overflow">
                    <a:lnL>
                      <a:noFill/>
                    </a:lnL>
                    <a:lnR>
                      <a:noFill/>
                    </a:lnR>
                    <a:lnT>
                      <a:noFill/>
                    </a:lnT>
                    <a:lnB>
                      <a:noFill/>
                    </a:lnB>
                    <a:lnTlToBr>
                      <a:noFill/>
                    </a:lnTlToBr>
                    <a:lnBlToTr>
                      <a:noFill/>
                    </a:lnBlToTr>
                    <a:noFill/>
                  </a:tcPr>
                </a:tc>
                <a:tc vMerge="1">
                  <a:txBody>
                    <a:bodyPr/>
                    <a:lstStyle/>
                    <a:p>
                      <a:endParaRPr lang="en-US"/>
                    </a:p>
                  </a:txBody>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sym typeface="Arial" charset="0"/>
                      </a:endParaRPr>
                    </a:p>
                  </a:txBody>
                  <a:tcPr marL="91425" marR="91425" marT="91435" marB="91435" horzOverflow="overflow">
                    <a:lnL>
                      <a:noFill/>
                    </a:lnL>
                    <a:lnR>
                      <a:noFill/>
                    </a:lnR>
                    <a:lnT>
                      <a:noFill/>
                    </a:lnT>
                    <a:lnB>
                      <a:noFill/>
                    </a:lnB>
                    <a:lnTlToBr>
                      <a:noFill/>
                    </a:lnTlToBr>
                    <a:lnBlToTr>
                      <a:noFill/>
                    </a:lnBlToTr>
                    <a:noFill/>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sym typeface="Arial" charset="0"/>
                      </a:endParaRPr>
                    </a:p>
                  </a:txBody>
                  <a:tcPr marL="91425" marR="91425" marT="91435" marB="91435" horzOverflow="overflow">
                    <a:lnL>
                      <a:noFill/>
                    </a:lnL>
                    <a:lnR>
                      <a:noFill/>
                    </a:lnR>
                    <a:lnT>
                      <a:noFill/>
                    </a:lnT>
                    <a:lnB>
                      <a:noFill/>
                    </a:lnB>
                    <a:lnTlToBr>
                      <a:noFill/>
                    </a:lnTlToBr>
                    <a:lnBlToTr>
                      <a:noFill/>
                    </a:lnBlToTr>
                    <a:no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sym typeface="Arial" charset="0"/>
                      </a:endParaRPr>
                    </a:p>
                  </a:txBody>
                  <a:tcPr marL="91425" marR="91425" marT="91435" marB="91435" horzOverflow="overflow">
                    <a:lnL>
                      <a:noFill/>
                    </a:lnL>
                    <a:lnR>
                      <a:noFill/>
                    </a:lnR>
                    <a:lnT>
                      <a:noFill/>
                    </a:lnT>
                    <a:lnB>
                      <a:noFill/>
                    </a:lnB>
                    <a:lnTlToBr>
                      <a:noFill/>
                    </a:lnTlToBr>
                    <a:lnBlToTr>
                      <a:noFill/>
                    </a:lnBlToTr>
                    <a:noFill/>
                  </a:tcPr>
                </a:tc>
                <a:tc vMerge="1">
                  <a:txBody>
                    <a:bodyPr/>
                    <a:lstStyle/>
                    <a:p>
                      <a:endParaRPr lang="en-US"/>
                    </a:p>
                  </a:txBody>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sym typeface="Arial" charset="0"/>
                      </a:endParaRPr>
                    </a:p>
                  </a:txBody>
                  <a:tcPr marL="91425" marR="91425" marT="91435" marB="91435" horzOverflow="overflow">
                    <a:lnL>
                      <a:noFill/>
                    </a:lnL>
                    <a:lnR>
                      <a:noFill/>
                    </a:lnR>
                    <a:lnT>
                      <a:noFill/>
                    </a:lnT>
                    <a:lnB>
                      <a:noFill/>
                    </a:lnB>
                    <a:lnTlToBr>
                      <a:noFill/>
                    </a:lnTlToBr>
                    <a:lnBlToTr>
                      <a:noFill/>
                    </a:lnBlToTr>
                    <a:noFill/>
                  </a:tcPr>
                </a:tc>
                <a:tc vMerge="1">
                  <a:txBody>
                    <a:bodyPr/>
                    <a:lstStyle/>
                    <a:p>
                      <a:endParaRPr lang="en-US"/>
                    </a:p>
                  </a:txBody>
                  <a:tcPr/>
                </a:tc>
              </a:tr>
              <a:tr h="677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sym typeface="Arial" charset="0"/>
                      </a:endParaRPr>
                    </a:p>
                  </a:txBody>
                  <a:tcPr marL="91425" marR="91425" marT="91435" marB="91435" horzOverflow="overflow">
                    <a:lnL>
                      <a:noFill/>
                    </a:lnL>
                    <a:lnR>
                      <a:noFill/>
                    </a:lnR>
                    <a:lnT>
                      <a:noFill/>
                    </a:lnT>
                    <a:lnB>
                      <a:noFill/>
                    </a:lnB>
                    <a:lnTlToBr>
                      <a:noFill/>
                    </a:lnTlToBr>
                    <a:lnBlToTr>
                      <a:noFill/>
                    </a:lnBlToTr>
                    <a:noFill/>
                  </a:tcPr>
                </a:tc>
                <a:tc gridSpan="6">
                  <a:txBody>
                    <a:bodyPr/>
                    <a:lstStyle/>
                    <a:p>
                      <a:pPr marL="0" marR="0" lvl="0" indent="0" algn="l" defTabSz="914400" rtl="0" eaLnBrk="1" fontAlgn="base" latinLnBrk="0" hangingPunct="1">
                        <a:lnSpc>
                          <a:spcPct val="115000"/>
                        </a:lnSpc>
                        <a:spcBef>
                          <a:spcPts val="600"/>
                        </a:spcBef>
                        <a:spcAft>
                          <a:spcPts val="600"/>
                        </a:spcAft>
                        <a:buClr>
                          <a:srgbClr val="000000"/>
                        </a:buClr>
                        <a:buSzPct val="25000"/>
                        <a:buFontTx/>
                        <a:buNone/>
                        <a:tabLst/>
                      </a:pPr>
                      <a:r>
                        <a:rPr kumimoji="0" lang="en-US" sz="1800" b="0" i="0" u="none" strike="noStrike" cap="none" normalizeH="0" baseline="0" dirty="0" smtClean="0">
                          <a:ln>
                            <a:noFill/>
                          </a:ln>
                          <a:solidFill>
                            <a:srgbClr val="000000"/>
                          </a:solidFill>
                          <a:effectLst/>
                          <a:latin typeface="Calibri" pitchFamily="34" charset="0"/>
                          <a:cs typeface="Calibri" pitchFamily="34" charset="0"/>
                          <a:sym typeface="Arial" charset="0"/>
                        </a:rPr>
                        <a:t>Number and Operations—Base Ten</a:t>
                      </a:r>
                    </a:p>
                  </a:txBody>
                  <a:tcPr marL="61175" marR="61175" marT="0" marB="0" anchor="ctr" horzOverflow="overflow">
                    <a:lnL>
                      <a:noFill/>
                    </a:lnL>
                    <a:lnR>
                      <a:noFill/>
                    </a:lnR>
                    <a:lnT>
                      <a:noFill/>
                    </a:lnT>
                    <a:lnB>
                      <a:noFill/>
                    </a:lnB>
                    <a:lnTlToBr>
                      <a:noFill/>
                    </a:lnTlToBr>
                    <a:lnBlToTr>
                      <a:noFill/>
                    </a:lnBlToTr>
                    <a:solidFill>
                      <a:srgbClr val="FFCC6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
                          <a:srgbClr val="000000"/>
                        </a:buClr>
                        <a:buSzPct val="25000"/>
                        <a:buFontTx/>
                        <a:buNone/>
                        <a:tabLst/>
                      </a:pPr>
                      <a:r>
                        <a:rPr kumimoji="0" lang="en-US" sz="1800" b="0" i="0" u="none" strike="noStrike" cap="none" normalizeH="0" baseline="0" dirty="0" smtClean="0">
                          <a:ln>
                            <a:noFill/>
                          </a:ln>
                          <a:solidFill>
                            <a:srgbClr val="000000"/>
                          </a:solidFill>
                          <a:effectLst/>
                          <a:latin typeface="Calibri" pitchFamily="34" charset="0"/>
                          <a:cs typeface="Calibri" pitchFamily="34" charset="0"/>
                          <a:sym typeface="Arial" charset="0"/>
                        </a:rPr>
                        <a:t>→</a:t>
                      </a:r>
                    </a:p>
                  </a:txBody>
                  <a:tcPr marL="61175" marR="61175" marT="0" marB="0" anchor="ctr" horzOverflow="overflow">
                    <a:lnL>
                      <a:noFill/>
                    </a:lnL>
                    <a:lnR>
                      <a:noFill/>
                    </a:lnR>
                    <a:lnT>
                      <a:noFill/>
                    </a:lnT>
                    <a:lnB>
                      <a:noFill/>
                    </a:lnB>
                    <a:lnTlToBr>
                      <a:noFill/>
                    </a:lnTlToBr>
                    <a:lnBlToTr>
                      <a:noFill/>
                    </a:lnBlToTr>
                    <a:noFill/>
                  </a:tcPr>
                </a:tc>
                <a:tc rowSpan="3" gridSpan="3">
                  <a:txBody>
                    <a:bodyPr/>
                    <a:lstStyle/>
                    <a:p>
                      <a:pPr marL="0" marR="0" lvl="0" indent="0" algn="l" defTabSz="914400" rtl="0" eaLnBrk="1" fontAlgn="base" latinLnBrk="0" hangingPunct="1">
                        <a:lnSpc>
                          <a:spcPct val="115000"/>
                        </a:lnSpc>
                        <a:spcBef>
                          <a:spcPct val="0"/>
                        </a:spcBef>
                        <a:spcAft>
                          <a:spcPct val="0"/>
                        </a:spcAft>
                        <a:buClr>
                          <a:srgbClr val="000000"/>
                        </a:buClr>
                        <a:buSzPct val="25000"/>
                        <a:buFontTx/>
                        <a:buNone/>
                        <a:tabLst/>
                      </a:pPr>
                      <a:r>
                        <a:rPr kumimoji="0" lang="en-US" sz="1800" b="0" i="0" u="none" strike="noStrike" cap="none" normalizeH="0" baseline="0" dirty="0" smtClean="0">
                          <a:ln>
                            <a:noFill/>
                          </a:ln>
                          <a:solidFill>
                            <a:srgbClr val="000000"/>
                          </a:solidFill>
                          <a:effectLst/>
                          <a:latin typeface="Calibri" pitchFamily="34" charset="0"/>
                          <a:cs typeface="Calibri" pitchFamily="34" charset="0"/>
                          <a:sym typeface="Arial" charset="0"/>
                        </a:rPr>
                        <a:t>The Number System</a:t>
                      </a:r>
                    </a:p>
                  </a:txBody>
                  <a:tcPr marL="61175" marR="61175" marT="0" marB="0" anchor="ctr" horzOverflow="overflow">
                    <a:lnL>
                      <a:noFill/>
                    </a:lnL>
                    <a:lnR>
                      <a:noFill/>
                    </a:lnR>
                    <a:lnT>
                      <a:noFill/>
                    </a:lnT>
                    <a:lnB>
                      <a:noFill/>
                    </a:lnB>
                    <a:lnTlToBr>
                      <a:noFill/>
                    </a:lnTlToBr>
                    <a:lnBlToTr>
                      <a:noFill/>
                    </a:lnBlToTr>
                    <a:solidFill>
                      <a:srgbClr val="99FF99"/>
                    </a:solidFill>
                  </a:tcPr>
                </a:tc>
                <a:tc rowSpan="3" hMerge="1">
                  <a:txBody>
                    <a:bodyPr/>
                    <a:lstStyle/>
                    <a:p>
                      <a:endParaRPr lang="en-US"/>
                    </a:p>
                  </a:txBody>
                  <a:tcPr/>
                </a:tc>
                <a:tc rowSpan="3"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sym typeface="Arial" charset="0"/>
                      </a:endParaRPr>
                    </a:p>
                  </a:txBody>
                  <a:tcPr marL="91425" marR="91425" marT="91435" marB="91435" horzOverflow="overflow">
                    <a:lnL>
                      <a:noFill/>
                    </a:lnL>
                    <a:lnR>
                      <a:noFill/>
                    </a:lnR>
                    <a:lnT>
                      <a:noFill/>
                    </a:lnT>
                    <a:lnB>
                      <a:noFill/>
                    </a:lnB>
                    <a:lnTlToBr>
                      <a:noFill/>
                    </a:lnTlToBr>
                    <a:lnBlToTr>
                      <a:noFill/>
                    </a:lnBlToTr>
                    <a:noFill/>
                  </a:tcPr>
                </a:tc>
                <a:tc vMerge="1">
                  <a:txBody>
                    <a:bodyPr/>
                    <a:lstStyle/>
                    <a:p>
                      <a:endParaRPr lang="en-US"/>
                    </a:p>
                  </a:txBody>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sym typeface="Arial" charset="0"/>
                      </a:endParaRPr>
                    </a:p>
                  </a:txBody>
                  <a:tcPr marL="91425" marR="91425" marT="91435" marB="91435" horzOverflow="overflow">
                    <a:lnL>
                      <a:noFill/>
                    </a:lnL>
                    <a:lnR>
                      <a:noFill/>
                    </a:lnR>
                    <a:lnT>
                      <a:noFill/>
                    </a:lnT>
                    <a:lnB>
                      <a:noFill/>
                    </a:lnB>
                    <a:lnTlToBr>
                      <a:noFill/>
                    </a:lnTlToBr>
                    <a:lnBlToTr>
                      <a:noFill/>
                    </a:lnBlToTr>
                    <a:no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
                          <a:srgbClr val="000000"/>
                        </a:buClr>
                        <a:buSzPct val="25000"/>
                        <a:buFontTx/>
                        <a:buNone/>
                        <a:tabLst/>
                      </a:pPr>
                      <a:r>
                        <a:rPr kumimoji="0" lang="en-US" sz="1800" b="0" i="0" u="none" strike="noStrike" cap="none" normalizeH="0" baseline="0" dirty="0" smtClean="0">
                          <a:ln>
                            <a:noFill/>
                          </a:ln>
                          <a:solidFill>
                            <a:srgbClr val="000000"/>
                          </a:solidFill>
                          <a:effectLst/>
                          <a:latin typeface="Calibri" pitchFamily="34" charset="0"/>
                          <a:cs typeface="Calibri" pitchFamily="34" charset="0"/>
                          <a:sym typeface="Arial" charset="0"/>
                        </a:rPr>
                        <a:t>→</a:t>
                      </a:r>
                    </a:p>
                  </a:txBody>
                  <a:tcPr marL="61175" marR="61175" marT="0" marB="0" anchor="ctr" horzOverflow="overflow">
                    <a:lnL>
                      <a:noFill/>
                    </a:lnL>
                    <a:lnR>
                      <a:noFill/>
                    </a:lnR>
                    <a:lnT>
                      <a:noFill/>
                    </a:lnT>
                    <a:lnB>
                      <a:noFill/>
                    </a:lnB>
                    <a:lnTlToBr>
                      <a:noFill/>
                    </a:lnTlToBr>
                    <a:lnBlToTr>
                      <a:noFill/>
                    </a:lnBlToTr>
                    <a:noFill/>
                  </a:tcPr>
                </a:tc>
                <a:tc vMerge="1">
                  <a:txBody>
                    <a:bodyPr/>
                    <a:lstStyle/>
                    <a:p>
                      <a:endParaRPr lang="en-US"/>
                    </a:p>
                  </a:txBody>
                  <a:tcPr/>
                </a:tc>
              </a:tr>
              <a:tr h="1016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sym typeface="Arial" charset="0"/>
                      </a:endParaRPr>
                    </a:p>
                  </a:txBody>
                  <a:tcPr marL="91425" marR="91425" marT="91435" marB="91435" horzOverflow="overflow">
                    <a:lnL>
                      <a:noFill/>
                    </a:lnL>
                    <a:lnR>
                      <a:noFill/>
                    </a:lnR>
                    <a:lnT>
                      <a:noFill/>
                    </a:lnT>
                    <a:lnB>
                      <a:noFill/>
                    </a:lnB>
                    <a:lnTlToBr>
                      <a:noFill/>
                    </a:lnTlToBr>
                    <a:lnBlToTr>
                      <a:noFill/>
                    </a:lnBlToTr>
                    <a:noFill/>
                  </a:tcPr>
                </a:tc>
                <a:tc gridSpan="3">
                  <a:txBody>
                    <a:bodyPr/>
                    <a:lstStyle/>
                    <a:p>
                      <a:pPr marL="0" marR="0" lvl="0" indent="0" algn="l" defTabSz="914400" rtl="0" eaLnBrk="1" fontAlgn="base" latinLnBrk="0" hangingPunct="1">
                        <a:lnSpc>
                          <a:spcPct val="115000"/>
                        </a:lnSpc>
                        <a:spcBef>
                          <a:spcPct val="0"/>
                        </a:spcBef>
                        <a:spcAft>
                          <a:spcPct val="0"/>
                        </a:spcAft>
                        <a:buClr>
                          <a:srgbClr val="000000"/>
                        </a:buClr>
                        <a:buSzPct val="25000"/>
                        <a:buFontTx/>
                        <a:buNone/>
                        <a:tabLst/>
                      </a:pPr>
                      <a:r>
                        <a:rPr kumimoji="0" lang="en-US" sz="1800" b="0" i="0" u="none" strike="noStrike" cap="none" normalizeH="0" baseline="0" dirty="0" smtClean="0">
                          <a:ln>
                            <a:noFill/>
                          </a:ln>
                          <a:solidFill>
                            <a:srgbClr val="000000"/>
                          </a:solidFill>
                          <a:effectLst/>
                          <a:latin typeface="Calibri" pitchFamily="34" charset="0"/>
                          <a:cs typeface="Calibri" pitchFamily="34" charset="0"/>
                          <a:sym typeface="Arial" charset="0"/>
                        </a:rPr>
                        <a:t>Number and Operations—Fractions</a:t>
                      </a:r>
                    </a:p>
                  </a:txBody>
                  <a:tcPr marL="61175" marR="61175" marT="0" marB="0" anchor="ctr" horzOverflow="overflow">
                    <a:lnL>
                      <a:noFill/>
                    </a:lnL>
                    <a:lnR>
                      <a:noFill/>
                    </a:lnR>
                    <a:lnT>
                      <a:noFill/>
                    </a:lnT>
                    <a:lnB>
                      <a:noFill/>
                    </a:lnB>
                    <a:lnTlToBr>
                      <a:noFill/>
                    </a:lnTlToBr>
                    <a:lnBlToTr>
                      <a:noFill/>
                    </a:lnBlToTr>
                    <a:solidFill>
                      <a:srgbClr val="FFC000"/>
                    </a:solid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
                          <a:srgbClr val="000000"/>
                        </a:buClr>
                        <a:buSzPct val="25000"/>
                        <a:buFontTx/>
                        <a:buNone/>
                        <a:tabLst/>
                      </a:pPr>
                      <a:r>
                        <a:rPr kumimoji="0" lang="en-US" sz="1800" b="0" i="0" u="none" strike="noStrike" cap="none" normalizeH="0" baseline="0" dirty="0" smtClean="0">
                          <a:ln>
                            <a:noFill/>
                          </a:ln>
                          <a:solidFill>
                            <a:srgbClr val="000000"/>
                          </a:solidFill>
                          <a:effectLst/>
                          <a:latin typeface="Calibri" pitchFamily="34" charset="0"/>
                          <a:cs typeface="Calibri" pitchFamily="34" charset="0"/>
                          <a:sym typeface="Arial" charset="0"/>
                        </a:rPr>
                        <a:t>→</a:t>
                      </a:r>
                    </a:p>
                  </a:txBody>
                  <a:tcPr marL="61175" marR="61175" marT="0" marB="0" anchor="ctr" horzOverflow="overflow">
                    <a:lnL>
                      <a:noFill/>
                    </a:lnL>
                    <a:lnR>
                      <a:noFill/>
                    </a:lnR>
                    <a:lnT>
                      <a:noFill/>
                    </a:lnT>
                    <a:lnB>
                      <a:noFill/>
                    </a:lnB>
                    <a:lnTlToBr>
                      <a:noFill/>
                    </a:lnTlToBr>
                    <a:lnBlToTr>
                      <a:noFill/>
                    </a:lnBlToTr>
                    <a:no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sym typeface="Arial" charset="0"/>
                      </a:endParaRPr>
                    </a:p>
                  </a:txBody>
                  <a:tcPr marL="91425" marR="91425" marT="91435" marB="91435" horzOverflow="overflow">
                    <a:lnL>
                      <a:noFill/>
                    </a:lnL>
                    <a:lnR>
                      <a:noFill/>
                    </a:lnR>
                    <a:lnT>
                      <a:noFill/>
                    </a:lnT>
                    <a:lnB>
                      <a:noFill/>
                    </a:lnB>
                    <a:lnTlToBr>
                      <a:noFill/>
                    </a:lnTlToBr>
                    <a:lnBlToTr>
                      <a:noFill/>
                    </a:lnBlToTr>
                    <a:noFill/>
                  </a:tcPr>
                </a:tc>
                <a:tc vMerge="1">
                  <a:txBody>
                    <a:bodyPr/>
                    <a:lstStyle/>
                    <a:p>
                      <a:endParaRPr lang="en-US"/>
                    </a:p>
                  </a:txBody>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sym typeface="Arial" charset="0"/>
                      </a:endParaRPr>
                    </a:p>
                  </a:txBody>
                  <a:tcPr marL="91425" marR="91425" marT="91435" marB="91435" horzOverflow="overflow">
                    <a:lnL>
                      <a:noFill/>
                    </a:lnL>
                    <a:lnR>
                      <a:noFill/>
                    </a:lnR>
                    <a:lnT>
                      <a:noFill/>
                    </a:lnT>
                    <a:lnB>
                      <a:noFill/>
                    </a:lnB>
                    <a:lnTlToBr>
                      <a:noFill/>
                    </a:lnTlToBr>
                    <a:lnBlToTr>
                      <a:noFill/>
                    </a:lnBlToTr>
                    <a:no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Calibri" pitchFamily="34" charset="0"/>
                        <a:sym typeface="Arial" charset="0"/>
                      </a:endParaRPr>
                    </a:p>
                  </a:txBody>
                  <a:tcPr marL="91425" marR="91425" marT="91435" marB="91435" horzOverflow="overflow">
                    <a:lnL>
                      <a:noFill/>
                    </a:lnL>
                    <a:lnR>
                      <a:noFill/>
                    </a:lnR>
                    <a:lnT>
                      <a:noFill/>
                    </a:lnT>
                    <a:lnB>
                      <a:noFill/>
                    </a:lnB>
                    <a:lnTlToBr>
                      <a:noFill/>
                    </a:lnTlToBr>
                    <a:lnBlToTr>
                      <a:noFill/>
                    </a:lnBlToTr>
                    <a:no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cs typeface="Arial"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
                          <a:srgbClr val="000000"/>
                        </a:buClr>
                        <a:buSzPct val="25000"/>
                        <a:buFontTx/>
                        <a:buNone/>
                        <a:tabLst/>
                      </a:pPr>
                      <a:r>
                        <a:rPr kumimoji="0" lang="en-US" sz="1800" b="1" i="0" u="none" strike="noStrike" cap="none" normalizeH="0" baseline="0" dirty="0" smtClean="0">
                          <a:ln>
                            <a:noFill/>
                          </a:ln>
                          <a:solidFill>
                            <a:srgbClr val="000000"/>
                          </a:solidFill>
                          <a:effectLst/>
                          <a:latin typeface="Calibri" pitchFamily="34" charset="0"/>
                          <a:cs typeface="Calibri" pitchFamily="34" charset="0"/>
                          <a:sym typeface="Arial" charset="0"/>
                        </a:rPr>
                        <a:t>K</a:t>
                      </a:r>
                    </a:p>
                  </a:txBody>
                  <a:tcPr marL="61175" marR="61175"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rgbClr val="000000"/>
                        </a:buClr>
                        <a:buSzPct val="25000"/>
                        <a:buFontTx/>
                        <a:buNone/>
                        <a:tabLst/>
                      </a:pPr>
                      <a:r>
                        <a:rPr kumimoji="0" lang="en-US" sz="1800" b="1" i="0" u="none" strike="noStrike" cap="none" normalizeH="0" baseline="0" dirty="0" smtClean="0">
                          <a:ln>
                            <a:noFill/>
                          </a:ln>
                          <a:solidFill>
                            <a:srgbClr val="000000"/>
                          </a:solidFill>
                          <a:effectLst/>
                          <a:latin typeface="Calibri" pitchFamily="34" charset="0"/>
                          <a:cs typeface="Calibri" pitchFamily="34" charset="0"/>
                          <a:sym typeface="Arial" charset="0"/>
                        </a:rPr>
                        <a:t>1</a:t>
                      </a:r>
                    </a:p>
                  </a:txBody>
                  <a:tcPr marL="61175" marR="61175"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rgbClr val="000000"/>
                        </a:buClr>
                        <a:buSzPct val="25000"/>
                        <a:buFontTx/>
                        <a:buNone/>
                        <a:tabLst/>
                      </a:pPr>
                      <a:r>
                        <a:rPr kumimoji="0" lang="en-US" sz="1800" b="1" i="0" u="none" strike="noStrike" cap="none" normalizeH="0" baseline="0" dirty="0" smtClean="0">
                          <a:ln>
                            <a:noFill/>
                          </a:ln>
                          <a:solidFill>
                            <a:srgbClr val="000000"/>
                          </a:solidFill>
                          <a:effectLst/>
                          <a:latin typeface="Calibri" pitchFamily="34" charset="0"/>
                          <a:cs typeface="Calibri" pitchFamily="34" charset="0"/>
                          <a:sym typeface="Arial" charset="0"/>
                        </a:rPr>
                        <a:t>2</a:t>
                      </a:r>
                    </a:p>
                  </a:txBody>
                  <a:tcPr marL="61175" marR="61175"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rgbClr val="000000"/>
                        </a:buClr>
                        <a:buSzPct val="25000"/>
                        <a:buFontTx/>
                        <a:buNone/>
                        <a:tabLst/>
                      </a:pPr>
                      <a:r>
                        <a:rPr kumimoji="0" lang="en-US" sz="1800" b="1" i="0" u="none" strike="noStrike" cap="none" normalizeH="0" baseline="0" dirty="0" smtClean="0">
                          <a:ln>
                            <a:noFill/>
                          </a:ln>
                          <a:solidFill>
                            <a:srgbClr val="000000"/>
                          </a:solidFill>
                          <a:effectLst/>
                          <a:latin typeface="Calibri" pitchFamily="34" charset="0"/>
                          <a:cs typeface="Calibri" pitchFamily="34" charset="0"/>
                          <a:sym typeface="Arial" charset="0"/>
                        </a:rPr>
                        <a:t>3</a:t>
                      </a:r>
                    </a:p>
                  </a:txBody>
                  <a:tcPr marL="61175" marR="61175"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rgbClr val="000000"/>
                        </a:buClr>
                        <a:buSzPct val="25000"/>
                        <a:buFontTx/>
                        <a:buNone/>
                        <a:tabLst/>
                      </a:pPr>
                      <a:r>
                        <a:rPr kumimoji="0" lang="en-US" sz="1800" b="1" i="0" u="none" strike="noStrike" cap="none" normalizeH="0" baseline="0" dirty="0" smtClean="0">
                          <a:ln>
                            <a:noFill/>
                          </a:ln>
                          <a:solidFill>
                            <a:srgbClr val="000000"/>
                          </a:solidFill>
                          <a:effectLst/>
                          <a:latin typeface="Calibri" pitchFamily="34" charset="0"/>
                          <a:cs typeface="Calibri" pitchFamily="34" charset="0"/>
                          <a:sym typeface="Arial" charset="0"/>
                        </a:rPr>
                        <a:t>4</a:t>
                      </a:r>
                    </a:p>
                  </a:txBody>
                  <a:tcPr marL="61175" marR="61175" marT="0"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
                          <a:srgbClr val="000000"/>
                        </a:buClr>
                        <a:buSzPct val="25000"/>
                        <a:buFontTx/>
                        <a:buNone/>
                        <a:tabLst/>
                      </a:pPr>
                      <a:r>
                        <a:rPr kumimoji="0" lang="en-US" sz="1800" b="1" i="0" u="none" strike="noStrike" cap="none" normalizeH="0" baseline="0" dirty="0" smtClean="0">
                          <a:ln>
                            <a:noFill/>
                          </a:ln>
                          <a:solidFill>
                            <a:srgbClr val="000000"/>
                          </a:solidFill>
                          <a:effectLst/>
                          <a:latin typeface="Calibri" pitchFamily="34" charset="0"/>
                          <a:cs typeface="Calibri" pitchFamily="34" charset="0"/>
                          <a:sym typeface="Arial" charset="0"/>
                        </a:rPr>
                        <a:t>5</a:t>
                      </a:r>
                    </a:p>
                  </a:txBody>
                  <a:tcPr marL="61175" marR="6117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Calibri" pitchFamily="34" charset="0"/>
                        <a:cs typeface="Calibri" pitchFamily="34"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rgbClr val="000000"/>
                        </a:buClr>
                        <a:buSzPct val="25000"/>
                        <a:buFontTx/>
                        <a:buNone/>
                        <a:tabLst/>
                      </a:pPr>
                      <a:r>
                        <a:rPr kumimoji="0" lang="en-US" sz="1800" b="1" i="0" u="none" strike="noStrike" cap="none" normalizeH="0" baseline="0" dirty="0" smtClean="0">
                          <a:ln>
                            <a:noFill/>
                          </a:ln>
                          <a:solidFill>
                            <a:srgbClr val="000000"/>
                          </a:solidFill>
                          <a:effectLst/>
                          <a:latin typeface="Calibri" pitchFamily="34" charset="0"/>
                          <a:cs typeface="Calibri" pitchFamily="34" charset="0"/>
                          <a:sym typeface="Arial" charset="0"/>
                        </a:rPr>
                        <a:t>6</a:t>
                      </a:r>
                    </a:p>
                  </a:txBody>
                  <a:tcPr marL="61175" marR="61175"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rgbClr val="000000"/>
                        </a:buClr>
                        <a:buSzPct val="25000"/>
                        <a:buFontTx/>
                        <a:buNone/>
                        <a:tabLst/>
                      </a:pPr>
                      <a:r>
                        <a:rPr kumimoji="0" lang="en-US" sz="1800" b="1" i="0" u="none" strike="noStrike" cap="none" normalizeH="0" baseline="0" dirty="0" smtClean="0">
                          <a:ln>
                            <a:noFill/>
                          </a:ln>
                          <a:solidFill>
                            <a:srgbClr val="000000"/>
                          </a:solidFill>
                          <a:effectLst/>
                          <a:latin typeface="Calibri" pitchFamily="34" charset="0"/>
                          <a:cs typeface="Calibri" pitchFamily="34" charset="0"/>
                          <a:sym typeface="Arial" charset="0"/>
                        </a:rPr>
                        <a:t>7</a:t>
                      </a:r>
                    </a:p>
                  </a:txBody>
                  <a:tcPr marL="61175" marR="61175"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rgbClr val="000000"/>
                        </a:buClr>
                        <a:buSzPct val="25000"/>
                        <a:buFontTx/>
                        <a:buNone/>
                        <a:tabLst/>
                      </a:pPr>
                      <a:r>
                        <a:rPr kumimoji="0" lang="en-US" sz="1800" b="1" i="0" u="none" strike="noStrike" cap="none" normalizeH="0" baseline="0" dirty="0" smtClean="0">
                          <a:ln>
                            <a:noFill/>
                          </a:ln>
                          <a:solidFill>
                            <a:srgbClr val="000000"/>
                          </a:solidFill>
                          <a:effectLst/>
                          <a:latin typeface="Calibri" pitchFamily="34" charset="0"/>
                          <a:cs typeface="Calibri" pitchFamily="34" charset="0"/>
                          <a:sym typeface="Arial" charset="0"/>
                        </a:rPr>
                        <a:t>8</a:t>
                      </a:r>
                    </a:p>
                  </a:txBody>
                  <a:tcPr marL="61175" marR="6117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Calibri" pitchFamily="34" charset="0"/>
                        <a:cs typeface="Calibri" pitchFamily="34"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rgbClr val="000000"/>
                        </a:buClr>
                        <a:buSzPct val="25000"/>
                        <a:buFontTx/>
                        <a:buNone/>
                        <a:tabLst/>
                      </a:pPr>
                      <a:r>
                        <a:rPr kumimoji="0" lang="en-US" sz="1800" b="1" i="0" u="none" strike="noStrike" cap="none" normalizeH="0" baseline="0" dirty="0" smtClean="0">
                          <a:ln>
                            <a:noFill/>
                          </a:ln>
                          <a:solidFill>
                            <a:srgbClr val="000000"/>
                          </a:solidFill>
                          <a:effectLst/>
                          <a:latin typeface="Calibri" pitchFamily="34" charset="0"/>
                          <a:cs typeface="Calibri" pitchFamily="34" charset="0"/>
                          <a:sym typeface="Arial" charset="0"/>
                        </a:rPr>
                        <a:t>High School</a:t>
                      </a:r>
                    </a:p>
                  </a:txBody>
                  <a:tcPr marL="61175" marR="61175" marT="0" marB="0" anchor="ctr" horzOverflow="overflow">
                    <a:lnL>
                      <a:noFill/>
                    </a:lnL>
                    <a:lnR>
                      <a:noFill/>
                    </a:lnR>
                    <a:lnT>
                      <a:noFill/>
                    </a:lnT>
                    <a:lnB>
                      <a:noFill/>
                    </a:lnB>
                    <a:lnTlToBr>
                      <a:noFill/>
                    </a:lnTlToBr>
                    <a:lnBlToTr>
                      <a:noFill/>
                    </a:lnBlToTr>
                    <a:noFill/>
                  </a:tcPr>
                </a:tc>
              </a:tr>
            </a:tbl>
          </a:graphicData>
        </a:graphic>
      </p:graphicFrame>
    </p:spTree>
    <p:extLst>
      <p:ext uri="{BB962C8B-B14F-4D97-AF65-F5344CB8AC3E}">
        <p14:creationId xmlns:p14="http://schemas.microsoft.com/office/powerpoint/2010/main" val="504929282"/>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fld id="{6C0940B6-478F-4FE7-BCB9-42C94C403656}" type="slidenum">
              <a:rPr lang="en-US">
                <a:solidFill>
                  <a:srgbClr val="FFFFFF"/>
                </a:solidFill>
              </a:rPr>
              <a:pPr eaLnBrk="1" hangingPunct="1"/>
              <a:t>13</a:t>
            </a:fld>
            <a:endParaRPr lang="en-US" dirty="0">
              <a:solidFill>
                <a:srgbClr val="FFFFFF"/>
              </a:solidFill>
            </a:endParaRPr>
          </a:p>
        </p:txBody>
      </p:sp>
      <p:graphicFrame>
        <p:nvGraphicFramePr>
          <p:cNvPr id="7" name="Shape 199"/>
          <p:cNvGraphicFramePr/>
          <p:nvPr>
            <p:extLst>
              <p:ext uri="{D42A27DB-BD31-4B8C-83A1-F6EECF244321}">
                <p14:modId xmlns:p14="http://schemas.microsoft.com/office/powerpoint/2010/main" val="3798257979"/>
              </p:ext>
            </p:extLst>
          </p:nvPr>
        </p:nvGraphicFramePr>
        <p:xfrm>
          <a:off x="503238" y="1482065"/>
          <a:ext cx="8137525" cy="5032376"/>
        </p:xfrm>
        <a:graphic>
          <a:graphicData uri="http://schemas.openxmlformats.org/drawingml/2006/table">
            <a:tbl>
              <a:tblPr>
                <a:noFill/>
              </a:tblPr>
              <a:tblGrid>
                <a:gridCol w="1188627"/>
                <a:gridCol w="6948898"/>
              </a:tblGrid>
              <a:tr h="917471">
                <a:tc>
                  <a:txBody>
                    <a:bodyPr/>
                    <a:lstStyle/>
                    <a:p>
                      <a:pPr marL="228600" marR="0" lvl="0" indent="-228600" algn="ctr" rtl="0">
                        <a:lnSpc>
                          <a:spcPct val="115000"/>
                        </a:lnSpc>
                        <a:spcBef>
                          <a:spcPts val="0"/>
                        </a:spcBef>
                        <a:spcAft>
                          <a:spcPts val="0"/>
                        </a:spcAft>
                        <a:buSzPct val="25000"/>
                        <a:buNone/>
                      </a:pPr>
                      <a:r>
                        <a:rPr lang="x-none" sz="2200" b="1">
                          <a:solidFill>
                            <a:schemeClr val="bg1"/>
                          </a:solidFill>
                        </a:rPr>
                        <a:t>Grade</a:t>
                      </a:r>
                    </a:p>
                  </a:txBody>
                  <a:tcPr marL="68575" marR="6857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rtl="0">
                        <a:lnSpc>
                          <a:spcPct val="115000"/>
                        </a:lnSpc>
                        <a:spcBef>
                          <a:spcPts val="0"/>
                        </a:spcBef>
                        <a:spcAft>
                          <a:spcPts val="0"/>
                        </a:spcAft>
                        <a:buSzPct val="25000"/>
                        <a:buNone/>
                      </a:pPr>
                      <a:r>
                        <a:rPr lang="x-none" sz="2200" b="1">
                          <a:solidFill>
                            <a:schemeClr val="bg1"/>
                          </a:solidFill>
                        </a:rPr>
                        <a:t>Focus Areas in Support of Rich Instruction and Expectations of Fluency and Conceptual Understanding</a:t>
                      </a:r>
                    </a:p>
                  </a:txBody>
                  <a:tcPr marL="68575" marR="6857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822981">
                <a:tc>
                  <a:txBody>
                    <a:bodyPr/>
                    <a:lstStyle/>
                    <a:p>
                      <a:pPr marL="0" marR="0" lvl="0" indent="0" algn="ctr" rtl="0">
                        <a:lnSpc>
                          <a:spcPct val="115000"/>
                        </a:lnSpc>
                        <a:spcBef>
                          <a:spcPts val="0"/>
                        </a:spcBef>
                        <a:spcAft>
                          <a:spcPts val="0"/>
                        </a:spcAft>
                        <a:buSzPct val="25000"/>
                        <a:buNone/>
                      </a:pPr>
                      <a:r>
                        <a:rPr lang="x-none" sz="2200"/>
                        <a:t>K–2</a:t>
                      </a:r>
                    </a:p>
                  </a:txBody>
                  <a:tcPr marL="68575" marR="6857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rtl="0">
                        <a:lnSpc>
                          <a:spcPct val="100000"/>
                        </a:lnSpc>
                        <a:spcBef>
                          <a:spcPts val="0"/>
                        </a:spcBef>
                        <a:spcAft>
                          <a:spcPts val="0"/>
                        </a:spcAft>
                        <a:buSzPct val="25000"/>
                        <a:buNone/>
                      </a:pPr>
                      <a:r>
                        <a:rPr lang="x-none" sz="2200"/>
                        <a:t>Addition</a:t>
                      </a:r>
                      <a:r>
                        <a:rPr lang="x-none" sz="2200" baseline="0"/>
                        <a:t> and  subtraction  - concepts, skills, and problem solving and place value</a:t>
                      </a:r>
                    </a:p>
                  </a:txBody>
                  <a:tcPr marL="68575" marR="6857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r>
              <a:tr h="822981">
                <a:tc>
                  <a:txBody>
                    <a:bodyPr/>
                    <a:lstStyle/>
                    <a:p>
                      <a:pPr marL="0" marR="0" lvl="0" indent="0" algn="ctr" rtl="0">
                        <a:lnSpc>
                          <a:spcPct val="115000"/>
                        </a:lnSpc>
                        <a:spcBef>
                          <a:spcPts val="0"/>
                        </a:spcBef>
                        <a:spcAft>
                          <a:spcPts val="0"/>
                        </a:spcAft>
                        <a:buSzPct val="25000"/>
                        <a:buNone/>
                      </a:pPr>
                      <a:r>
                        <a:rPr lang="x-none" sz="2200"/>
                        <a:t>3–5</a:t>
                      </a:r>
                    </a:p>
                  </a:txBody>
                  <a:tcPr marL="68575" marR="6857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rtl="0">
                        <a:lnSpc>
                          <a:spcPct val="100000"/>
                        </a:lnSpc>
                        <a:spcBef>
                          <a:spcPts val="0"/>
                        </a:spcBef>
                        <a:spcAft>
                          <a:spcPts val="0"/>
                        </a:spcAft>
                        <a:buSzPct val="25000"/>
                        <a:buNone/>
                      </a:pPr>
                      <a:r>
                        <a:rPr lang="x-none" sz="2200"/>
                        <a:t>Multiplication and division of whole numbers and fractions – concepts, skills, and problem solving</a:t>
                      </a:r>
                    </a:p>
                  </a:txBody>
                  <a:tcPr marL="68575" marR="6857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r>
              <a:tr h="822981">
                <a:tc>
                  <a:txBody>
                    <a:bodyPr/>
                    <a:lstStyle/>
                    <a:p>
                      <a:pPr marL="0" marR="0" lvl="0" indent="0" algn="ctr" rtl="0">
                        <a:lnSpc>
                          <a:spcPct val="115000"/>
                        </a:lnSpc>
                        <a:spcBef>
                          <a:spcPts val="0"/>
                        </a:spcBef>
                        <a:spcAft>
                          <a:spcPts val="0"/>
                        </a:spcAft>
                        <a:buSzPct val="25000"/>
                        <a:buNone/>
                      </a:pPr>
                      <a:r>
                        <a:rPr lang="x-none" sz="2200"/>
                        <a:t>6</a:t>
                      </a:r>
                    </a:p>
                  </a:txBody>
                  <a:tcPr marL="68575" marR="6857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rtl="0">
                        <a:lnSpc>
                          <a:spcPct val="100000"/>
                        </a:lnSpc>
                        <a:spcBef>
                          <a:spcPts val="0"/>
                        </a:spcBef>
                        <a:spcAft>
                          <a:spcPts val="0"/>
                        </a:spcAft>
                        <a:buSzPct val="25000"/>
                        <a:buNone/>
                      </a:pPr>
                      <a:r>
                        <a:rPr lang="x-none" sz="2200"/>
                        <a:t>Ratios and proportional reasoning; early expressions and equations</a:t>
                      </a:r>
                    </a:p>
                  </a:txBody>
                  <a:tcPr marL="68575" marR="6857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r>
              <a:tr h="822981">
                <a:tc>
                  <a:txBody>
                    <a:bodyPr/>
                    <a:lstStyle/>
                    <a:p>
                      <a:pPr marL="0" marR="0" lvl="0" indent="0" algn="ctr" rtl="0">
                        <a:lnSpc>
                          <a:spcPct val="115000"/>
                        </a:lnSpc>
                        <a:spcBef>
                          <a:spcPts val="0"/>
                        </a:spcBef>
                        <a:spcAft>
                          <a:spcPts val="0"/>
                        </a:spcAft>
                        <a:buSzPct val="25000"/>
                        <a:buNone/>
                      </a:pPr>
                      <a:r>
                        <a:rPr lang="x-none" sz="2200"/>
                        <a:t>7</a:t>
                      </a:r>
                    </a:p>
                  </a:txBody>
                  <a:tcPr marL="68575" marR="6857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rtl="0">
                        <a:lnSpc>
                          <a:spcPct val="100000"/>
                        </a:lnSpc>
                        <a:spcBef>
                          <a:spcPts val="0"/>
                        </a:spcBef>
                        <a:spcAft>
                          <a:spcPts val="0"/>
                        </a:spcAft>
                        <a:buSzPct val="25000"/>
                        <a:buNone/>
                      </a:pPr>
                      <a:r>
                        <a:rPr lang="x-none" sz="2200"/>
                        <a:t>Ratios and proportional reasoning; arithmetic of rational numbers</a:t>
                      </a:r>
                    </a:p>
                  </a:txBody>
                  <a:tcPr marL="68575" marR="6857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r>
              <a:tr h="822981">
                <a:tc>
                  <a:txBody>
                    <a:bodyPr/>
                    <a:lstStyle/>
                    <a:p>
                      <a:pPr marL="0" marR="0" lvl="0" indent="0" algn="ctr" rtl="0">
                        <a:lnSpc>
                          <a:spcPct val="115000"/>
                        </a:lnSpc>
                        <a:spcBef>
                          <a:spcPts val="0"/>
                        </a:spcBef>
                        <a:spcAft>
                          <a:spcPts val="0"/>
                        </a:spcAft>
                        <a:buSzPct val="25000"/>
                        <a:buNone/>
                      </a:pPr>
                      <a:r>
                        <a:rPr lang="x-none" sz="2200"/>
                        <a:t>8</a:t>
                      </a:r>
                    </a:p>
                  </a:txBody>
                  <a:tcPr marL="68575" marR="6857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rtl="0">
                        <a:lnSpc>
                          <a:spcPct val="100000"/>
                        </a:lnSpc>
                        <a:spcBef>
                          <a:spcPts val="0"/>
                        </a:spcBef>
                        <a:spcAft>
                          <a:spcPts val="0"/>
                        </a:spcAft>
                        <a:buSzPct val="25000"/>
                        <a:buNone/>
                      </a:pPr>
                      <a:r>
                        <a:rPr lang="x-none" sz="2200" smtClean="0"/>
                        <a:t>Linear </a:t>
                      </a:r>
                      <a:r>
                        <a:rPr lang="x-none" sz="2200"/>
                        <a:t>algebra</a:t>
                      </a:r>
                    </a:p>
                  </a:txBody>
                  <a:tcPr marL="68575" marR="6857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Shape 200"/>
          <p:cNvSpPr txBox="1"/>
          <p:nvPr/>
        </p:nvSpPr>
        <p:spPr>
          <a:xfrm>
            <a:off x="91683" y="161414"/>
            <a:ext cx="8077200" cy="584735"/>
          </a:xfrm>
          <a:prstGeom prst="rect">
            <a:avLst/>
          </a:prstGeom>
          <a:noFill/>
          <a:ln>
            <a:noFill/>
          </a:ln>
        </p:spPr>
        <p:txBody>
          <a:bodyPr lIns="91425" tIns="45700" rIns="91425" bIns="45700">
            <a:spAutoFit/>
          </a:bodyPr>
          <a:lstStyle/>
          <a:p>
            <a:pPr fontAlgn="auto">
              <a:spcBef>
                <a:spcPts val="0"/>
              </a:spcBef>
              <a:spcAft>
                <a:spcPts val="0"/>
              </a:spcAft>
              <a:buClr>
                <a:schemeClr val="dk1"/>
              </a:buClr>
              <a:buSzPct val="25000"/>
              <a:defRPr/>
            </a:pPr>
            <a:r>
              <a:rPr lang="en-US" sz="3200" b="1" kern="0" dirty="0">
                <a:solidFill>
                  <a:schemeClr val="bg1"/>
                </a:solidFill>
                <a:latin typeface="Arial" pitchFamily="34" charset="0"/>
                <a:ea typeface="+mj-ea"/>
                <a:cs typeface="Arial" pitchFamily="34" charset="0"/>
                <a:sym typeface="Arial"/>
                <a:rtl val="0"/>
              </a:rPr>
              <a:t>Key Areas of Focus</a:t>
            </a:r>
            <a:r>
              <a:rPr lang="x-none" sz="3200" b="1" kern="0">
                <a:solidFill>
                  <a:schemeClr val="bg1"/>
                </a:solidFill>
                <a:latin typeface="Arial" pitchFamily="34" charset="0"/>
                <a:ea typeface="+mj-ea"/>
                <a:cs typeface="Arial" pitchFamily="34" charset="0"/>
                <a:sym typeface="Arial"/>
                <a:rtl val="0"/>
              </a:rPr>
              <a:t> in Mathematics</a:t>
            </a:r>
          </a:p>
        </p:txBody>
      </p:sp>
    </p:spTree>
    <p:extLst>
      <p:ext uri="{BB962C8B-B14F-4D97-AF65-F5344CB8AC3E}">
        <p14:creationId xmlns:p14="http://schemas.microsoft.com/office/powerpoint/2010/main" val="2327997166"/>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Ways You Can Do Math </a:t>
            </a:r>
            <a:br>
              <a:rPr lang="en-US" dirty="0" smtClean="0"/>
            </a:br>
            <a:r>
              <a:rPr lang="en-US" dirty="0" smtClean="0"/>
              <a:t>with Your Child</a:t>
            </a:r>
            <a:endParaRPr lang="en-US" dirty="0"/>
          </a:p>
        </p:txBody>
      </p:sp>
      <p:sp>
        <p:nvSpPr>
          <p:cNvPr id="3" name="Content Placeholder 2"/>
          <p:cNvSpPr>
            <a:spLocks noGrp="1"/>
          </p:cNvSpPr>
          <p:nvPr>
            <p:ph idx="1"/>
          </p:nvPr>
        </p:nvSpPr>
        <p:spPr/>
        <p:txBody>
          <a:bodyPr>
            <a:normAutofit/>
          </a:bodyPr>
          <a:lstStyle/>
          <a:p>
            <a:r>
              <a:rPr lang="en-US" dirty="0" smtClean="0"/>
              <a:t>Find It. </a:t>
            </a:r>
          </a:p>
          <a:p>
            <a:r>
              <a:rPr lang="en-US" dirty="0" smtClean="0"/>
              <a:t>Give your child plenty of opportunities to count and measure.</a:t>
            </a:r>
          </a:p>
          <a:p>
            <a:r>
              <a:rPr lang="en-US" dirty="0" smtClean="0"/>
              <a:t>Find ways to practice number operations.</a:t>
            </a:r>
          </a:p>
          <a:p>
            <a:r>
              <a:rPr lang="en-US" dirty="0" smtClean="0"/>
              <a:t>Find ways to collect and organize information.</a:t>
            </a:r>
          </a:p>
          <a:p>
            <a:r>
              <a:rPr lang="en-US" dirty="0" smtClean="0"/>
              <a:t>Find ways to develop reasoning skills.</a:t>
            </a:r>
          </a:p>
          <a:p>
            <a:pPr marL="0" indent="0">
              <a:buNone/>
            </a:pPr>
            <a:endParaRPr lang="en-US" dirty="0" smtClean="0"/>
          </a:p>
        </p:txBody>
      </p:sp>
      <p:sp>
        <p:nvSpPr>
          <p:cNvPr id="4" name="TextBox 3"/>
          <p:cNvSpPr txBox="1"/>
          <p:nvPr/>
        </p:nvSpPr>
        <p:spPr>
          <a:xfrm>
            <a:off x="4793381" y="6458552"/>
            <a:ext cx="3984859" cy="261610"/>
          </a:xfrm>
          <a:prstGeom prst="rect">
            <a:avLst/>
          </a:prstGeom>
          <a:noFill/>
        </p:spPr>
        <p:txBody>
          <a:bodyPr wrap="square" rtlCol="0">
            <a:spAutoFit/>
          </a:bodyPr>
          <a:lstStyle/>
          <a:p>
            <a:pPr algn="r"/>
            <a:r>
              <a:rPr lang="en-US" sz="1100" dirty="0"/>
              <a:t>http://</a:t>
            </a:r>
            <a:r>
              <a:rPr lang="en-US" sz="1100" dirty="0" smtClean="0"/>
              <a:t>www.dreambox.com/parent-tips</a:t>
            </a:r>
            <a:endParaRPr lang="en-US" sz="1100" dirty="0"/>
          </a:p>
        </p:txBody>
      </p:sp>
    </p:spTree>
    <p:extLst>
      <p:ext uri="{BB962C8B-B14F-4D97-AF65-F5344CB8AC3E}">
        <p14:creationId xmlns:p14="http://schemas.microsoft.com/office/powerpoint/2010/main" val="123301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Tips </a:t>
            </a:r>
            <a:r>
              <a:rPr lang="en-US" dirty="0" smtClean="0"/>
              <a:t>and Strategies</a:t>
            </a:r>
            <a:endParaRPr lang="en-US" dirty="0"/>
          </a:p>
        </p:txBody>
      </p:sp>
      <p:sp>
        <p:nvSpPr>
          <p:cNvPr id="3" name="Content Placeholder 2"/>
          <p:cNvSpPr>
            <a:spLocks noGrp="1"/>
          </p:cNvSpPr>
          <p:nvPr>
            <p:ph idx="1"/>
          </p:nvPr>
        </p:nvSpPr>
        <p:spPr/>
        <p:txBody>
          <a:bodyPr>
            <a:normAutofit/>
          </a:bodyPr>
          <a:lstStyle/>
          <a:p>
            <a:r>
              <a:rPr lang="en-US" dirty="0" smtClean="0"/>
              <a:t>Problems can be solved in different ways</a:t>
            </a:r>
          </a:p>
          <a:p>
            <a:r>
              <a:rPr lang="en-US" dirty="0" smtClean="0"/>
              <a:t>Wrong answers can be useful</a:t>
            </a:r>
          </a:p>
          <a:p>
            <a:r>
              <a:rPr lang="en-US" dirty="0" smtClean="0"/>
              <a:t>Being able to do mathematics in your head is important</a:t>
            </a:r>
          </a:p>
          <a:p>
            <a:r>
              <a:rPr lang="en-US" dirty="0" smtClean="0"/>
              <a:t>It is sometimes okay to use a calculator to solve mathematics problems</a:t>
            </a:r>
          </a:p>
          <a:p>
            <a:r>
              <a:rPr lang="en-US" dirty="0"/>
              <a:t>Problem solve, reason, communicate, connect – college and career ready skills!</a:t>
            </a:r>
          </a:p>
          <a:p>
            <a:endParaRPr lang="en-US" dirty="0" smtClean="0"/>
          </a:p>
        </p:txBody>
      </p:sp>
      <p:sp>
        <p:nvSpPr>
          <p:cNvPr id="4" name="TextBox 3"/>
          <p:cNvSpPr txBox="1"/>
          <p:nvPr/>
        </p:nvSpPr>
        <p:spPr>
          <a:xfrm>
            <a:off x="4793381" y="6458552"/>
            <a:ext cx="3984859" cy="261610"/>
          </a:xfrm>
          <a:prstGeom prst="rect">
            <a:avLst/>
          </a:prstGeom>
          <a:noFill/>
        </p:spPr>
        <p:txBody>
          <a:bodyPr wrap="square" rtlCol="0">
            <a:spAutoFit/>
          </a:bodyPr>
          <a:lstStyle/>
          <a:p>
            <a:pPr algn="r"/>
            <a:r>
              <a:rPr lang="en-US" sz="1100" dirty="0"/>
              <a:t>http://www2.ed.gov/parents/academic/help/math/brochure.html</a:t>
            </a:r>
          </a:p>
        </p:txBody>
      </p:sp>
    </p:spTree>
    <p:extLst>
      <p:ext uri="{BB962C8B-B14F-4D97-AF65-F5344CB8AC3E}">
        <p14:creationId xmlns:p14="http://schemas.microsoft.com/office/powerpoint/2010/main" val="235364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20" y="104858"/>
            <a:ext cx="7498225" cy="699053"/>
          </a:xfrm>
        </p:spPr>
        <p:txBody>
          <a:bodyPr>
            <a:normAutofit/>
          </a:bodyPr>
          <a:lstStyle/>
          <a:p>
            <a:r>
              <a:rPr lang="en-US" dirty="0" smtClean="0"/>
              <a:t>Math Tips: Learning </a:t>
            </a:r>
            <a:r>
              <a:rPr lang="en-US" dirty="0" smtClean="0"/>
              <a:t>Together</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What is the problem you are trying to solve?</a:t>
            </a:r>
          </a:p>
          <a:p>
            <a:r>
              <a:rPr lang="en-US" dirty="0" smtClean="0"/>
              <a:t>What do the directions say?</a:t>
            </a:r>
          </a:p>
          <a:p>
            <a:r>
              <a:rPr lang="en-US" dirty="0" smtClean="0"/>
              <a:t>Where do you think you should begin?</a:t>
            </a:r>
          </a:p>
          <a:p>
            <a:r>
              <a:rPr lang="en-US" dirty="0" smtClean="0"/>
              <a:t>Tell me what you have done so far.</a:t>
            </a:r>
          </a:p>
          <a:p>
            <a:r>
              <a:rPr lang="en-US" dirty="0" smtClean="0"/>
              <a:t>Are there similar problems you’ve done so far?</a:t>
            </a:r>
          </a:p>
          <a:p>
            <a:r>
              <a:rPr lang="en-US" dirty="0" smtClean="0"/>
              <a:t>What did your teacher ask you to do?</a:t>
            </a:r>
          </a:p>
          <a:p>
            <a:r>
              <a:rPr lang="en-US" dirty="0" smtClean="0"/>
              <a:t>Who can we call / Where can we look to get help?</a:t>
            </a:r>
          </a:p>
          <a:p>
            <a:r>
              <a:rPr lang="en-US" dirty="0" smtClean="0"/>
              <a:t>Can you get extra help from your teacher?</a:t>
            </a:r>
          </a:p>
          <a:p>
            <a:r>
              <a:rPr lang="en-US" dirty="0" smtClean="0"/>
              <a:t>Should we tackle this when you are not so tired?</a:t>
            </a:r>
          </a:p>
        </p:txBody>
      </p:sp>
      <p:sp>
        <p:nvSpPr>
          <p:cNvPr id="4" name="TextBox 3"/>
          <p:cNvSpPr txBox="1"/>
          <p:nvPr/>
        </p:nvSpPr>
        <p:spPr>
          <a:xfrm>
            <a:off x="4716379" y="6391175"/>
            <a:ext cx="3970421" cy="276999"/>
          </a:xfrm>
          <a:prstGeom prst="rect">
            <a:avLst/>
          </a:prstGeom>
          <a:noFill/>
        </p:spPr>
        <p:txBody>
          <a:bodyPr wrap="square" rtlCol="0">
            <a:spAutoFit/>
          </a:bodyPr>
          <a:lstStyle/>
          <a:p>
            <a:pPr algn="r"/>
            <a:r>
              <a:rPr lang="en-US" sz="1200" dirty="0"/>
              <a:t>http://www.figurethis.org/fc/family_corner_homework.htm</a:t>
            </a:r>
          </a:p>
        </p:txBody>
      </p:sp>
    </p:spTree>
    <p:extLst>
      <p:ext uri="{BB962C8B-B14F-4D97-AF65-F5344CB8AC3E}">
        <p14:creationId xmlns:p14="http://schemas.microsoft.com/office/powerpoint/2010/main" val="230768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20" y="104858"/>
            <a:ext cx="7349405" cy="825308"/>
          </a:xfrm>
        </p:spPr>
        <p:txBody>
          <a:bodyPr>
            <a:noAutofit/>
          </a:bodyPr>
          <a:lstStyle/>
          <a:p>
            <a:r>
              <a:rPr lang="en-US" sz="2800" dirty="0" smtClean="0"/>
              <a:t>How will the CCSS Standards in English and Math be Tested?</a:t>
            </a:r>
            <a:endParaRPr lang="en-US" sz="2800" dirty="0"/>
          </a:p>
        </p:txBody>
      </p:sp>
      <p:sp>
        <p:nvSpPr>
          <p:cNvPr id="3" name="Content Placeholder 2"/>
          <p:cNvSpPr>
            <a:spLocks noGrp="1"/>
          </p:cNvSpPr>
          <p:nvPr>
            <p:ph idx="1"/>
          </p:nvPr>
        </p:nvSpPr>
        <p:spPr>
          <a:xfrm>
            <a:off x="305359" y="930166"/>
            <a:ext cx="8265885" cy="5943600"/>
          </a:xfrm>
        </p:spPr>
        <p:txBody>
          <a:bodyPr>
            <a:noAutofit/>
          </a:bodyPr>
          <a:lstStyle/>
          <a:p>
            <a:pPr>
              <a:spcBef>
                <a:spcPts val="200"/>
              </a:spcBef>
            </a:pPr>
            <a:r>
              <a:rPr lang="en-US" sz="2100" dirty="0" smtClean="0"/>
              <a:t>We currently use the DC CAS but we are in the process of transitioning to the next generation of assessments</a:t>
            </a:r>
          </a:p>
          <a:p>
            <a:pPr>
              <a:spcBef>
                <a:spcPts val="200"/>
              </a:spcBef>
            </a:pPr>
            <a:endParaRPr lang="en-US" sz="2100" dirty="0"/>
          </a:p>
          <a:p>
            <a:pPr>
              <a:spcBef>
                <a:spcPts val="200"/>
              </a:spcBef>
            </a:pPr>
            <a:r>
              <a:rPr lang="en-US" sz="2100" dirty="0" smtClean="0"/>
              <a:t>In DC we will use the PARCC assessment. (Partnership for Assessment of Readiness of College and Career) starting in the 2014-2015 school year.</a:t>
            </a:r>
          </a:p>
          <a:p>
            <a:pPr marL="0" indent="0">
              <a:spcBef>
                <a:spcPts val="200"/>
              </a:spcBef>
              <a:buNone/>
            </a:pPr>
            <a:endParaRPr lang="en-US" sz="2100" dirty="0"/>
          </a:p>
          <a:p>
            <a:pPr>
              <a:spcBef>
                <a:spcPts val="200"/>
              </a:spcBef>
            </a:pPr>
            <a:r>
              <a:rPr lang="en-US" sz="2100" dirty="0" smtClean="0"/>
              <a:t>DC is on the governing board of PARCC.  That means OSSE is helping shape what PARCC will look like.</a:t>
            </a:r>
          </a:p>
          <a:p>
            <a:pPr>
              <a:spcBef>
                <a:spcPts val="200"/>
              </a:spcBef>
            </a:pPr>
            <a:endParaRPr lang="en-US" sz="2100" dirty="0"/>
          </a:p>
          <a:p>
            <a:pPr>
              <a:spcBef>
                <a:spcPts val="200"/>
              </a:spcBef>
            </a:pPr>
            <a:r>
              <a:rPr lang="en-US" sz="2100" dirty="0" smtClean="0"/>
              <a:t>PARCC will replace the DC CAS in the 2014 – 2015 school year</a:t>
            </a:r>
          </a:p>
          <a:p>
            <a:pPr>
              <a:spcBef>
                <a:spcPts val="200"/>
              </a:spcBef>
            </a:pPr>
            <a:endParaRPr lang="en-US" sz="2100" dirty="0"/>
          </a:p>
          <a:p>
            <a:pPr>
              <a:spcBef>
                <a:spcPts val="200"/>
              </a:spcBef>
            </a:pPr>
            <a:r>
              <a:rPr lang="en-US" sz="2100" dirty="0" smtClean="0"/>
              <a:t>The administrative goal for PARCC is to be an online test, which means we will get the results much faster!</a:t>
            </a:r>
            <a:endParaRPr lang="en-US" sz="2100" dirty="0"/>
          </a:p>
        </p:txBody>
      </p:sp>
      <p:pic>
        <p:nvPicPr>
          <p:cNvPr id="7170" name="Picture 2" descr="Home">
            <a:hlinkClick r:id="rId2" tooltip="Hom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6137" y="6051811"/>
            <a:ext cx="4436595" cy="665512"/>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5804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4858"/>
            <a:ext cx="7854896" cy="699053"/>
          </a:xfrm>
          <a:noFill/>
          <a:ln w="38100">
            <a:noFill/>
          </a:ln>
        </p:spPr>
        <p:style>
          <a:lnRef idx="2">
            <a:schemeClr val="accent5"/>
          </a:lnRef>
          <a:fillRef idx="1">
            <a:schemeClr val="lt1"/>
          </a:fillRef>
          <a:effectRef idx="0">
            <a:schemeClr val="accent5"/>
          </a:effectRef>
          <a:fontRef idx="minor">
            <a:schemeClr val="dk1"/>
          </a:fontRef>
        </p:style>
        <p:txBody>
          <a:bodyPr>
            <a:noAutofit/>
          </a:bodyPr>
          <a:lstStyle/>
          <a:p>
            <a:r>
              <a:rPr lang="en-US" dirty="0" smtClean="0">
                <a:solidFill>
                  <a:schemeClr val="bg1"/>
                </a:solidFill>
              </a:rPr>
              <a:t>Next </a:t>
            </a:r>
            <a:r>
              <a:rPr lang="en-US" dirty="0" smtClean="0">
                <a:solidFill>
                  <a:schemeClr val="bg1"/>
                </a:solidFill>
              </a:rPr>
              <a:t>Generation Science </a:t>
            </a:r>
            <a:r>
              <a:rPr lang="en-US" dirty="0" smtClean="0">
                <a:solidFill>
                  <a:schemeClr val="bg1"/>
                </a:solidFill>
              </a:rPr>
              <a:t>Standards (NGSS)</a:t>
            </a:r>
            <a:endParaRPr lang="en-US" dirty="0">
              <a:solidFill>
                <a:schemeClr val="bg1"/>
              </a:solidFill>
            </a:endParaRPr>
          </a:p>
        </p:txBody>
      </p:sp>
      <p:sp>
        <p:nvSpPr>
          <p:cNvPr id="3" name="Content Placeholder 2"/>
          <p:cNvSpPr>
            <a:spLocks noGrp="1"/>
          </p:cNvSpPr>
          <p:nvPr>
            <p:ph idx="1"/>
          </p:nvPr>
        </p:nvSpPr>
        <p:spPr>
          <a:xfrm>
            <a:off x="457200" y="1753498"/>
            <a:ext cx="8229600" cy="4706154"/>
          </a:xfrm>
          <a:solidFill>
            <a:schemeClr val="bg1"/>
          </a:solidFill>
        </p:spPr>
        <p:style>
          <a:lnRef idx="3">
            <a:schemeClr val="lt1"/>
          </a:lnRef>
          <a:fillRef idx="1">
            <a:schemeClr val="accent5"/>
          </a:fillRef>
          <a:effectRef idx="1">
            <a:schemeClr val="accent5"/>
          </a:effectRef>
          <a:fontRef idx="minor">
            <a:schemeClr val="lt1"/>
          </a:fontRef>
        </p:style>
        <p:txBody>
          <a:bodyPr>
            <a:normAutofit fontScale="92500" lnSpcReduction="10000"/>
          </a:bodyPr>
          <a:lstStyle/>
          <a:p>
            <a:r>
              <a:rPr lang="en-US" dirty="0" smtClean="0">
                <a:solidFill>
                  <a:schemeClr val="tx1"/>
                </a:solidFill>
              </a:rPr>
              <a:t>K-12 Science Standards</a:t>
            </a:r>
          </a:p>
          <a:p>
            <a:r>
              <a:rPr lang="en-US" dirty="0" smtClean="0">
                <a:solidFill>
                  <a:schemeClr val="tx1"/>
                </a:solidFill>
              </a:rPr>
              <a:t>Created through a </a:t>
            </a:r>
            <a:r>
              <a:rPr lang="en-US" b="1" dirty="0" smtClean="0">
                <a:solidFill>
                  <a:schemeClr val="tx1"/>
                </a:solidFill>
              </a:rPr>
              <a:t>collaborative</a:t>
            </a:r>
            <a:r>
              <a:rPr lang="en-US" dirty="0" smtClean="0">
                <a:solidFill>
                  <a:schemeClr val="tx1"/>
                </a:solidFill>
              </a:rPr>
              <a:t>, state-led process, and informed by community stakeholders.</a:t>
            </a:r>
          </a:p>
          <a:p>
            <a:r>
              <a:rPr lang="en-US" dirty="0" smtClean="0">
                <a:solidFill>
                  <a:schemeClr val="tx1"/>
                </a:solidFill>
              </a:rPr>
              <a:t>Drafted based on the Framework for K-12 Science Education, which was developed by the NRC.</a:t>
            </a:r>
          </a:p>
          <a:p>
            <a:r>
              <a:rPr lang="en-US" dirty="0" smtClean="0">
                <a:solidFill>
                  <a:schemeClr val="tx1"/>
                </a:solidFill>
              </a:rPr>
              <a:t>Identifies what students need to know and be able to do to be a functional citizen, which includes being </a:t>
            </a:r>
            <a:r>
              <a:rPr lang="en-US" b="1" dirty="0" smtClean="0">
                <a:solidFill>
                  <a:schemeClr val="tx1"/>
                </a:solidFill>
              </a:rPr>
              <a:t>scientifically literate</a:t>
            </a:r>
            <a:r>
              <a:rPr lang="en-US" dirty="0" smtClean="0">
                <a:solidFill>
                  <a:schemeClr val="tx1"/>
                </a:solidFill>
              </a:rPr>
              <a:t> and an effective member of the U.S Workforce.</a:t>
            </a:r>
          </a:p>
          <a:p>
            <a:endParaRPr lang="en-US" dirty="0" smtClean="0"/>
          </a:p>
        </p:txBody>
      </p:sp>
      <p:pic>
        <p:nvPicPr>
          <p:cNvPr id="1026" name="Picture 2" descr="C:\Users\Sophia\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5888" y="1041567"/>
            <a:ext cx="1920912" cy="1117265"/>
          </a:xfrm>
          <a:prstGeom prst="rect">
            <a:avLst/>
          </a:prstGeom>
          <a:noFill/>
          <a:ln>
            <a:solidFill>
              <a:schemeClr val="bg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6557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Next Generation Scie</a:t>
            </a:r>
            <a:r>
              <a:rPr lang="en-US" dirty="0" smtClean="0"/>
              <a:t>nce Standards (NGSS)</a:t>
            </a:r>
            <a:endParaRPr lang="en-US" dirty="0"/>
          </a:p>
        </p:txBody>
      </p:sp>
      <p:sp>
        <p:nvSpPr>
          <p:cNvPr id="3" name="Content Placeholder 2"/>
          <p:cNvSpPr>
            <a:spLocks noGrp="1"/>
          </p:cNvSpPr>
          <p:nvPr>
            <p:ph idx="1"/>
          </p:nvPr>
        </p:nvSpPr>
        <p:spPr/>
        <p:txBody>
          <a:bodyPr>
            <a:normAutofit fontScale="85000" lnSpcReduction="10000"/>
          </a:bodyPr>
          <a:lstStyle/>
          <a:p>
            <a:r>
              <a:rPr lang="en-US" sz="3300" dirty="0">
                <a:latin typeface="+mj-lt"/>
              </a:rPr>
              <a:t>During the coming months, the DC State Board of Education will determine whether to adopt the Next Generation Science </a:t>
            </a:r>
            <a:r>
              <a:rPr lang="en-US" sz="3300" dirty="0" smtClean="0">
                <a:latin typeface="+mj-lt"/>
              </a:rPr>
              <a:t>Standards.</a:t>
            </a:r>
          </a:p>
          <a:p>
            <a:pPr marL="0" indent="0">
              <a:buNone/>
            </a:pPr>
            <a:endParaRPr lang="en-US" sz="3300" dirty="0">
              <a:latin typeface="+mj-lt"/>
            </a:endParaRPr>
          </a:p>
          <a:p>
            <a:r>
              <a:rPr lang="en-US" sz="3300" dirty="0" smtClean="0">
                <a:latin typeface="+mj-lt"/>
              </a:rPr>
              <a:t>Office </a:t>
            </a:r>
            <a:r>
              <a:rPr lang="en-US" sz="3300" dirty="0">
                <a:latin typeface="+mj-lt"/>
              </a:rPr>
              <a:t>of the State Superintendent of Education staff, in collaboration with a state leadership team and teacher advisory board, will review the final NGSS, and provide analysis, including a comparison to the District’s current Science Academic Content Standards, as well as develop a timeline for adoption, transition, implementation, and assessment</a:t>
            </a:r>
            <a:r>
              <a:rPr lang="en-US" sz="3300" dirty="0" smtClean="0">
                <a:latin typeface="+mj-lt"/>
              </a:rPr>
              <a:t>.</a:t>
            </a:r>
          </a:p>
          <a:p>
            <a:pPr marL="0" indent="0">
              <a:buNone/>
            </a:pPr>
            <a:endParaRPr lang="en-US" dirty="0"/>
          </a:p>
        </p:txBody>
      </p:sp>
    </p:spTree>
    <p:extLst>
      <p:ext uri="{BB962C8B-B14F-4D97-AF65-F5344CB8AC3E}">
        <p14:creationId xmlns:p14="http://schemas.microsoft.com/office/powerpoint/2010/main" val="4510626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20" y="104858"/>
            <a:ext cx="7766239" cy="699053"/>
          </a:xfrm>
        </p:spPr>
        <p:txBody>
          <a:bodyPr/>
          <a:lstStyle/>
          <a:p>
            <a:r>
              <a:rPr lang="en-US" dirty="0" smtClean="0"/>
              <a:t>Introductions</a:t>
            </a:r>
            <a:endParaRPr lang="en-US" dirty="0"/>
          </a:p>
        </p:txBody>
      </p:sp>
      <p:sp>
        <p:nvSpPr>
          <p:cNvPr id="3" name="Content Placeholder 2"/>
          <p:cNvSpPr>
            <a:spLocks noGrp="1"/>
          </p:cNvSpPr>
          <p:nvPr>
            <p:ph idx="1"/>
          </p:nvPr>
        </p:nvSpPr>
        <p:spPr>
          <a:xfrm>
            <a:off x="531523" y="1279258"/>
            <a:ext cx="8024648" cy="4833391"/>
          </a:xfrm>
        </p:spPr>
        <p:txBody>
          <a:bodyPr>
            <a:normAutofit fontScale="92500" lnSpcReduction="20000"/>
          </a:bodyPr>
          <a:lstStyle/>
          <a:p>
            <a:pPr marL="0" indent="0">
              <a:buNone/>
            </a:pPr>
            <a:r>
              <a:rPr lang="en-US" sz="3800" dirty="0" smtClean="0"/>
              <a:t>Welcome to the 2013 Parent Summit</a:t>
            </a:r>
          </a:p>
          <a:p>
            <a:pPr marL="0" indent="0">
              <a:buNone/>
            </a:pPr>
            <a:endParaRPr lang="en-US" sz="3000" dirty="0" smtClean="0"/>
          </a:p>
          <a:p>
            <a:pPr marL="0" indent="0" algn="ctr">
              <a:buNone/>
            </a:pPr>
            <a:r>
              <a:rPr lang="en-US" sz="3000" dirty="0" smtClean="0"/>
              <a:t>	</a:t>
            </a:r>
            <a:r>
              <a:rPr lang="en-US" sz="2800" dirty="0" smtClean="0"/>
              <a:t>Heidi </a:t>
            </a:r>
            <a:r>
              <a:rPr lang="en-US" sz="2800" dirty="0"/>
              <a:t>Beeman, </a:t>
            </a:r>
            <a:r>
              <a:rPr lang="en-US" sz="2800" dirty="0" smtClean="0"/>
              <a:t>Program Manager</a:t>
            </a:r>
          </a:p>
          <a:p>
            <a:pPr marL="0" indent="0" algn="ctr">
              <a:buNone/>
            </a:pPr>
            <a:r>
              <a:rPr lang="en-US" sz="2800" dirty="0" smtClean="0"/>
              <a:t>Elementary and Secondary Division</a:t>
            </a:r>
          </a:p>
          <a:p>
            <a:pPr marL="0" indent="0" algn="ctr">
              <a:buNone/>
            </a:pPr>
            <a:r>
              <a:rPr lang="en-US" sz="2800" dirty="0" smtClean="0"/>
              <a:t>Office of the State Superintendent of Education</a:t>
            </a:r>
            <a:endParaRPr lang="en-US" sz="2800" dirty="0"/>
          </a:p>
          <a:p>
            <a:pPr marL="0" indent="0" algn="ctr">
              <a:buNone/>
            </a:pPr>
            <a:endParaRPr lang="en-US" sz="2800" dirty="0" smtClean="0">
              <a:hlinkClick r:id="rId2"/>
            </a:endParaRPr>
          </a:p>
          <a:p>
            <a:pPr marL="0" indent="0" algn="ctr">
              <a:buNone/>
            </a:pPr>
            <a:r>
              <a:rPr lang="en-US" sz="2800" dirty="0" smtClean="0">
                <a:hlinkClick r:id="rId2"/>
              </a:rPr>
              <a:t>heidi.beeman@dc.gov</a:t>
            </a:r>
            <a:endParaRPr lang="en-US" sz="2800" dirty="0"/>
          </a:p>
          <a:p>
            <a:pPr marL="0" indent="0">
              <a:buNone/>
            </a:pPr>
            <a:endParaRPr lang="en-US" sz="3000" dirty="0" smtClean="0"/>
          </a:p>
          <a:p>
            <a:pPr marL="0" indent="0" algn="ctr">
              <a:buNone/>
            </a:pPr>
            <a:r>
              <a:rPr lang="en-US" b="1" dirty="0" smtClean="0"/>
              <a:t>What do you need to know about our educational system to ensure your kid(s) are ready for college and/or a career?</a:t>
            </a:r>
          </a:p>
          <a:p>
            <a:pPr marL="0" indent="0">
              <a:buNone/>
            </a:pPr>
            <a:endParaRPr lang="en-US" sz="3000" dirty="0"/>
          </a:p>
        </p:txBody>
      </p:sp>
    </p:spTree>
    <p:extLst>
      <p:ext uri="{BB962C8B-B14F-4D97-AF65-F5344CB8AC3E}">
        <p14:creationId xmlns:p14="http://schemas.microsoft.com/office/powerpoint/2010/main" val="12700843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Science Matters</a:t>
            </a:r>
            <a:endParaRPr lang="en-US" dirty="0"/>
          </a:p>
        </p:txBody>
      </p:sp>
      <p:sp>
        <p:nvSpPr>
          <p:cNvPr id="5" name="Rectangle 1"/>
          <p:cNvSpPr>
            <a:spLocks noChangeArrowheads="1"/>
          </p:cNvSpPr>
          <p:nvPr/>
        </p:nvSpPr>
        <p:spPr bwMode="auto">
          <a:xfrm>
            <a:off x="361791" y="562323"/>
            <a:ext cx="8531000" cy="627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pPr marL="285750" marR="0" lvl="0" indent="-285750" defTabSz="914400" rtl="0" eaLnBrk="0" fontAlgn="base" latinLnBrk="0" hangingPunct="0">
              <a:lnSpc>
                <a:spcPct val="100000"/>
              </a:lnSpc>
              <a:spcBef>
                <a:spcPct val="0"/>
              </a:spcBef>
              <a:spcAft>
                <a:spcPct val="0"/>
              </a:spcAft>
              <a:buClrTx/>
              <a:buSzTx/>
              <a:buFont typeface="Arial" pitchFamily="34" charset="0"/>
              <a:buChar char="•"/>
              <a:tabLst>
                <a:tab pos="2971800" algn="ctr"/>
                <a:tab pos="5943600" algn="r"/>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Science is all around us!</a:t>
            </a:r>
          </a:p>
          <a:p>
            <a:pPr marR="0" lvl="0" defTabSz="914400" rtl="0" eaLnBrk="0" fontAlgn="base" latinLnBrk="0" hangingPunct="0">
              <a:lnSpc>
                <a:spcPct val="100000"/>
              </a:lnSpc>
              <a:spcBef>
                <a:spcPct val="0"/>
              </a:spcBef>
              <a:spcAft>
                <a:spcPct val="0"/>
              </a:spcAft>
              <a:buClrTx/>
              <a:buSzTx/>
              <a:tabLst>
                <a:tab pos="2971800" algn="ctr"/>
                <a:tab pos="5943600" algn="r"/>
              </a:tabLst>
            </a:pPr>
            <a:endPar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pPr marL="285750" marR="0" lvl="0" indent="-285750" defTabSz="914400" rtl="0" eaLnBrk="0" fontAlgn="base" latinLnBrk="0" hangingPunct="0">
              <a:lnSpc>
                <a:spcPct val="100000"/>
              </a:lnSpc>
              <a:spcBef>
                <a:spcPct val="0"/>
              </a:spcBef>
              <a:spcAft>
                <a:spcPct val="0"/>
              </a:spcAft>
              <a:buClrTx/>
              <a:buSzTx/>
              <a:buFont typeface="Arial" pitchFamily="34" charset="0"/>
              <a:buChar char="•"/>
              <a:tabLst>
                <a:tab pos="2971800" algn="ctr"/>
                <a:tab pos="5943600" algn="r"/>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From investigating how electricity works to light up the world, to discovering a cure for cancer, the opportunities are endless.</a:t>
            </a:r>
          </a:p>
          <a:p>
            <a:pPr marR="0" lvl="0" defTabSz="914400" rtl="0" eaLnBrk="0" fontAlgn="base" latinLnBrk="0" hangingPunct="0">
              <a:lnSpc>
                <a:spcPct val="100000"/>
              </a:lnSpc>
              <a:spcBef>
                <a:spcPct val="0"/>
              </a:spcBef>
              <a:spcAft>
                <a:spcPct val="0"/>
              </a:spcAft>
              <a:buClrTx/>
              <a:buSzTx/>
              <a:tabLst>
                <a:tab pos="2971800" algn="ctr"/>
                <a:tab pos="5943600" algn="r"/>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p>
          <a:p>
            <a:pPr marL="285750" marR="0" lvl="0" indent="-285750" defTabSz="914400" rtl="0" eaLnBrk="0" fontAlgn="base" latinLnBrk="0" hangingPunct="0">
              <a:lnSpc>
                <a:spcPct val="100000"/>
              </a:lnSpc>
              <a:spcBef>
                <a:spcPct val="0"/>
              </a:spcBef>
              <a:spcAft>
                <a:spcPct val="0"/>
              </a:spcAft>
              <a:buClrTx/>
              <a:buSzTx/>
              <a:buFont typeface="Arial" pitchFamily="34" charset="0"/>
              <a:buChar char="•"/>
              <a:tabLst>
                <a:tab pos="2971800" algn="ctr"/>
                <a:tab pos="5943600" algn="r"/>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Science allows us to understand life, nature, and the universe in which we live.</a:t>
            </a:r>
          </a:p>
          <a:p>
            <a:pPr marR="0" lvl="0" defTabSz="914400" rtl="0" eaLnBrk="0" fontAlgn="base" latinLnBrk="0" hangingPunct="0">
              <a:lnSpc>
                <a:spcPct val="100000"/>
              </a:lnSpc>
              <a:spcBef>
                <a:spcPct val="0"/>
              </a:spcBef>
              <a:spcAft>
                <a:spcPct val="0"/>
              </a:spcAft>
              <a:buClrTx/>
              <a:buSzTx/>
              <a:tabLst>
                <a:tab pos="2971800" algn="ctr"/>
                <a:tab pos="5943600" algn="r"/>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p>
          <a:p>
            <a:pPr marL="285750" marR="0" lvl="0" indent="-285750" defTabSz="914400" rtl="0" eaLnBrk="0" fontAlgn="base" latinLnBrk="0" hangingPunct="0">
              <a:lnSpc>
                <a:spcPct val="100000"/>
              </a:lnSpc>
              <a:spcBef>
                <a:spcPct val="0"/>
              </a:spcBef>
              <a:spcAft>
                <a:spcPct val="0"/>
              </a:spcAft>
              <a:buClrTx/>
              <a:buSzTx/>
              <a:buFont typeface="Arial" pitchFamily="34" charset="0"/>
              <a:buChar char="•"/>
              <a:tabLst>
                <a:tab pos="2971800" algn="ctr"/>
                <a:tab pos="5943600" algn="r"/>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In school, students have the opportunity to explore their communities through science, and make discoveries of their own.</a:t>
            </a:r>
          </a:p>
          <a:p>
            <a:pPr marR="0" lvl="0" defTabSz="914400" rtl="0" eaLnBrk="0" fontAlgn="base" latinLnBrk="0" hangingPunct="0">
              <a:lnSpc>
                <a:spcPct val="100000"/>
              </a:lnSpc>
              <a:spcBef>
                <a:spcPct val="0"/>
              </a:spcBef>
              <a:spcAft>
                <a:spcPct val="0"/>
              </a:spcAft>
              <a:buClrTx/>
              <a:buSzTx/>
              <a:tabLst>
                <a:tab pos="2971800" algn="ctr"/>
                <a:tab pos="5943600" algn="r"/>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p>
          <a:p>
            <a:pPr marL="285750" marR="0" lvl="0" indent="-285750" defTabSz="914400" rtl="0" eaLnBrk="0" fontAlgn="base" latinLnBrk="0" hangingPunct="0">
              <a:lnSpc>
                <a:spcPct val="100000"/>
              </a:lnSpc>
              <a:spcBef>
                <a:spcPct val="0"/>
              </a:spcBef>
              <a:spcAft>
                <a:spcPct val="0"/>
              </a:spcAft>
              <a:buClrTx/>
              <a:buSzTx/>
              <a:buFont typeface="Arial" pitchFamily="34" charset="0"/>
              <a:buChar char="•"/>
              <a:tabLst>
                <a:tab pos="2971800" algn="ctr"/>
                <a:tab pos="5943600" algn="r"/>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When families and schools work together to support learning; our children tend to succeed not only in school but also throughout life.  Here are some helpful hints to get your scientist going!</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502338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Supporting </a:t>
            </a:r>
            <a:r>
              <a:rPr lang="en-US" dirty="0" smtClean="0"/>
              <a:t>Science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78185993"/>
              </p:ext>
            </p:extLst>
          </p:nvPr>
        </p:nvGraphicFramePr>
        <p:xfrm>
          <a:off x="252779" y="1049158"/>
          <a:ext cx="8559625" cy="5712680"/>
        </p:xfrm>
        <a:graphic>
          <a:graphicData uri="http://schemas.openxmlformats.org/drawingml/2006/table">
            <a:tbl>
              <a:tblPr firstRow="1" firstCol="1" bandRow="1">
                <a:tableStyleId>{073A0DAA-6AF3-43AB-8588-CEC1D06C72B9}</a:tableStyleId>
              </a:tblPr>
              <a:tblGrid>
                <a:gridCol w="1455441"/>
                <a:gridCol w="7104184"/>
              </a:tblGrid>
              <a:tr h="1321727">
                <a:tc>
                  <a:txBody>
                    <a:bodyPr/>
                    <a:lstStyle/>
                    <a:p>
                      <a:pPr marL="0" marR="0" lvl="0" indent="0">
                        <a:lnSpc>
                          <a:spcPct val="115000"/>
                        </a:lnSpc>
                        <a:spcBef>
                          <a:spcPts val="0"/>
                        </a:spcBef>
                        <a:spcAft>
                          <a:spcPts val="0"/>
                        </a:spcAft>
                        <a:buFontTx/>
                        <a:buNone/>
                      </a:pPr>
                      <a:r>
                        <a:rPr lang="en-US" sz="1200" dirty="0">
                          <a:effectLst/>
                        </a:rPr>
                        <a:t>Enjoy science together as a family and encourage science as a hobby</a:t>
                      </a:r>
                      <a:endParaRPr lang="en-US" sz="900" dirty="0">
                        <a:effectLst/>
                        <a:latin typeface="Calibri"/>
                        <a:ea typeface="Calibri"/>
                        <a:cs typeface="Times New Roman"/>
                      </a:endParaRPr>
                    </a:p>
                  </a:txBody>
                  <a:tcPr marL="56764" marR="56764" marT="0" marB="0"/>
                </a:tc>
                <a:tc>
                  <a:txBody>
                    <a:bodyPr/>
                    <a:lstStyle/>
                    <a:p>
                      <a:pPr marL="342900" marR="0" lvl="0" indent="-342900">
                        <a:lnSpc>
                          <a:spcPct val="115000"/>
                        </a:lnSpc>
                        <a:buFont typeface="Symbol"/>
                        <a:buChar char=""/>
                      </a:pPr>
                      <a:r>
                        <a:rPr lang="en-US" sz="1000" dirty="0">
                          <a:effectLst/>
                        </a:rPr>
                        <a:t>Take it outside. Watch what's happening around you, and have your child keep track of things like the temperature or the time the sun sets. Visit one of our local free museums or the zoo.</a:t>
                      </a:r>
                    </a:p>
                    <a:p>
                      <a:pPr marL="342900" marR="0" lvl="0" indent="-342900">
                        <a:lnSpc>
                          <a:spcPct val="115000"/>
                        </a:lnSpc>
                        <a:spcBef>
                          <a:spcPts val="0"/>
                        </a:spcBef>
                        <a:spcAft>
                          <a:spcPts val="0"/>
                        </a:spcAft>
                        <a:buFont typeface="Symbol"/>
                        <a:buChar char=""/>
                      </a:pPr>
                      <a:r>
                        <a:rPr lang="en-US" sz="1000" dirty="0">
                          <a:effectLst/>
                        </a:rPr>
                        <a:t>Get Active. Activities, like cooking, working in the garden, hiking, and doing chores around the house encourage students creativity and problem solving ability. </a:t>
                      </a:r>
                    </a:p>
                    <a:p>
                      <a:pPr marL="342900" marR="0" lvl="0" indent="-342900">
                        <a:lnSpc>
                          <a:spcPct val="115000"/>
                        </a:lnSpc>
                        <a:spcBef>
                          <a:spcPts val="0"/>
                        </a:spcBef>
                        <a:spcAft>
                          <a:spcPts val="0"/>
                        </a:spcAft>
                        <a:buFont typeface="Symbol"/>
                        <a:buChar char=""/>
                      </a:pPr>
                      <a:r>
                        <a:rPr lang="en-US" sz="1000" dirty="0">
                          <a:effectLst/>
                        </a:rPr>
                        <a:t>Be Curious. Join your children in learning new things about science and technology. Take advantage of not knowing all the answers to your children’s questions and embrace opportunities to learn together!</a:t>
                      </a:r>
                      <a:endParaRPr lang="en-US" sz="1000" b="0" dirty="0">
                        <a:solidFill>
                          <a:schemeClr val="tx1"/>
                        </a:solidFill>
                        <a:effectLst/>
                        <a:latin typeface="Calibri"/>
                        <a:ea typeface="Calibri"/>
                        <a:cs typeface="Times New Roman"/>
                      </a:endParaRPr>
                    </a:p>
                  </a:txBody>
                  <a:tcPr marL="56764" marR="56764" marT="0" marB="0"/>
                </a:tc>
              </a:tr>
              <a:tr h="660863">
                <a:tc>
                  <a:txBody>
                    <a:bodyPr/>
                    <a:lstStyle/>
                    <a:p>
                      <a:pPr marL="0" marR="0" lvl="0" indent="0">
                        <a:lnSpc>
                          <a:spcPct val="115000"/>
                        </a:lnSpc>
                        <a:spcBef>
                          <a:spcPts val="0"/>
                        </a:spcBef>
                        <a:spcAft>
                          <a:spcPts val="0"/>
                        </a:spcAft>
                        <a:buFontTx/>
                        <a:buNone/>
                      </a:pPr>
                      <a:r>
                        <a:rPr lang="en-US" sz="1200" dirty="0">
                          <a:effectLst/>
                        </a:rPr>
                        <a:t>Read and explore with your children.</a:t>
                      </a:r>
                      <a:endParaRPr lang="en-US" sz="900" dirty="0">
                        <a:effectLst/>
                        <a:latin typeface="Calibri"/>
                        <a:ea typeface="Calibri"/>
                        <a:cs typeface="Times New Roman"/>
                      </a:endParaRPr>
                    </a:p>
                  </a:txBody>
                  <a:tcPr marL="56764" marR="56764" marT="0" marB="0"/>
                </a:tc>
                <a:tc>
                  <a:txBody>
                    <a:bodyPr/>
                    <a:lstStyle/>
                    <a:p>
                      <a:pPr marL="342900" marR="0" lvl="0" indent="-342900">
                        <a:lnSpc>
                          <a:spcPct val="115000"/>
                        </a:lnSpc>
                        <a:spcBef>
                          <a:spcPts val="0"/>
                        </a:spcBef>
                        <a:spcAft>
                          <a:spcPts val="0"/>
                        </a:spcAft>
                        <a:buFont typeface="Symbol"/>
                        <a:buChar char=""/>
                      </a:pPr>
                      <a:r>
                        <a:rPr lang="en-US" sz="1000">
                          <a:effectLst/>
                        </a:rPr>
                        <a:t>You don’t need to have all the answers.  When your child asks you “why”?  Use books, apps, videos, and other resources, to find out more about a topic! Help them read and discover more.</a:t>
                      </a:r>
                    </a:p>
                    <a:p>
                      <a:pPr marL="342900" marR="0" lvl="0" indent="-342900">
                        <a:lnSpc>
                          <a:spcPct val="115000"/>
                        </a:lnSpc>
                        <a:spcBef>
                          <a:spcPts val="0"/>
                        </a:spcBef>
                        <a:spcAft>
                          <a:spcPts val="0"/>
                        </a:spcAft>
                        <a:buFont typeface="Symbol"/>
                        <a:buChar char=""/>
                      </a:pPr>
                      <a:r>
                        <a:rPr lang="en-US" sz="1000">
                          <a:effectLst/>
                        </a:rPr>
                        <a:t>Explore your Library. Our local librarians can help you find books about topics your students may be interested in. </a:t>
                      </a:r>
                      <a:endParaRPr lang="en-US" sz="1000">
                        <a:effectLst/>
                        <a:latin typeface="Calibri"/>
                        <a:ea typeface="Calibri"/>
                        <a:cs typeface="Times New Roman"/>
                      </a:endParaRPr>
                    </a:p>
                  </a:txBody>
                  <a:tcPr marL="56764" marR="56764" marT="0" marB="0"/>
                </a:tc>
              </a:tr>
              <a:tr h="1027287">
                <a:tc>
                  <a:txBody>
                    <a:bodyPr/>
                    <a:lstStyle/>
                    <a:p>
                      <a:pPr marL="0" marR="0" lvl="0" indent="0">
                        <a:lnSpc>
                          <a:spcPct val="115000"/>
                        </a:lnSpc>
                        <a:spcBef>
                          <a:spcPts val="0"/>
                        </a:spcBef>
                        <a:spcAft>
                          <a:spcPts val="0"/>
                        </a:spcAft>
                        <a:buFontTx/>
                        <a:buNone/>
                      </a:pPr>
                      <a:r>
                        <a:rPr lang="en-US" sz="1200" dirty="0">
                          <a:effectLst/>
                        </a:rPr>
                        <a:t>Encourage your children to ask questions and pursue answers.</a:t>
                      </a:r>
                      <a:endParaRPr lang="en-US" sz="900" dirty="0">
                        <a:effectLst/>
                        <a:latin typeface="Calibri"/>
                        <a:ea typeface="Calibri"/>
                        <a:cs typeface="Times New Roman"/>
                      </a:endParaRPr>
                    </a:p>
                  </a:txBody>
                  <a:tcPr marL="56764" marR="56764" marT="0" marB="0"/>
                </a:tc>
                <a:tc>
                  <a:txBody>
                    <a:bodyPr/>
                    <a:lstStyle/>
                    <a:p>
                      <a:pPr marL="342900" marR="0" lvl="0" indent="-342900">
                        <a:lnSpc>
                          <a:spcPct val="115000"/>
                        </a:lnSpc>
                        <a:spcBef>
                          <a:spcPts val="0"/>
                        </a:spcBef>
                        <a:spcAft>
                          <a:spcPts val="0"/>
                        </a:spcAft>
                        <a:buFont typeface="Symbol"/>
                        <a:buChar char=""/>
                      </a:pPr>
                      <a:r>
                        <a:rPr lang="en-US" sz="1000" dirty="0">
                          <a:effectLst/>
                        </a:rPr>
                        <a:t>Chat and Chew. Ask questions and engage in conversation during mealtime around things they have observed.</a:t>
                      </a:r>
                    </a:p>
                    <a:p>
                      <a:pPr marL="342900" marR="0" lvl="0" indent="-342900">
                        <a:lnSpc>
                          <a:spcPct val="115000"/>
                        </a:lnSpc>
                        <a:spcBef>
                          <a:spcPts val="0"/>
                        </a:spcBef>
                        <a:spcAft>
                          <a:spcPts val="0"/>
                        </a:spcAft>
                        <a:buFont typeface="Symbol"/>
                        <a:buChar char=""/>
                      </a:pPr>
                      <a:r>
                        <a:rPr lang="en-US" sz="1000" dirty="0">
                          <a:effectLst/>
                        </a:rPr>
                        <a:t>Ask 3. Three basic questions can help lead children to a better understanding of the world: </a:t>
                      </a:r>
                    </a:p>
                    <a:p>
                      <a:pPr marL="342900" marR="0" lvl="0" indent="-342900">
                        <a:lnSpc>
                          <a:spcPct val="115000"/>
                        </a:lnSpc>
                        <a:spcBef>
                          <a:spcPts val="0"/>
                        </a:spcBef>
                        <a:spcAft>
                          <a:spcPts val="0"/>
                        </a:spcAft>
                        <a:buFont typeface="Wingdings"/>
                        <a:buChar char=""/>
                      </a:pPr>
                      <a:r>
                        <a:rPr lang="en-US" sz="1000" dirty="0">
                          <a:effectLst/>
                        </a:rPr>
                        <a:t>What do you see? </a:t>
                      </a:r>
                    </a:p>
                    <a:p>
                      <a:pPr marL="342900" marR="0" lvl="0" indent="-342900">
                        <a:lnSpc>
                          <a:spcPct val="115000"/>
                        </a:lnSpc>
                        <a:spcBef>
                          <a:spcPts val="0"/>
                        </a:spcBef>
                        <a:spcAft>
                          <a:spcPts val="0"/>
                        </a:spcAft>
                        <a:buFont typeface="Wingdings"/>
                        <a:buChar char=""/>
                      </a:pPr>
                      <a:r>
                        <a:rPr lang="en-US" sz="1000" dirty="0">
                          <a:effectLst/>
                        </a:rPr>
                        <a:t>How does it work?</a:t>
                      </a:r>
                    </a:p>
                    <a:p>
                      <a:pPr marL="342900" marR="0" lvl="0" indent="-342900">
                        <a:lnSpc>
                          <a:spcPct val="115000"/>
                        </a:lnSpc>
                        <a:spcBef>
                          <a:spcPts val="0"/>
                        </a:spcBef>
                        <a:spcAft>
                          <a:spcPts val="0"/>
                        </a:spcAft>
                        <a:buFont typeface="Wingdings"/>
                        <a:buChar char=""/>
                      </a:pPr>
                      <a:r>
                        <a:rPr lang="en-US" sz="1000" dirty="0">
                          <a:effectLst/>
                        </a:rPr>
                        <a:t>Why do you think _____________</a:t>
                      </a:r>
                    </a:p>
                    <a:p>
                      <a:pPr marL="342900" marR="0" lvl="0" indent="-342900">
                        <a:lnSpc>
                          <a:spcPct val="115000"/>
                        </a:lnSpc>
                        <a:spcBef>
                          <a:spcPts val="0"/>
                        </a:spcBef>
                        <a:spcAft>
                          <a:spcPts val="0"/>
                        </a:spcAft>
                        <a:buFont typeface="Symbol"/>
                        <a:buChar char=""/>
                      </a:pPr>
                      <a:r>
                        <a:rPr lang="en-US" sz="1000" dirty="0">
                          <a:effectLst/>
                        </a:rPr>
                        <a:t> I spy… Use the trip between school and home to develop student’s observation skills.</a:t>
                      </a:r>
                      <a:endParaRPr lang="en-US" sz="1000" dirty="0">
                        <a:effectLst/>
                        <a:latin typeface="Calibri"/>
                        <a:ea typeface="Calibri"/>
                        <a:cs typeface="Times New Roman"/>
                      </a:endParaRPr>
                    </a:p>
                  </a:txBody>
                  <a:tcPr marL="56764" marR="56764" marT="0" marB="0"/>
                </a:tc>
              </a:tr>
              <a:tr h="1308814">
                <a:tc>
                  <a:txBody>
                    <a:bodyPr/>
                    <a:lstStyle/>
                    <a:p>
                      <a:pPr marL="0" marR="0" lvl="0" indent="0">
                        <a:lnSpc>
                          <a:spcPct val="115000"/>
                        </a:lnSpc>
                        <a:spcBef>
                          <a:spcPts val="0"/>
                        </a:spcBef>
                        <a:spcAft>
                          <a:spcPts val="0"/>
                        </a:spcAft>
                        <a:buFontTx/>
                        <a:buNone/>
                      </a:pPr>
                      <a:r>
                        <a:rPr lang="en-US" sz="1200" dirty="0">
                          <a:effectLst/>
                        </a:rPr>
                        <a:t>Help your </a:t>
                      </a:r>
                      <a:r>
                        <a:rPr lang="en-US" sz="1200" dirty="0" smtClean="0">
                          <a:effectLst/>
                        </a:rPr>
                        <a:t>kids </a:t>
                      </a:r>
                      <a:r>
                        <a:rPr lang="en-US" sz="1200" dirty="0">
                          <a:effectLst/>
                        </a:rPr>
                        <a:t>with “hands-on” assignments when necessary.</a:t>
                      </a:r>
                      <a:endParaRPr lang="en-US" sz="900" dirty="0">
                        <a:effectLst/>
                        <a:latin typeface="Calibri"/>
                        <a:ea typeface="Calibri"/>
                        <a:cs typeface="Times New Roman"/>
                      </a:endParaRPr>
                    </a:p>
                  </a:txBody>
                  <a:tcPr marL="56764" marR="56764" marT="0" marB="0"/>
                </a:tc>
                <a:tc>
                  <a:txBody>
                    <a:bodyPr/>
                    <a:lstStyle/>
                    <a:p>
                      <a:pPr marL="342900" marR="0" lvl="0" indent="-342900">
                        <a:lnSpc>
                          <a:spcPct val="115000"/>
                        </a:lnSpc>
                        <a:spcBef>
                          <a:spcPts val="0"/>
                        </a:spcBef>
                        <a:spcAft>
                          <a:spcPts val="0"/>
                        </a:spcAft>
                        <a:buFont typeface="Symbol"/>
                        <a:buChar char=""/>
                      </a:pPr>
                      <a:r>
                        <a:rPr lang="en-US" sz="1000">
                          <a:effectLst/>
                        </a:rPr>
                        <a:t>Reach out for resources.  Talk to your student’s teacher or other community resources (Rec centers, etc.) about how best to help your child with their project.  </a:t>
                      </a:r>
                    </a:p>
                    <a:p>
                      <a:pPr marL="342900" marR="0" lvl="0" indent="-342900">
                        <a:lnSpc>
                          <a:spcPct val="115000"/>
                        </a:lnSpc>
                        <a:spcBef>
                          <a:spcPts val="0"/>
                        </a:spcBef>
                        <a:spcAft>
                          <a:spcPts val="0"/>
                        </a:spcAft>
                        <a:buFont typeface="Symbol"/>
                        <a:buChar char=""/>
                      </a:pPr>
                      <a:r>
                        <a:rPr lang="en-US" sz="1000">
                          <a:effectLst/>
                        </a:rPr>
                        <a:t>Network: Find support for your student in your community. Talking about your child’s project with family, friends, doctors, neighbors, at church, or even at the grocery store, can help connect you with resources. As your child gets older, have them begin these conversations.</a:t>
                      </a:r>
                    </a:p>
                    <a:p>
                      <a:pPr marL="342900" marR="0" lvl="0" indent="-342900">
                        <a:lnSpc>
                          <a:spcPct val="115000"/>
                        </a:lnSpc>
                        <a:spcBef>
                          <a:spcPts val="0"/>
                        </a:spcBef>
                        <a:spcAft>
                          <a:spcPts val="0"/>
                        </a:spcAft>
                        <a:buFont typeface="Symbol"/>
                        <a:buChar char=""/>
                      </a:pPr>
                      <a:r>
                        <a:rPr lang="en-US" sz="1000">
                          <a:effectLst/>
                        </a:rPr>
                        <a:t>Google –it!  Online resources for parents and students around hands on projects can help relieve a lot of stress and help guide the process.  Use recommended sites, as they will have age appropriate and safe projects for students to conduct. </a:t>
                      </a:r>
                      <a:endParaRPr lang="en-US" sz="1000">
                        <a:effectLst/>
                        <a:latin typeface="Calibri"/>
                        <a:ea typeface="Calibri"/>
                        <a:cs typeface="Times New Roman"/>
                      </a:endParaRPr>
                    </a:p>
                  </a:txBody>
                  <a:tcPr marL="56764" marR="56764" marT="0" marB="0"/>
                </a:tc>
              </a:tr>
              <a:tr h="1369716">
                <a:tc>
                  <a:txBody>
                    <a:bodyPr/>
                    <a:lstStyle/>
                    <a:p>
                      <a:pPr marL="0" marR="0" lvl="0" indent="0">
                        <a:lnSpc>
                          <a:spcPct val="115000"/>
                        </a:lnSpc>
                        <a:spcBef>
                          <a:spcPts val="0"/>
                        </a:spcBef>
                        <a:spcAft>
                          <a:spcPts val="0"/>
                        </a:spcAft>
                        <a:buFontTx/>
                        <a:buNone/>
                      </a:pPr>
                      <a:r>
                        <a:rPr lang="en-US" sz="1200" dirty="0">
                          <a:effectLst/>
                        </a:rPr>
                        <a:t>Encourage older children in science.</a:t>
                      </a:r>
                      <a:endParaRPr lang="en-US" sz="900" dirty="0">
                        <a:effectLst/>
                        <a:latin typeface="Calibri"/>
                        <a:ea typeface="Calibri"/>
                        <a:cs typeface="Times New Roman"/>
                      </a:endParaRPr>
                    </a:p>
                  </a:txBody>
                  <a:tcPr marL="56764" marR="56764" marT="0" marB="0"/>
                </a:tc>
                <a:tc>
                  <a:txBody>
                    <a:bodyPr/>
                    <a:lstStyle/>
                    <a:p>
                      <a:pPr marL="342900" marR="0" lvl="0" indent="-342900">
                        <a:lnSpc>
                          <a:spcPct val="115000"/>
                        </a:lnSpc>
                        <a:spcBef>
                          <a:spcPts val="0"/>
                        </a:spcBef>
                        <a:spcAft>
                          <a:spcPts val="0"/>
                        </a:spcAft>
                        <a:buFont typeface="Symbol"/>
                        <a:buChar char=""/>
                      </a:pPr>
                      <a:r>
                        <a:rPr lang="en-US" sz="1000" dirty="0">
                          <a:effectLst/>
                        </a:rPr>
                        <a:t>College and career ready. Students studying in STEM fields will be better prepared to participate in the 21</a:t>
                      </a:r>
                      <a:r>
                        <a:rPr lang="en-US" sz="1000" baseline="30000" dirty="0">
                          <a:effectLst/>
                        </a:rPr>
                        <a:t>st</a:t>
                      </a:r>
                      <a:r>
                        <a:rPr lang="en-US" sz="1000" dirty="0">
                          <a:effectLst/>
                        </a:rPr>
                        <a:t>-century workforce. </a:t>
                      </a:r>
                    </a:p>
                    <a:p>
                      <a:pPr marL="342900" marR="0" lvl="0" indent="-342900">
                        <a:lnSpc>
                          <a:spcPct val="115000"/>
                        </a:lnSpc>
                        <a:spcBef>
                          <a:spcPts val="0"/>
                        </a:spcBef>
                        <a:spcAft>
                          <a:spcPts val="0"/>
                        </a:spcAft>
                        <a:buFont typeface="Symbol"/>
                        <a:buChar char=""/>
                      </a:pPr>
                      <a:r>
                        <a:rPr lang="en-US" sz="1000" dirty="0">
                          <a:effectLst/>
                        </a:rPr>
                        <a:t>Find Mentors: Mentors and internships will develop your student’s confidence and ability in the Sciences. Your student’s teachers or counselors can connect you with resources in the community.</a:t>
                      </a:r>
                    </a:p>
                    <a:p>
                      <a:pPr marL="342900" marR="0" lvl="0" indent="-342900">
                        <a:lnSpc>
                          <a:spcPct val="115000"/>
                        </a:lnSpc>
                        <a:spcBef>
                          <a:spcPts val="0"/>
                        </a:spcBef>
                        <a:spcAft>
                          <a:spcPts val="0"/>
                        </a:spcAft>
                        <a:buFont typeface="Symbol"/>
                        <a:buChar char=""/>
                      </a:pPr>
                      <a:r>
                        <a:rPr lang="en-US" sz="1000" dirty="0">
                          <a:effectLst/>
                        </a:rPr>
                        <a:t>Get Help Early On! –Science can be difficult for students at times. Help them connect them with tutorial options at school or in the community, before it becomes a problem. </a:t>
                      </a:r>
                    </a:p>
                    <a:p>
                      <a:pPr marL="342900" marR="0" lvl="0" indent="-342900">
                        <a:lnSpc>
                          <a:spcPct val="115000"/>
                        </a:lnSpc>
                        <a:spcBef>
                          <a:spcPts val="0"/>
                        </a:spcBef>
                        <a:spcAft>
                          <a:spcPts val="0"/>
                        </a:spcAft>
                        <a:buFont typeface="Symbol"/>
                        <a:buChar char=""/>
                      </a:pPr>
                      <a:r>
                        <a:rPr lang="en-US" sz="1000" dirty="0">
                          <a:effectLst/>
                        </a:rPr>
                        <a:t>Be Informed. Connect with teachers and school staff around the science program and expectations around science at your student’s school. </a:t>
                      </a:r>
                      <a:endParaRPr lang="en-US" sz="1000" dirty="0">
                        <a:effectLst/>
                        <a:latin typeface="Calibri"/>
                        <a:ea typeface="Calibri"/>
                        <a:cs typeface="Times New Roman"/>
                      </a:endParaRPr>
                    </a:p>
                  </a:txBody>
                  <a:tcPr marL="56764" marR="56764" marT="0" marB="0"/>
                </a:tc>
              </a:tr>
            </a:tbl>
          </a:graphicData>
        </a:graphic>
      </p:graphicFrame>
    </p:spTree>
    <p:extLst>
      <p:ext uri="{BB962C8B-B14F-4D97-AF65-F5344CB8AC3E}">
        <p14:creationId xmlns:p14="http://schemas.microsoft.com/office/powerpoint/2010/main" val="40617081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Questions…</a:t>
            </a:r>
            <a:endParaRPr lang="en-US" dirty="0"/>
          </a:p>
        </p:txBody>
      </p:sp>
      <p:pic>
        <p:nvPicPr>
          <p:cNvPr id="6146" name="Picture 2" descr="C:\Users\heidi.beeman\AppData\Local\Microsoft\Windows\Temporary Internet Files\Content.IE5\642MFZ07\MC900311778[1].wm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47225" y="2160404"/>
            <a:ext cx="2185473" cy="325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249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Common Core State Standards</a:t>
            </a:r>
            <a:endParaRPr lang="en-US" dirty="0"/>
          </a:p>
        </p:txBody>
      </p:sp>
      <p:sp>
        <p:nvSpPr>
          <p:cNvPr id="3" name="Content Placeholder 2"/>
          <p:cNvSpPr>
            <a:spLocks noGrp="1"/>
          </p:cNvSpPr>
          <p:nvPr>
            <p:ph idx="1"/>
          </p:nvPr>
        </p:nvSpPr>
        <p:spPr>
          <a:xfrm>
            <a:off x="457200" y="1008995"/>
            <a:ext cx="8229600" cy="4035971"/>
          </a:xfrm>
        </p:spPr>
        <p:txBody>
          <a:bodyPr>
            <a:normAutofit/>
          </a:bodyPr>
          <a:lstStyle/>
          <a:p>
            <a:r>
              <a:rPr lang="en-US" sz="3000" dirty="0" smtClean="0"/>
              <a:t>The Common </a:t>
            </a:r>
            <a:r>
              <a:rPr lang="en-US" sz="3000" dirty="0"/>
              <a:t>Core State Standards are educational standards in mathematics and </a:t>
            </a:r>
            <a:r>
              <a:rPr lang="en-US" sz="3000" dirty="0" smtClean="0"/>
              <a:t>English </a:t>
            </a:r>
            <a:r>
              <a:rPr lang="en-US" sz="3000" dirty="0"/>
              <a:t>L</a:t>
            </a:r>
            <a:r>
              <a:rPr lang="en-US" sz="3000" dirty="0" smtClean="0"/>
              <a:t>anguage Arts (ELA) </a:t>
            </a:r>
            <a:r>
              <a:rPr lang="en-US" sz="3000" dirty="0"/>
              <a:t>that ensure your </a:t>
            </a:r>
            <a:r>
              <a:rPr lang="en-US" sz="3000" dirty="0" smtClean="0"/>
              <a:t>child </a:t>
            </a:r>
            <a:r>
              <a:rPr lang="en-US" sz="3000" dirty="0"/>
              <a:t>has the skills and knowledge to be </a:t>
            </a:r>
            <a:r>
              <a:rPr lang="en-US" sz="3000" dirty="0" smtClean="0"/>
              <a:t>successful </a:t>
            </a:r>
          </a:p>
          <a:p>
            <a:r>
              <a:rPr lang="en-US" sz="3000" dirty="0" smtClean="0"/>
              <a:t>The Common </a:t>
            </a:r>
            <a:r>
              <a:rPr lang="en-US" sz="3000" dirty="0"/>
              <a:t>Core is designed to </a:t>
            </a:r>
            <a:r>
              <a:rPr lang="en-US" sz="3000" dirty="0" smtClean="0"/>
              <a:t>provide clear 21</a:t>
            </a:r>
            <a:r>
              <a:rPr lang="en-US" sz="3000" baseline="30000" dirty="0" smtClean="0"/>
              <a:t>st</a:t>
            </a:r>
            <a:r>
              <a:rPr lang="en-US" sz="3000" dirty="0" smtClean="0"/>
              <a:t> century </a:t>
            </a:r>
            <a:r>
              <a:rPr lang="en-US" sz="3000" dirty="0"/>
              <a:t>goals for student learning. </a:t>
            </a:r>
            <a:endParaRPr lang="en-US" sz="3000" dirty="0" smtClean="0"/>
          </a:p>
          <a:p>
            <a:pPr marL="0" indent="0">
              <a:buNone/>
            </a:pPr>
            <a:endParaRPr lang="en-US" dirty="0"/>
          </a:p>
        </p:txBody>
      </p:sp>
      <p:pic>
        <p:nvPicPr>
          <p:cNvPr id="4" name="Picture 3" descr="C:\Users\heidi.beeman\AppData\Local\Microsoft\Windows\Temporary Internet Files\Content.IE5\XALUEFCJ\MC900055486[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8054" y="4583575"/>
            <a:ext cx="2325897" cy="2115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6522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20" y="104858"/>
            <a:ext cx="7009494" cy="699053"/>
          </a:xfrm>
        </p:spPr>
        <p:txBody>
          <a:bodyPr>
            <a:normAutofit fontScale="90000"/>
          </a:bodyPr>
          <a:lstStyle/>
          <a:p>
            <a:r>
              <a:rPr lang="en-US" dirty="0" smtClean="0"/>
              <a:t>The Common Core State Standards</a:t>
            </a:r>
            <a:endParaRPr lang="en-US" dirty="0"/>
          </a:p>
        </p:txBody>
      </p:sp>
      <p:sp>
        <p:nvSpPr>
          <p:cNvPr id="3" name="Content Placeholder 2"/>
          <p:cNvSpPr>
            <a:spLocks noGrp="1"/>
          </p:cNvSpPr>
          <p:nvPr>
            <p:ph idx="1"/>
          </p:nvPr>
        </p:nvSpPr>
        <p:spPr>
          <a:xfrm>
            <a:off x="457200" y="571732"/>
            <a:ext cx="8481848" cy="4723905"/>
          </a:xfrm>
        </p:spPr>
        <p:txBody>
          <a:bodyPr>
            <a:normAutofit lnSpcReduction="10000"/>
          </a:bodyPr>
          <a:lstStyle/>
          <a:p>
            <a:pPr marL="0" indent="0">
              <a:buNone/>
            </a:pPr>
            <a:r>
              <a:rPr lang="en-US" dirty="0" smtClean="0"/>
              <a:t> </a:t>
            </a:r>
            <a:endParaRPr lang="en-US" dirty="0"/>
          </a:p>
          <a:p>
            <a:r>
              <a:rPr lang="en-US" dirty="0" smtClean="0"/>
              <a:t>The CCSS do </a:t>
            </a:r>
            <a:r>
              <a:rPr lang="en-US" b="1" dirty="0" smtClean="0"/>
              <a:t>not</a:t>
            </a:r>
            <a:r>
              <a:rPr lang="en-US" dirty="0" smtClean="0"/>
              <a:t> tell teachers </a:t>
            </a:r>
            <a:r>
              <a:rPr lang="en-US" b="1" dirty="0" smtClean="0"/>
              <a:t>how to teach</a:t>
            </a:r>
            <a:r>
              <a:rPr lang="en-US" dirty="0" smtClean="0"/>
              <a:t>, but instead provide a map of </a:t>
            </a:r>
            <a:r>
              <a:rPr lang="en-US" b="1" dirty="0" smtClean="0"/>
              <a:t>what to teach </a:t>
            </a:r>
            <a:r>
              <a:rPr lang="en-US" dirty="0" smtClean="0"/>
              <a:t>at each grade level.</a:t>
            </a:r>
            <a:endParaRPr lang="en-US" dirty="0"/>
          </a:p>
          <a:p>
            <a:r>
              <a:rPr lang="en-US" dirty="0" smtClean="0"/>
              <a:t>So far, these standards have been adopted by 46 states  </a:t>
            </a:r>
          </a:p>
          <a:p>
            <a:r>
              <a:rPr lang="en-US" dirty="0" smtClean="0"/>
              <a:t>That means, if you move from DC to Los Angeles, your child will not have to adapt to new (as possibly less rigorous) standards</a:t>
            </a:r>
            <a:endParaRPr lang="en-US" dirty="0"/>
          </a:p>
        </p:txBody>
      </p:sp>
      <p:pic>
        <p:nvPicPr>
          <p:cNvPr id="1027" name="Picture 3" descr="C:\Users\heidi.beeman\AppData\Local\Microsoft\Windows\Temporary Internet Files\Content.IE5\3JOQVAZA\MP90036265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5544" y="5265683"/>
            <a:ext cx="2112579" cy="126754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31" name="Picture 7" descr="C:\Users\heidi.beeman\AppData\Local\Microsoft\Windows\Temporary Internet Files\Content.IE5\0XJ4INU7\MC900027376[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8966" y="4900777"/>
            <a:ext cx="1470923" cy="1997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05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19" y="104858"/>
            <a:ext cx="7482459" cy="699053"/>
          </a:xfrm>
        </p:spPr>
        <p:txBody>
          <a:bodyPr>
            <a:noAutofit/>
          </a:bodyPr>
          <a:lstStyle/>
          <a:p>
            <a:r>
              <a:rPr lang="en-US" sz="2800" dirty="0" smtClean="0"/>
              <a:t>What is College and Career Ready?</a:t>
            </a:r>
            <a:endParaRPr lang="en-US" sz="2800" dirty="0"/>
          </a:p>
        </p:txBody>
      </p:sp>
      <p:sp>
        <p:nvSpPr>
          <p:cNvPr id="3" name="Content Placeholder 2"/>
          <p:cNvSpPr>
            <a:spLocks noGrp="1"/>
          </p:cNvSpPr>
          <p:nvPr>
            <p:ph idx="1"/>
          </p:nvPr>
        </p:nvSpPr>
        <p:spPr>
          <a:xfrm>
            <a:off x="788276" y="1150884"/>
            <a:ext cx="8056179" cy="5439102"/>
          </a:xfrm>
        </p:spPr>
        <p:txBody>
          <a:bodyPr>
            <a:normAutofit/>
          </a:bodyPr>
          <a:lstStyle/>
          <a:p>
            <a:pPr marL="0" indent="0">
              <a:buNone/>
            </a:pPr>
            <a:r>
              <a:rPr lang="en-US" sz="3600" dirty="0" smtClean="0"/>
              <a:t>In English Language Arts the standards focus on:</a:t>
            </a:r>
            <a:endParaRPr lang="en-US" sz="3000" dirty="0" smtClean="0"/>
          </a:p>
          <a:p>
            <a:r>
              <a:rPr lang="en-US" sz="4000" dirty="0" smtClean="0"/>
              <a:t>Reading </a:t>
            </a:r>
          </a:p>
          <a:p>
            <a:r>
              <a:rPr lang="en-US" sz="4000" dirty="0" smtClean="0"/>
              <a:t>Writing </a:t>
            </a:r>
          </a:p>
          <a:p>
            <a:r>
              <a:rPr lang="en-US" sz="4000" dirty="0" smtClean="0"/>
              <a:t>Speaking </a:t>
            </a:r>
          </a:p>
          <a:p>
            <a:r>
              <a:rPr lang="en-US" sz="4000" dirty="0" smtClean="0"/>
              <a:t>Listening </a:t>
            </a:r>
          </a:p>
          <a:p>
            <a:r>
              <a:rPr lang="en-US" sz="4000" dirty="0" smtClean="0"/>
              <a:t>Language</a:t>
            </a:r>
            <a:endParaRPr lang="en-US" sz="4000" dirty="0"/>
          </a:p>
          <a:p>
            <a:pPr marL="0" indent="0">
              <a:buNone/>
            </a:pPr>
            <a:endParaRPr lang="en-US" dirty="0"/>
          </a:p>
          <a:p>
            <a:pPr marL="0" indent="0">
              <a:buNone/>
            </a:pPr>
            <a:endParaRPr lang="en-US" dirty="0"/>
          </a:p>
        </p:txBody>
      </p:sp>
      <p:pic>
        <p:nvPicPr>
          <p:cNvPr id="2052" name="Picture 4" descr="C:\Users\heidi.beeman\AppData\Local\Microsoft\Windows\Temporary Internet Files\Content.IE5\R3Q6UBVT\MC90044133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4345" y="1984878"/>
            <a:ext cx="3485756" cy="3485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310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19" y="104858"/>
            <a:ext cx="7482459" cy="699053"/>
          </a:xfrm>
        </p:spPr>
        <p:txBody>
          <a:bodyPr>
            <a:noAutofit/>
          </a:bodyPr>
          <a:lstStyle/>
          <a:p>
            <a:r>
              <a:rPr lang="en-US" sz="2800" dirty="0" smtClean="0"/>
              <a:t>What is College and Career Ready?</a:t>
            </a:r>
            <a:endParaRPr lang="en-US" sz="2800" dirty="0"/>
          </a:p>
        </p:txBody>
      </p:sp>
      <p:sp>
        <p:nvSpPr>
          <p:cNvPr id="3" name="Content Placeholder 2"/>
          <p:cNvSpPr>
            <a:spLocks noGrp="1"/>
          </p:cNvSpPr>
          <p:nvPr>
            <p:ph idx="1"/>
          </p:nvPr>
        </p:nvSpPr>
        <p:spPr>
          <a:xfrm>
            <a:off x="1970690" y="1229711"/>
            <a:ext cx="7315200" cy="5439102"/>
          </a:xfrm>
        </p:spPr>
        <p:txBody>
          <a:bodyPr>
            <a:normAutofit/>
          </a:bodyPr>
          <a:lstStyle/>
          <a:p>
            <a:r>
              <a:rPr lang="en-US" sz="3000" dirty="0" smtClean="0"/>
              <a:t>Independent thinking</a:t>
            </a:r>
            <a:endParaRPr lang="en-US" sz="3000" dirty="0"/>
          </a:p>
          <a:p>
            <a:r>
              <a:rPr lang="en-US" sz="3000" dirty="0"/>
              <a:t>S</a:t>
            </a:r>
            <a:r>
              <a:rPr lang="en-US" sz="3000" dirty="0" smtClean="0"/>
              <a:t>trong </a:t>
            </a:r>
            <a:r>
              <a:rPr lang="en-US" sz="3000" dirty="0"/>
              <a:t>content knowledge</a:t>
            </a:r>
          </a:p>
          <a:p>
            <a:r>
              <a:rPr lang="en-US" sz="3000" dirty="0" smtClean="0"/>
              <a:t>Respond to demands </a:t>
            </a:r>
            <a:r>
              <a:rPr lang="en-US" sz="3000" dirty="0"/>
              <a:t>of audience, task, purpose, </a:t>
            </a:r>
            <a:r>
              <a:rPr lang="en-US" sz="3000" dirty="0" smtClean="0"/>
              <a:t>discipline</a:t>
            </a:r>
            <a:endParaRPr lang="en-US" sz="3000" i="1" dirty="0"/>
          </a:p>
          <a:p>
            <a:r>
              <a:rPr lang="en-US" sz="3000" dirty="0" smtClean="0"/>
              <a:t>Comprehend </a:t>
            </a:r>
            <a:r>
              <a:rPr lang="en-US" sz="3000" dirty="0"/>
              <a:t>as well as </a:t>
            </a:r>
            <a:r>
              <a:rPr lang="en-US" sz="3000" dirty="0" smtClean="0"/>
              <a:t>critique!</a:t>
            </a:r>
            <a:endParaRPr lang="en-US" sz="3000" dirty="0"/>
          </a:p>
          <a:p>
            <a:r>
              <a:rPr lang="en-US" sz="3000" dirty="0" smtClean="0"/>
              <a:t>Value </a:t>
            </a:r>
            <a:r>
              <a:rPr lang="en-US" sz="3000" dirty="0"/>
              <a:t>evidence</a:t>
            </a:r>
          </a:p>
          <a:p>
            <a:r>
              <a:rPr lang="en-US" sz="3000" dirty="0" smtClean="0"/>
              <a:t>Use </a:t>
            </a:r>
            <a:r>
              <a:rPr lang="en-US" sz="3000" dirty="0"/>
              <a:t>technology and digital media strategically and capably</a:t>
            </a:r>
          </a:p>
          <a:p>
            <a:r>
              <a:rPr lang="en-US" sz="3000" dirty="0" smtClean="0"/>
              <a:t>Understand </a:t>
            </a:r>
            <a:r>
              <a:rPr lang="en-US" sz="3000" dirty="0"/>
              <a:t>other perspectives and cultures</a:t>
            </a:r>
          </a:p>
          <a:p>
            <a:pPr marL="0" indent="0">
              <a:buNone/>
            </a:pPr>
            <a:endParaRPr lang="en-US" dirty="0"/>
          </a:p>
          <a:p>
            <a:pPr marL="0" indent="0">
              <a:buNone/>
            </a:pPr>
            <a:endParaRPr lang="en-US" dirty="0"/>
          </a:p>
        </p:txBody>
      </p:sp>
      <p:pic>
        <p:nvPicPr>
          <p:cNvPr id="3075" name="Picture 3" descr="C:\Users\heidi.beeman\AppData\Local\Microsoft\Windows\Temporary Internet Files\Content.IE5\642MFZ07\MP90040889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519" y="2039315"/>
            <a:ext cx="1743812" cy="2629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808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19" y="104858"/>
            <a:ext cx="7482459" cy="699053"/>
          </a:xfrm>
        </p:spPr>
        <p:txBody>
          <a:bodyPr>
            <a:noAutofit/>
          </a:bodyPr>
          <a:lstStyle/>
          <a:p>
            <a:r>
              <a:rPr lang="en-US" sz="2800" dirty="0" smtClean="0"/>
              <a:t>What is College and Career Ready?</a:t>
            </a:r>
            <a:endParaRPr lang="en-US" sz="2800" dirty="0"/>
          </a:p>
        </p:txBody>
      </p:sp>
      <p:sp>
        <p:nvSpPr>
          <p:cNvPr id="3" name="Content Placeholder 2"/>
          <p:cNvSpPr>
            <a:spLocks noGrp="1"/>
          </p:cNvSpPr>
          <p:nvPr>
            <p:ph idx="1"/>
          </p:nvPr>
        </p:nvSpPr>
        <p:spPr>
          <a:xfrm>
            <a:off x="677917" y="1261243"/>
            <a:ext cx="7851228" cy="5439102"/>
          </a:xfrm>
        </p:spPr>
        <p:txBody>
          <a:bodyPr>
            <a:normAutofit/>
          </a:bodyPr>
          <a:lstStyle/>
          <a:p>
            <a:pPr marL="0" indent="0">
              <a:buNone/>
            </a:pPr>
            <a:r>
              <a:rPr lang="en-US" sz="3000" dirty="0" smtClean="0"/>
              <a:t>What does David Coleman, co-author of the CCSS ELA Standards, say?</a:t>
            </a:r>
          </a:p>
          <a:p>
            <a:pPr marL="0" indent="0">
              <a:buNone/>
            </a:pPr>
            <a:endParaRPr lang="en-US" sz="3000" dirty="0"/>
          </a:p>
          <a:p>
            <a:pPr marL="0" indent="0">
              <a:buNone/>
            </a:pPr>
            <a:r>
              <a:rPr lang="en-US" dirty="0">
                <a:hlinkClick r:id="rId2"/>
              </a:rPr>
              <a:t>http://www.youtube.com/watch?v=_</a:t>
            </a:r>
            <a:r>
              <a:rPr lang="en-US" dirty="0" smtClean="0">
                <a:hlinkClick r:id="rId2"/>
              </a:rPr>
              <a:t>GgGLpKVXdY&amp;feature=related</a:t>
            </a: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320128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ELA Instructional Shifts</a:t>
            </a:r>
            <a:endParaRPr lang="en-US" dirty="0"/>
          </a:p>
        </p:txBody>
      </p:sp>
      <p:sp>
        <p:nvSpPr>
          <p:cNvPr id="3" name="Content Placeholder 2"/>
          <p:cNvSpPr>
            <a:spLocks noGrp="1"/>
          </p:cNvSpPr>
          <p:nvPr>
            <p:ph idx="1"/>
          </p:nvPr>
        </p:nvSpPr>
        <p:spPr>
          <a:xfrm>
            <a:off x="394138" y="1474075"/>
            <a:ext cx="8229600" cy="4905046"/>
          </a:xfrm>
        </p:spPr>
        <p:txBody>
          <a:bodyPr/>
          <a:lstStyle/>
          <a:p>
            <a:pPr marL="514350" indent="-514350">
              <a:buFont typeface="+mj-lt"/>
              <a:buAutoNum type="arabicPeriod"/>
            </a:pPr>
            <a:r>
              <a:rPr lang="en-US" dirty="0"/>
              <a:t>Increased emphasis on informational text</a:t>
            </a:r>
          </a:p>
          <a:p>
            <a:pPr marL="514350" indent="-514350">
              <a:buFont typeface="+mj-lt"/>
              <a:buAutoNum type="arabicPeriod"/>
            </a:pPr>
            <a:r>
              <a:rPr lang="en-US" dirty="0"/>
              <a:t>Building knowledge in the disciplines</a:t>
            </a:r>
          </a:p>
          <a:p>
            <a:pPr marL="514350" indent="-514350">
              <a:buFont typeface="+mj-lt"/>
              <a:buAutoNum type="arabicPeriod"/>
            </a:pPr>
            <a:r>
              <a:rPr lang="en-US" dirty="0"/>
              <a:t>Increase complex text</a:t>
            </a:r>
          </a:p>
          <a:p>
            <a:pPr marL="514350" indent="-514350">
              <a:buFont typeface="+mj-lt"/>
              <a:buAutoNum type="arabicPeriod"/>
            </a:pPr>
            <a:r>
              <a:rPr lang="en-US" dirty="0"/>
              <a:t>Evidence/text based answers</a:t>
            </a:r>
          </a:p>
          <a:p>
            <a:pPr marL="514350" indent="-514350">
              <a:buFont typeface="+mj-lt"/>
              <a:buAutoNum type="arabicPeriod"/>
            </a:pPr>
            <a:r>
              <a:rPr lang="en-US" dirty="0"/>
              <a:t>Writing from primary and secondary sources</a:t>
            </a:r>
          </a:p>
          <a:p>
            <a:pPr marL="514350" indent="-514350">
              <a:buFont typeface="+mj-lt"/>
              <a:buAutoNum type="arabicPeriod"/>
            </a:pPr>
            <a:r>
              <a:rPr lang="en-US" dirty="0"/>
              <a:t>Academic </a:t>
            </a:r>
            <a:r>
              <a:rPr lang="en-US" dirty="0" smtClean="0"/>
              <a:t>vocabulary such as: analyze, source, evaluate, synthesize</a:t>
            </a:r>
            <a:endParaRPr lang="en-US" dirty="0"/>
          </a:p>
          <a:p>
            <a:pPr marL="0" indent="0">
              <a:buNone/>
            </a:pPr>
            <a:endParaRPr lang="en-US" dirty="0"/>
          </a:p>
        </p:txBody>
      </p:sp>
      <p:pic>
        <p:nvPicPr>
          <p:cNvPr id="4098" name="Picture 2" descr="C:\Program Files\Microsoft Office\MEDIA\CAGCAT10\j0301076.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0218" y="2699844"/>
            <a:ext cx="1493782" cy="1493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450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Tips!</a:t>
            </a:r>
            <a:endParaRPr lang="en-US" dirty="0"/>
          </a:p>
        </p:txBody>
      </p:sp>
      <p:sp>
        <p:nvSpPr>
          <p:cNvPr id="3" name="Content Placeholder 2"/>
          <p:cNvSpPr>
            <a:spLocks noGrp="1"/>
          </p:cNvSpPr>
          <p:nvPr>
            <p:ph idx="1"/>
          </p:nvPr>
        </p:nvSpPr>
        <p:spPr>
          <a:xfrm>
            <a:off x="268014" y="803911"/>
            <a:ext cx="9569669" cy="6984122"/>
          </a:xfrm>
        </p:spPr>
        <p:txBody>
          <a:bodyPr>
            <a:noAutofit/>
          </a:bodyPr>
          <a:lstStyle/>
          <a:p>
            <a:pPr marL="0" indent="0">
              <a:spcBef>
                <a:spcPts val="0"/>
              </a:spcBef>
              <a:buNone/>
            </a:pPr>
            <a:endParaRPr lang="en-US" sz="2000" b="1" dirty="0" smtClean="0"/>
          </a:p>
          <a:p>
            <a:pPr>
              <a:spcBef>
                <a:spcPts val="0"/>
              </a:spcBef>
            </a:pPr>
            <a:r>
              <a:rPr lang="en-US" sz="2000" dirty="0"/>
              <a:t>T</a:t>
            </a:r>
            <a:r>
              <a:rPr lang="en-US" sz="2000" dirty="0" smtClean="0"/>
              <a:t>ime management</a:t>
            </a:r>
            <a:r>
              <a:rPr lang="en-US" sz="2000" dirty="0"/>
              <a:t/>
            </a:r>
            <a:br>
              <a:rPr lang="en-US" sz="2000" dirty="0"/>
            </a:br>
            <a:r>
              <a:rPr lang="en-US" sz="2000" dirty="0" smtClean="0"/>
              <a:t>.</a:t>
            </a:r>
            <a:endParaRPr lang="en-US" sz="2000" dirty="0"/>
          </a:p>
          <a:p>
            <a:pPr>
              <a:spcBef>
                <a:spcPts val="0"/>
              </a:spcBef>
            </a:pPr>
            <a:r>
              <a:rPr lang="en-US" sz="2000" dirty="0"/>
              <a:t>Be positive about </a:t>
            </a:r>
            <a:r>
              <a:rPr lang="en-US" sz="2000" dirty="0" smtClean="0"/>
              <a:t>homework</a:t>
            </a:r>
            <a:r>
              <a:rPr lang="en-US" sz="2000" dirty="0"/>
              <a:t/>
            </a:r>
            <a:br>
              <a:rPr lang="en-US" sz="2000" dirty="0"/>
            </a:br>
            <a:endParaRPr lang="en-US" sz="2000" dirty="0"/>
          </a:p>
          <a:p>
            <a:pPr>
              <a:spcBef>
                <a:spcPts val="0"/>
              </a:spcBef>
            </a:pPr>
            <a:r>
              <a:rPr lang="en-US" sz="2000" dirty="0"/>
              <a:t>When your child does homework, you do </a:t>
            </a:r>
            <a:r>
              <a:rPr lang="en-US" sz="2000" dirty="0" smtClean="0"/>
              <a:t>homework</a:t>
            </a:r>
            <a:r>
              <a:rPr lang="en-US" sz="2000" dirty="0"/>
              <a:t/>
            </a:r>
            <a:br>
              <a:rPr lang="en-US" sz="2000" dirty="0"/>
            </a:br>
            <a:endParaRPr lang="en-US" sz="2000" dirty="0" smtClean="0"/>
          </a:p>
          <a:p>
            <a:pPr>
              <a:spcBef>
                <a:spcPts val="0"/>
              </a:spcBef>
            </a:pPr>
            <a:r>
              <a:rPr lang="en-US" sz="2000" dirty="0" smtClean="0"/>
              <a:t>When </a:t>
            </a:r>
            <a:r>
              <a:rPr lang="en-US" sz="2000" dirty="0"/>
              <a:t>your child asks for help, provide guidance, not </a:t>
            </a:r>
            <a:r>
              <a:rPr lang="en-US" sz="2000" dirty="0" smtClean="0"/>
              <a:t>answers</a:t>
            </a:r>
            <a:r>
              <a:rPr lang="en-US" sz="2000" dirty="0"/>
              <a:t/>
            </a:r>
            <a:br>
              <a:rPr lang="en-US" sz="2000" dirty="0"/>
            </a:br>
            <a:endParaRPr lang="en-US" sz="2000" dirty="0" smtClean="0"/>
          </a:p>
          <a:p>
            <a:pPr>
              <a:spcBef>
                <a:spcPts val="0"/>
              </a:spcBef>
            </a:pPr>
            <a:r>
              <a:rPr lang="en-US" sz="2000" dirty="0" smtClean="0"/>
              <a:t>When </a:t>
            </a:r>
            <a:r>
              <a:rPr lang="en-US" sz="2000" dirty="0"/>
              <a:t>the teacher asks that you play a role in homework, do </a:t>
            </a:r>
            <a:r>
              <a:rPr lang="en-US" sz="2000" dirty="0" smtClean="0"/>
              <a:t>it</a:t>
            </a:r>
          </a:p>
          <a:p>
            <a:pPr marL="0" indent="0">
              <a:spcBef>
                <a:spcPts val="0"/>
              </a:spcBef>
              <a:buNone/>
            </a:pPr>
            <a:endParaRPr lang="en-US" sz="2000" dirty="0" smtClean="0"/>
          </a:p>
          <a:p>
            <a:pPr>
              <a:spcBef>
                <a:spcPts val="0"/>
              </a:spcBef>
            </a:pPr>
            <a:r>
              <a:rPr lang="en-US" sz="2000" dirty="0" smtClean="0"/>
              <a:t>Help </a:t>
            </a:r>
            <a:r>
              <a:rPr lang="en-US" sz="2000" dirty="0"/>
              <a:t>your child figure out what is hard </a:t>
            </a:r>
            <a:r>
              <a:rPr lang="en-US" sz="2000" dirty="0" smtClean="0"/>
              <a:t>and </a:t>
            </a:r>
            <a:r>
              <a:rPr lang="en-US" sz="2000" dirty="0"/>
              <a:t>what is easy </a:t>
            </a:r>
            <a:r>
              <a:rPr lang="en-US" sz="2000" dirty="0" smtClean="0"/>
              <a:t>homework  </a:t>
            </a:r>
            <a:r>
              <a:rPr lang="en-US" sz="2000" dirty="0"/>
              <a:t/>
            </a:r>
            <a:br>
              <a:rPr lang="en-US" sz="2000" dirty="0"/>
            </a:br>
            <a:endParaRPr lang="en-US" sz="2000" dirty="0" smtClean="0"/>
          </a:p>
          <a:p>
            <a:pPr>
              <a:spcBef>
                <a:spcPts val="0"/>
              </a:spcBef>
            </a:pPr>
            <a:r>
              <a:rPr lang="en-US" sz="2000" dirty="0" smtClean="0"/>
              <a:t>Watch </a:t>
            </a:r>
            <a:r>
              <a:rPr lang="en-US" sz="2000" dirty="0"/>
              <a:t>your child for signs of failure and </a:t>
            </a:r>
            <a:r>
              <a:rPr lang="en-US" sz="2000" dirty="0" smtClean="0"/>
              <a:t>frustration</a:t>
            </a:r>
          </a:p>
          <a:p>
            <a:pPr>
              <a:spcBef>
                <a:spcPts val="0"/>
              </a:spcBef>
            </a:pPr>
            <a:endParaRPr lang="en-US" sz="2000" dirty="0" smtClean="0"/>
          </a:p>
          <a:p>
            <a:pPr>
              <a:spcBef>
                <a:spcPts val="0"/>
              </a:spcBef>
            </a:pPr>
            <a:r>
              <a:rPr lang="en-US" sz="2000" dirty="0" smtClean="0"/>
              <a:t>Don’t assume homework is done, check it</a:t>
            </a:r>
          </a:p>
          <a:p>
            <a:pPr>
              <a:spcBef>
                <a:spcPts val="0"/>
              </a:spcBef>
            </a:pPr>
            <a:endParaRPr lang="en-US" sz="2000" dirty="0"/>
          </a:p>
          <a:p>
            <a:pPr>
              <a:spcBef>
                <a:spcPts val="0"/>
              </a:spcBef>
            </a:pPr>
            <a:r>
              <a:rPr lang="en-US" sz="2000" dirty="0" smtClean="0"/>
              <a:t>You </a:t>
            </a:r>
            <a:r>
              <a:rPr lang="en-US" sz="2000" dirty="0"/>
              <a:t>don’t have to know </a:t>
            </a:r>
            <a:r>
              <a:rPr lang="en-US" sz="2000" dirty="0" smtClean="0"/>
              <a:t>all the answers.  </a:t>
            </a:r>
            <a:r>
              <a:rPr lang="en-US" sz="2000" dirty="0"/>
              <a:t>Learn together!</a:t>
            </a:r>
          </a:p>
        </p:txBody>
      </p:sp>
      <p:pic>
        <p:nvPicPr>
          <p:cNvPr id="5122" name="Picture 2" descr="C:\Users\heidi.beeman\AppData\Local\Microsoft\Windows\Temporary Internet Files\Content.IE5\3JOQVAZA\MP90040113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7186" y="1080307"/>
            <a:ext cx="1957244" cy="1565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3484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ink xmlns="b175468f-1d1a-4c06-8ad5-ba5636890b24">
      <Url xsi:nil="true"/>
      <Description xsi:nil="true"/>
    </link>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C90B9D3380C584195FB6C376704490E" ma:contentTypeVersion="1" ma:contentTypeDescription="Create a new document." ma:contentTypeScope="" ma:versionID="cc867557263d257fb3f43ff012d84ea3">
  <xsd:schema xmlns:xsd="http://www.w3.org/2001/XMLSchema" xmlns:xs="http://www.w3.org/2001/XMLSchema" xmlns:p="http://schemas.microsoft.com/office/2006/metadata/properties" xmlns:ns2="b175468f-1d1a-4c06-8ad5-ba5636890b24" targetNamespace="http://schemas.microsoft.com/office/2006/metadata/properties" ma:root="true" ma:fieldsID="e92c6f1c2aa0231427ff74373fb2e70b" ns2:_="">
    <xsd:import namespace="b175468f-1d1a-4c06-8ad5-ba5636890b24"/>
    <xsd:element name="properties">
      <xsd:complexType>
        <xsd:sequence>
          <xsd:element name="documentManagement">
            <xsd:complexType>
              <xsd:all>
                <xsd:element ref="ns2:lin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5468f-1d1a-4c06-8ad5-ba5636890b24" elementFormDefault="qualified">
    <xsd:import namespace="http://schemas.microsoft.com/office/2006/documentManagement/types"/>
    <xsd:import namespace="http://schemas.microsoft.com/office/infopath/2007/PartnerControls"/>
    <xsd:element name="link" ma:index="8"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B70FCF-D582-4AB3-82FF-EF7B964F89DB}">
  <ds:schemaRefs>
    <ds:schemaRef ds:uri="http://purl.org/dc/elements/1.1/"/>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schemas.microsoft.com/office/infopath/2007/PartnerControls"/>
    <ds:schemaRef ds:uri="b175468f-1d1a-4c06-8ad5-ba5636890b24"/>
    <ds:schemaRef ds:uri="http://www.w3.org/XML/1998/namespace"/>
  </ds:schemaRefs>
</ds:datastoreItem>
</file>

<file path=customXml/itemProps2.xml><?xml version="1.0" encoding="utf-8"?>
<ds:datastoreItem xmlns:ds="http://schemas.openxmlformats.org/officeDocument/2006/customXml" ds:itemID="{4882B893-0FB7-46B1-B774-234B783A6257}">
  <ds:schemaRefs>
    <ds:schemaRef ds:uri="http://schemas.microsoft.com/sharepoint/v3/contenttype/forms"/>
  </ds:schemaRefs>
</ds:datastoreItem>
</file>

<file path=customXml/itemProps3.xml><?xml version="1.0" encoding="utf-8"?>
<ds:datastoreItem xmlns:ds="http://schemas.openxmlformats.org/officeDocument/2006/customXml" ds:itemID="{746111F1-803B-44E3-8404-4732BF7DA0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75468f-1d1a-4c06-8ad5-ba5636890b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1734</TotalTime>
  <Words>1690</Words>
  <Application>Microsoft Office PowerPoint</Application>
  <PresentationFormat>On-screen Show (4:3)</PresentationFormat>
  <Paragraphs>192</Paragraphs>
  <Slides>22</Slides>
  <Notes>3</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1_Office Theme</vt:lpstr>
      <vt:lpstr>PowerPoint Presentation</vt:lpstr>
      <vt:lpstr>Introductions</vt:lpstr>
      <vt:lpstr>Common Core State Standards</vt:lpstr>
      <vt:lpstr>The Common Core State Standards</vt:lpstr>
      <vt:lpstr>What is College and Career Ready?</vt:lpstr>
      <vt:lpstr>What is College and Career Ready?</vt:lpstr>
      <vt:lpstr>What is College and Career Ready?</vt:lpstr>
      <vt:lpstr>ELA Instructional Shifts</vt:lpstr>
      <vt:lpstr>Homework Tips!</vt:lpstr>
      <vt:lpstr>Common Core State Standards – Math </vt:lpstr>
      <vt:lpstr>Traditional U.S. Approach</vt:lpstr>
      <vt:lpstr>Focusing Attention Within Number and Operations</vt:lpstr>
      <vt:lpstr>PowerPoint Presentation</vt:lpstr>
      <vt:lpstr>Ways You Can Do Math  with Your Child</vt:lpstr>
      <vt:lpstr>Math: Tips and Strategies</vt:lpstr>
      <vt:lpstr>Math Tips: Learning Together</vt:lpstr>
      <vt:lpstr>How will the CCSS Standards in English and Math be Tested?</vt:lpstr>
      <vt:lpstr>Next Generation Science Standards (NGSS)</vt:lpstr>
      <vt:lpstr>The Next Generation Science Standards (NGSS)</vt:lpstr>
      <vt:lpstr>Why Science Matters</vt:lpstr>
      <vt:lpstr>Supporting Science</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 Caposino</dc:creator>
  <cp:lastModifiedBy>Heidi Beeman</cp:lastModifiedBy>
  <cp:revision>40</cp:revision>
  <dcterms:created xsi:type="dcterms:W3CDTF">2012-05-11T15:12:22Z</dcterms:created>
  <dcterms:modified xsi:type="dcterms:W3CDTF">2013-09-03T22:39:36Z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0x0101003C90B9D3380C584195FB6C376704490E</vt:lpwstr>
  </property>
</Properties>
</file>