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94" r:id="rId2"/>
    <p:sldId id="295" r:id="rId3"/>
    <p:sldId id="272" r:id="rId4"/>
    <p:sldId id="258" r:id="rId5"/>
    <p:sldId id="274" r:id="rId6"/>
    <p:sldId id="259" r:id="rId7"/>
    <p:sldId id="307" r:id="rId8"/>
    <p:sldId id="260" r:id="rId9"/>
    <p:sldId id="290" r:id="rId10"/>
    <p:sldId id="285" r:id="rId11"/>
    <p:sldId id="264" r:id="rId12"/>
    <p:sldId id="280" r:id="rId13"/>
    <p:sldId id="283" r:id="rId14"/>
    <p:sldId id="284" r:id="rId15"/>
    <p:sldId id="292" r:id="rId16"/>
    <p:sldId id="302" r:id="rId17"/>
    <p:sldId id="306" r:id="rId18"/>
    <p:sldId id="278" r:id="rId19"/>
    <p:sldId id="301" r:id="rId20"/>
    <p:sldId id="309" r:id="rId21"/>
    <p:sldId id="308" r:id="rId22"/>
    <p:sldId id="300" r:id="rId23"/>
    <p:sldId id="296" r:id="rId24"/>
    <p:sldId id="293" r:id="rId25"/>
    <p:sldId id="30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85714" autoAdjust="0"/>
  </p:normalViewPr>
  <p:slideViewPr>
    <p:cSldViewPr>
      <p:cViewPr varScale="1">
        <p:scale>
          <a:sx n="57" d="100"/>
          <a:sy n="57" d="100"/>
        </p:scale>
        <p:origin x="-19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B4ACF-FD81-4712-813E-CCCA10FD97BE}" type="datetimeFigureOut">
              <a:rPr lang="en-US" smtClean="0"/>
              <a:pPr/>
              <a:t>9/2/2013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9CA66-D60A-4396-9A5D-86032EAE072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69CA66-D60A-4396-9A5D-86032EAE072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69CA66-D60A-4396-9A5D-86032EAE072F}"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A72CF6-BDB3-4D9A-ABF3-698147F9E4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117565-AC96-400B-BDCC-782989EC665C}" type="datetimeFigureOut">
              <a:rPr lang="en-US" smtClean="0"/>
              <a:pPr/>
              <a:t>9/2/2013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BA72CF6-BDB3-4D9A-ABF3-698147F9E42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117565-AC96-400B-BDCC-782989EC665C}" type="datetimeFigureOut">
              <a:rPr lang="en-US" smtClean="0"/>
              <a:pPr/>
              <a:t>9/2/2013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A72CF6-BDB3-4D9A-ABF3-698147F9E42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caehs.or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nguardonline.gov/" TargetMode="External"/><Relationship Id="rId2" Type="http://schemas.openxmlformats.org/officeDocument/2006/relationships/hyperlink" Target="http://www.embracecivility.org/"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81000"/>
            <a:ext cx="3962400" cy="3657600"/>
          </a:xfrm>
        </p:spPr>
        <p:txBody>
          <a:bodyPr>
            <a:noAutofit/>
          </a:bodyPr>
          <a:lstStyle/>
          <a:p>
            <a:pPr algn="ctr"/>
            <a:r>
              <a:rPr lang="en-US" sz="1600" i="1" dirty="0" smtClean="0"/>
              <a:t>Facilitator</a:t>
            </a:r>
            <a:br>
              <a:rPr lang="en-US" sz="1600" i="1" dirty="0" smtClean="0"/>
            </a:br>
            <a:r>
              <a:rPr lang="en-US" sz="1600" i="1" dirty="0" smtClean="0"/>
              <a:t>Pastor Patricia A. Saunders, CEO/President</a:t>
            </a:r>
            <a:r>
              <a:rPr lang="en-US" sz="1200" i="1" dirty="0" smtClean="0"/>
              <a:t/>
            </a:r>
            <a:br>
              <a:rPr lang="en-US" sz="1200" i="1" dirty="0" smtClean="0"/>
            </a:br>
            <a:r>
              <a:rPr lang="en-US" sz="1200" i="1" dirty="0" smtClean="0"/>
              <a:t/>
            </a:r>
            <a:br>
              <a:rPr lang="en-US" sz="1200" i="1" dirty="0" smtClean="0"/>
            </a:br>
            <a:r>
              <a:rPr lang="en-US" sz="1600" i="1" dirty="0" smtClean="0"/>
              <a:t>DCAEHS, Inc.</a:t>
            </a:r>
            <a:r>
              <a:rPr lang="en-US" sz="1200" i="1" dirty="0" smtClean="0"/>
              <a:t/>
            </a:r>
            <a:br>
              <a:rPr lang="en-US" sz="1200" i="1" dirty="0" smtClean="0"/>
            </a:br>
            <a:r>
              <a:rPr lang="en-US" sz="1400" i="1" dirty="0" smtClean="0"/>
              <a:t>Washington, DC</a:t>
            </a:r>
            <a:br>
              <a:rPr lang="en-US" sz="1400" i="1" dirty="0" smtClean="0"/>
            </a:br>
            <a:r>
              <a:rPr lang="en-US" sz="1400" i="1" dirty="0" smtClean="0">
                <a:hlinkClick r:id="rId3"/>
              </a:rPr>
              <a:t>www.dcaehs.org</a:t>
            </a:r>
            <a:r>
              <a:rPr lang="en-US" sz="1400" i="1" dirty="0" smtClean="0"/>
              <a:t/>
            </a:r>
            <a:br>
              <a:rPr lang="en-US" sz="1400" i="1" dirty="0" smtClean="0"/>
            </a:br>
            <a:r>
              <a:rPr lang="en-US" sz="1400" i="1" dirty="0" smtClean="0"/>
              <a:t>202-870-7651 or</a:t>
            </a:r>
            <a:br>
              <a:rPr lang="en-US" sz="1400" i="1" dirty="0" smtClean="0"/>
            </a:br>
            <a:r>
              <a:rPr lang="en-US" sz="1400" i="1" dirty="0" smtClean="0"/>
              <a:t>301-445-7277</a:t>
            </a:r>
            <a:br>
              <a:rPr lang="en-US" sz="1400" i="1" dirty="0" smtClean="0"/>
            </a:br>
            <a:r>
              <a:rPr lang="en-US" sz="1400" i="1" dirty="0" smtClean="0"/>
              <a:t>revpatriciasaunders@gmail.com</a:t>
            </a:r>
            <a:r>
              <a:rPr lang="en-US" sz="1600" i="1" dirty="0" smtClean="0"/>
              <a:t/>
            </a:r>
            <a:br>
              <a:rPr lang="en-US" sz="1600" i="1" dirty="0" smtClean="0"/>
            </a:br>
            <a:r>
              <a:rPr lang="en-US" sz="1600" i="1" dirty="0" smtClean="0"/>
              <a:t/>
            </a:r>
            <a:br>
              <a:rPr lang="en-US" sz="1600" i="1" dirty="0" smtClean="0"/>
            </a:br>
            <a:r>
              <a:rPr lang="en-US" sz="1600" i="1" dirty="0" smtClean="0"/>
              <a:t>Certified Crime Victims Advocate</a:t>
            </a:r>
            <a:br>
              <a:rPr lang="en-US" sz="1600" i="1" dirty="0" smtClean="0"/>
            </a:br>
            <a:r>
              <a:rPr lang="en-US" sz="1600" i="1" dirty="0" smtClean="0"/>
              <a:t/>
            </a:r>
            <a:br>
              <a:rPr lang="en-US" sz="1600" i="1" dirty="0" smtClean="0"/>
            </a:br>
            <a:r>
              <a:rPr lang="en-US" sz="1400" i="1" dirty="0" smtClean="0"/>
              <a:t>Saturday, September 7, 2013</a:t>
            </a:r>
            <a:r>
              <a:rPr lang="en-US" sz="1600" i="1" dirty="0" smtClean="0"/>
              <a:t/>
            </a:r>
            <a:br>
              <a:rPr lang="en-US" sz="1600" i="1" dirty="0" smtClean="0"/>
            </a:br>
            <a:r>
              <a:rPr lang="en-US" sz="1600" i="1" dirty="0" smtClean="0"/>
              <a:t>11:30am – 12:10pm</a:t>
            </a:r>
            <a:endParaRPr lang="en-US" sz="1600" i="1" dirty="0"/>
          </a:p>
        </p:txBody>
      </p:sp>
      <p:sp>
        <p:nvSpPr>
          <p:cNvPr id="3" name="Text Placeholder 2"/>
          <p:cNvSpPr>
            <a:spLocks noGrp="1"/>
          </p:cNvSpPr>
          <p:nvPr>
            <p:ph type="body" sz="half" idx="2"/>
          </p:nvPr>
        </p:nvSpPr>
        <p:spPr>
          <a:xfrm>
            <a:off x="5410200" y="4114800"/>
            <a:ext cx="3429000" cy="2431366"/>
          </a:xfrm>
        </p:spPr>
        <p:txBody>
          <a:bodyPr>
            <a:normAutofit fontScale="92500" lnSpcReduction="10000"/>
          </a:bodyPr>
          <a:lstStyle/>
          <a:p>
            <a:r>
              <a:rPr lang="en-US" dirty="0" smtClean="0"/>
              <a:t>Parent’s </a:t>
            </a:r>
            <a:r>
              <a:rPr lang="en-US" sz="1800" dirty="0" smtClean="0"/>
              <a:t>Bullied + </a:t>
            </a:r>
            <a:r>
              <a:rPr lang="en-US" sz="1800" dirty="0" err="1" smtClean="0"/>
              <a:t>Cyberbullying</a:t>
            </a:r>
            <a:r>
              <a:rPr lang="en-US" sz="1800" dirty="0" smtClean="0"/>
              <a:t> </a:t>
            </a:r>
            <a:r>
              <a:rPr lang="en-US" sz="1800" dirty="0" smtClean="0"/>
              <a:t>Crimes </a:t>
            </a:r>
            <a:r>
              <a:rPr lang="en-US" sz="1800" dirty="0" smtClean="0"/>
              <a:t>and Retaliation</a:t>
            </a:r>
            <a:r>
              <a:rPr lang="en-US" sz="2000" dirty="0" smtClean="0"/>
              <a:t> </a:t>
            </a:r>
            <a:r>
              <a:rPr lang="en-US" dirty="0" smtClean="0"/>
              <a:t>is Real, but we can make a Difference, so lets start NOW!</a:t>
            </a:r>
          </a:p>
          <a:p>
            <a:endParaRPr lang="en-US" dirty="0" smtClean="0"/>
          </a:p>
          <a:p>
            <a:pPr algn="ctr"/>
            <a:r>
              <a:rPr lang="en-US" sz="3200" dirty="0" smtClean="0"/>
              <a:t>PARENT’S</a:t>
            </a:r>
          </a:p>
          <a:p>
            <a:pPr algn="ctr"/>
            <a:r>
              <a:rPr lang="en-US" sz="3200" dirty="0" smtClean="0"/>
              <a:t>SWORN DECLARATION</a:t>
            </a:r>
          </a:p>
        </p:txBody>
      </p:sp>
      <p:sp>
        <p:nvSpPr>
          <p:cNvPr id="8" name="Plaque 7"/>
          <p:cNvSpPr/>
          <p:nvPr/>
        </p:nvSpPr>
        <p:spPr>
          <a:xfrm rot="2370773">
            <a:off x="572754" y="4302798"/>
            <a:ext cx="1042029" cy="914400"/>
          </a:xfrm>
          <a:prstGeom prst="plaqu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800" b="1" i="1" dirty="0" smtClean="0"/>
              <a:t>BULLIED</a:t>
            </a:r>
          </a:p>
          <a:p>
            <a:pPr algn="ctr"/>
            <a:r>
              <a:rPr lang="en-US" sz="1100" b="1" i="1" dirty="0" smtClean="0"/>
              <a:t>TO</a:t>
            </a:r>
          </a:p>
          <a:p>
            <a:pPr algn="ctr"/>
            <a:r>
              <a:rPr lang="en-US" sz="800" b="1" i="1" dirty="0" smtClean="0"/>
              <a:t>CYBER-</a:t>
            </a:r>
          </a:p>
          <a:p>
            <a:pPr algn="ctr"/>
            <a:r>
              <a:rPr lang="en-US" sz="800" b="1" i="1" dirty="0" smtClean="0"/>
              <a:t>BULLYING</a:t>
            </a:r>
            <a:endParaRPr lang="en-US" sz="800" b="1" i="1" dirty="0"/>
          </a:p>
        </p:txBody>
      </p:sp>
      <p:sp>
        <p:nvSpPr>
          <p:cNvPr id="9" name="Plaque 8"/>
          <p:cNvSpPr/>
          <p:nvPr/>
        </p:nvSpPr>
        <p:spPr>
          <a:xfrm rot="19496723">
            <a:off x="673474" y="1180174"/>
            <a:ext cx="1050296" cy="914400"/>
          </a:xfrm>
          <a:prstGeom prst="plaqu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800" b="1" i="1" dirty="0" smtClean="0"/>
              <a:t>BULLIED</a:t>
            </a:r>
          </a:p>
          <a:p>
            <a:pPr algn="ctr"/>
            <a:r>
              <a:rPr lang="en-US" sz="1100" b="1" i="1" dirty="0" smtClean="0"/>
              <a:t>TO</a:t>
            </a:r>
          </a:p>
          <a:p>
            <a:pPr algn="ctr"/>
            <a:r>
              <a:rPr lang="en-US" sz="800" b="1" i="1" dirty="0" smtClean="0"/>
              <a:t>CYBER-</a:t>
            </a:r>
          </a:p>
          <a:p>
            <a:pPr algn="ctr"/>
            <a:r>
              <a:rPr lang="en-US" sz="800" b="1" i="1" dirty="0" smtClean="0"/>
              <a:t>BULLYING</a:t>
            </a:r>
            <a:endParaRPr lang="en-US" sz="800" b="1" i="1" dirty="0"/>
          </a:p>
        </p:txBody>
      </p:sp>
      <p:sp>
        <p:nvSpPr>
          <p:cNvPr id="10" name="Plaque 9"/>
          <p:cNvSpPr/>
          <p:nvPr/>
        </p:nvSpPr>
        <p:spPr>
          <a:xfrm rot="1801960">
            <a:off x="3587213" y="1027477"/>
            <a:ext cx="1071536" cy="914400"/>
          </a:xfrm>
          <a:prstGeom prst="plaqu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800" b="1" i="1" dirty="0" smtClean="0"/>
              <a:t>BULLIED</a:t>
            </a:r>
          </a:p>
          <a:p>
            <a:pPr algn="ctr"/>
            <a:r>
              <a:rPr lang="en-US" sz="1100" b="1" i="1" dirty="0" smtClean="0"/>
              <a:t>TO</a:t>
            </a:r>
          </a:p>
          <a:p>
            <a:pPr algn="ctr"/>
            <a:r>
              <a:rPr lang="en-US" sz="800" b="1" i="1" dirty="0" smtClean="0"/>
              <a:t>CYBER-</a:t>
            </a:r>
          </a:p>
          <a:p>
            <a:pPr algn="ctr"/>
            <a:r>
              <a:rPr lang="en-US" sz="800" b="1" i="1" dirty="0" smtClean="0"/>
              <a:t>BULLYING</a:t>
            </a:r>
          </a:p>
          <a:p>
            <a:pPr algn="ctr"/>
            <a:endParaRPr lang="en-US" sz="800" b="1" i="1" dirty="0" smtClean="0"/>
          </a:p>
          <a:p>
            <a:pPr algn="ctr"/>
            <a:endParaRPr lang="en-US" sz="1100" b="1" i="1" dirty="0"/>
          </a:p>
        </p:txBody>
      </p:sp>
      <p:sp>
        <p:nvSpPr>
          <p:cNvPr id="11" name="Plaque 10"/>
          <p:cNvSpPr/>
          <p:nvPr/>
        </p:nvSpPr>
        <p:spPr>
          <a:xfrm rot="19283421">
            <a:off x="3947338" y="4148003"/>
            <a:ext cx="1052211" cy="914400"/>
          </a:xfrm>
          <a:prstGeom prst="plaqu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800" b="1" i="1" dirty="0" smtClean="0"/>
              <a:t>BULLIED</a:t>
            </a:r>
          </a:p>
          <a:p>
            <a:pPr algn="ctr"/>
            <a:r>
              <a:rPr lang="en-US" sz="1100" b="1" i="1" dirty="0" smtClean="0"/>
              <a:t>TO</a:t>
            </a:r>
          </a:p>
          <a:p>
            <a:pPr algn="ctr"/>
            <a:r>
              <a:rPr lang="en-US" sz="800" b="1" i="1" dirty="0" smtClean="0"/>
              <a:t>CYBER-</a:t>
            </a:r>
          </a:p>
          <a:p>
            <a:pPr algn="ctr"/>
            <a:r>
              <a:rPr lang="en-US" sz="800" b="1" i="1" dirty="0" smtClean="0"/>
              <a:t>BULLYING</a:t>
            </a:r>
            <a:endParaRPr lang="en-US" sz="800" b="1" i="1" dirty="0"/>
          </a:p>
        </p:txBody>
      </p:sp>
      <p:pic>
        <p:nvPicPr>
          <p:cNvPr id="12" name="Picture 11"/>
          <p:cNvPicPr/>
          <p:nvPr/>
        </p:nvPicPr>
        <p:blipFill>
          <a:blip r:embed="rId4" cstate="print"/>
          <a:srcRect/>
          <a:stretch>
            <a:fillRect/>
          </a:stretch>
        </p:blipFill>
        <p:spPr bwMode="auto">
          <a:xfrm>
            <a:off x="1981200" y="2286000"/>
            <a:ext cx="1752600" cy="1600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pPr algn="ctr"/>
            <a:r>
              <a:rPr lang="en-US" sz="2800" b="1" dirty="0" smtClean="0"/>
              <a:t>STATISTICS ON CYBERBULLYING (Cont.)</a:t>
            </a:r>
            <a:r>
              <a:rPr lang="en-US" sz="2800" dirty="0" smtClean="0"/>
              <a:t> </a:t>
            </a:r>
            <a:br>
              <a:rPr lang="en-US" sz="2800" dirty="0" smtClean="0"/>
            </a:br>
            <a:endParaRPr lang="en-US" sz="2800" dirty="0"/>
          </a:p>
        </p:txBody>
      </p:sp>
      <p:sp>
        <p:nvSpPr>
          <p:cNvPr id="3" name="Content Placeholder 2"/>
          <p:cNvSpPr>
            <a:spLocks noGrp="1"/>
          </p:cNvSpPr>
          <p:nvPr>
            <p:ph idx="1"/>
          </p:nvPr>
        </p:nvSpPr>
        <p:spPr/>
        <p:txBody>
          <a:bodyPr>
            <a:normAutofit fontScale="92500" lnSpcReduction="10000"/>
          </a:bodyPr>
          <a:lstStyle/>
          <a:p>
            <a:r>
              <a:rPr lang="en-US" sz="2000" dirty="0" smtClean="0"/>
              <a:t>81% of youth agree that bullying online is easier to get away with than bullying in person.</a:t>
            </a:r>
          </a:p>
          <a:p>
            <a:r>
              <a:rPr lang="en-US" sz="2000" dirty="0" smtClean="0"/>
              <a:t>80% think it is easier to hide online bullying from parents than in-person bullying.</a:t>
            </a:r>
          </a:p>
          <a:p>
            <a:r>
              <a:rPr lang="en-US" sz="2000" dirty="0" smtClean="0"/>
              <a:t>68 % of teens agree that </a:t>
            </a:r>
            <a:r>
              <a:rPr lang="en-US" sz="2000" dirty="0" err="1" smtClean="0"/>
              <a:t>cyberbullying</a:t>
            </a:r>
            <a:r>
              <a:rPr lang="en-US" sz="2000" dirty="0" smtClean="0"/>
              <a:t> is a serious problem with today’s youth. Reasons </a:t>
            </a:r>
            <a:r>
              <a:rPr lang="en-US" sz="2000" dirty="0" err="1" smtClean="0"/>
              <a:t>cberbullies</a:t>
            </a:r>
            <a:r>
              <a:rPr lang="en-US" sz="2000" dirty="0" smtClean="0"/>
              <a:t> said they engaged in </a:t>
            </a:r>
            <a:r>
              <a:rPr lang="en-US" sz="2000" dirty="0" err="1" smtClean="0"/>
              <a:t>cyberbullying</a:t>
            </a:r>
            <a:r>
              <a:rPr lang="en-US" sz="2000" dirty="0" smtClean="0"/>
              <a:t>:</a:t>
            </a:r>
          </a:p>
          <a:p>
            <a:pPr>
              <a:buNone/>
            </a:pPr>
            <a:endParaRPr lang="en-US" sz="2000" dirty="0" smtClean="0"/>
          </a:p>
          <a:p>
            <a:pPr>
              <a:buNone/>
            </a:pPr>
            <a:r>
              <a:rPr lang="en-US" sz="2000" dirty="0" smtClean="0"/>
              <a:t>		*  To show off to friends (11%)</a:t>
            </a:r>
          </a:p>
          <a:p>
            <a:pPr>
              <a:buNone/>
            </a:pPr>
            <a:r>
              <a:rPr lang="en-US" sz="2000" dirty="0" smtClean="0"/>
              <a:t>		*  To be mean (14%)</a:t>
            </a:r>
          </a:p>
          <a:p>
            <a:pPr>
              <a:buNone/>
            </a:pPr>
            <a:r>
              <a:rPr lang="en-US" sz="2000" dirty="0" smtClean="0"/>
              <a:t>		*  Something else (16%)</a:t>
            </a:r>
          </a:p>
          <a:p>
            <a:pPr>
              <a:buNone/>
            </a:pPr>
            <a:r>
              <a:rPr lang="en-US" sz="2000" dirty="0" smtClean="0"/>
              <a:t>		*   To embarrass them  (21%)</a:t>
            </a:r>
          </a:p>
          <a:p>
            <a:pPr>
              <a:buNone/>
            </a:pPr>
            <a:r>
              <a:rPr lang="en-US" sz="2000" dirty="0" smtClean="0"/>
              <a:t>		*  For fun or entertainment (28%)</a:t>
            </a:r>
          </a:p>
          <a:p>
            <a:pPr>
              <a:buNone/>
            </a:pPr>
            <a:r>
              <a:rPr lang="en-US" sz="2000" dirty="0" smtClean="0"/>
              <a:t>		*  They deserved it (58%)</a:t>
            </a:r>
          </a:p>
          <a:p>
            <a:pPr>
              <a:buNone/>
            </a:pPr>
            <a:r>
              <a:rPr lang="en-US" sz="2000" dirty="0" smtClean="0"/>
              <a:t>		*  To get back at someone (58%)</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8"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228600" y="762001"/>
            <a:ext cx="1295401" cy="838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COMMON MISTAKES OF PARENTS </a:t>
            </a:r>
            <a:br>
              <a:rPr lang="en-US" sz="2800" b="1" dirty="0" smtClean="0"/>
            </a:br>
            <a:endParaRPr lang="en-US" sz="2800" dirty="0"/>
          </a:p>
        </p:txBody>
      </p:sp>
      <p:sp>
        <p:nvSpPr>
          <p:cNvPr id="3" name="Content Placeholder 2"/>
          <p:cNvSpPr>
            <a:spLocks noGrp="1"/>
          </p:cNvSpPr>
          <p:nvPr>
            <p:ph idx="1"/>
          </p:nvPr>
        </p:nvSpPr>
        <p:spPr/>
        <p:txBody>
          <a:bodyPr>
            <a:normAutofit/>
          </a:bodyPr>
          <a:lstStyle/>
          <a:p>
            <a:r>
              <a:rPr lang="en-US" sz="2800" dirty="0" smtClean="0"/>
              <a:t>Ignoring what has or has not happen.</a:t>
            </a:r>
          </a:p>
          <a:p>
            <a:r>
              <a:rPr lang="en-US" sz="2800" dirty="0" smtClean="0"/>
              <a:t>Sorting out all of the facts immediately.</a:t>
            </a:r>
          </a:p>
          <a:p>
            <a:r>
              <a:rPr lang="en-US" sz="2800" dirty="0" smtClean="0"/>
              <a:t>Addressing the child directly.</a:t>
            </a:r>
          </a:p>
          <a:p>
            <a:r>
              <a:rPr lang="en-US" sz="2800" dirty="0" smtClean="0"/>
              <a:t>Discussing the issues around others. </a:t>
            </a:r>
          </a:p>
          <a:p>
            <a:r>
              <a:rPr lang="en-US" sz="2800" dirty="0" smtClean="0"/>
              <a:t>Placing blame and assuming who is the abuser.</a:t>
            </a:r>
          </a:p>
          <a:p>
            <a:r>
              <a:rPr lang="en-US" sz="2800" dirty="0" smtClean="0"/>
              <a:t>Pressuring bystanders to voice their opinion.</a:t>
            </a:r>
          </a:p>
          <a:p>
            <a:r>
              <a:rPr lang="en-US" sz="2800" dirty="0" smtClean="0"/>
              <a:t>Judgmental and/or making any acquisitions.</a:t>
            </a:r>
          </a:p>
          <a:p>
            <a:endParaRPr lang="en-US" sz="2800" dirty="0" smtClean="0"/>
          </a:p>
          <a:p>
            <a:endParaRPr lang="en-US" sz="1800" dirty="0" smtClean="0"/>
          </a:p>
          <a:p>
            <a:endParaRPr lang="en-US" dirty="0" smtClean="0"/>
          </a:p>
          <a:p>
            <a:endParaRPr lang="en-US"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228600" y="914400"/>
            <a:ext cx="1524000" cy="8382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ctr"/>
            <a:r>
              <a:rPr lang="en-US" sz="2800" b="1" dirty="0" smtClean="0"/>
              <a:t>FIVE STEPS ON THINGS THE PARENT </a:t>
            </a:r>
            <a:br>
              <a:rPr lang="en-US" sz="2800" b="1" dirty="0" smtClean="0"/>
            </a:br>
            <a:r>
              <a:rPr lang="en-US" sz="2800" b="1" dirty="0" smtClean="0"/>
              <a:t>CAN &amp; CANNOT CONTROL</a:t>
            </a:r>
            <a:endParaRPr lang="en-US" sz="2800" b="1" dirty="0"/>
          </a:p>
        </p:txBody>
      </p:sp>
      <p:sp>
        <p:nvSpPr>
          <p:cNvPr id="3" name="Content Placeholder 2"/>
          <p:cNvSpPr>
            <a:spLocks noGrp="1"/>
          </p:cNvSpPr>
          <p:nvPr>
            <p:ph idx="1"/>
          </p:nvPr>
        </p:nvSpPr>
        <p:spPr>
          <a:xfrm>
            <a:off x="457200" y="1935480"/>
            <a:ext cx="8229600" cy="4693920"/>
          </a:xfrm>
        </p:spPr>
        <p:txBody>
          <a:bodyPr>
            <a:normAutofit lnSpcReduction="10000"/>
          </a:bodyPr>
          <a:lstStyle/>
          <a:p>
            <a:pPr>
              <a:buNone/>
            </a:pPr>
            <a:r>
              <a:rPr lang="en-US" dirty="0" smtClean="0"/>
              <a:t>Your Defiant Child’s Behavior: </a:t>
            </a:r>
            <a:endParaRPr lang="en-US" sz="1200" dirty="0" smtClean="0"/>
          </a:p>
          <a:p>
            <a:pPr>
              <a:buNone/>
            </a:pPr>
            <a:r>
              <a:rPr lang="en-US" dirty="0" smtClean="0"/>
              <a:t>5 Things you </a:t>
            </a:r>
            <a:r>
              <a:rPr lang="en-US" b="1" dirty="0" smtClean="0"/>
              <a:t>can</a:t>
            </a:r>
            <a:r>
              <a:rPr lang="en-US" dirty="0" smtClean="0"/>
              <a:t> – and </a:t>
            </a:r>
            <a:r>
              <a:rPr lang="en-US" b="1" dirty="0" smtClean="0"/>
              <a:t>can’t</a:t>
            </a:r>
            <a:r>
              <a:rPr lang="en-US" dirty="0" smtClean="0"/>
              <a:t> – </a:t>
            </a:r>
            <a:r>
              <a:rPr lang="en-US" b="1" dirty="0" smtClean="0"/>
              <a:t>control</a:t>
            </a:r>
            <a:r>
              <a:rPr lang="en-US" dirty="0" smtClean="0"/>
              <a:t> as a Parent.</a:t>
            </a:r>
          </a:p>
          <a:p>
            <a:pPr>
              <a:buNone/>
            </a:pPr>
            <a:endParaRPr lang="en-US" dirty="0" smtClean="0"/>
          </a:p>
          <a:p>
            <a:r>
              <a:rPr lang="en-US" dirty="0" smtClean="0"/>
              <a:t>1</a:t>
            </a:r>
            <a:r>
              <a:rPr lang="en-US" b="1" dirty="0" smtClean="0"/>
              <a:t>. You can control </a:t>
            </a:r>
            <a:r>
              <a:rPr lang="en-US" dirty="0" smtClean="0"/>
              <a:t>whether or not your child  knows what your expectations are: “Johnny, my expectation is that you will handle your anger without physical violence.”</a:t>
            </a:r>
          </a:p>
          <a:p>
            <a:r>
              <a:rPr lang="en-US" dirty="0" smtClean="0"/>
              <a:t> </a:t>
            </a:r>
            <a:r>
              <a:rPr lang="en-US" b="1" dirty="0" smtClean="0"/>
              <a:t>You</a:t>
            </a:r>
            <a:r>
              <a:rPr lang="en-US" dirty="0" smtClean="0"/>
              <a:t> </a:t>
            </a:r>
            <a:r>
              <a:rPr lang="en-US" b="1" dirty="0" smtClean="0"/>
              <a:t>can control </a:t>
            </a:r>
            <a:r>
              <a:rPr lang="en-US" dirty="0" smtClean="0"/>
              <a:t>whether or not you’ve given your child opportunities to meet this expectation:”Johnny, my expectation is that you will handle your anger without physical violence.”</a:t>
            </a:r>
            <a:endParaRPr lang="en-US"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11"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304800" y="1066800"/>
            <a:ext cx="1219199" cy="8382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t>FIVE STEPS ON THINGS THE PARENT </a:t>
            </a:r>
            <a:br>
              <a:rPr lang="en-US" sz="2800" b="1" dirty="0" smtClean="0"/>
            </a:br>
            <a:r>
              <a:rPr lang="en-US" sz="2800" b="1" dirty="0" smtClean="0"/>
              <a:t>CAN &amp; CANNOT CONTROL (Cont.)</a:t>
            </a:r>
            <a:br>
              <a:rPr lang="en-US" sz="2800" b="1" dirty="0" smtClean="0"/>
            </a:b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2.  </a:t>
            </a:r>
            <a:r>
              <a:rPr lang="en-US" b="1" dirty="0" smtClean="0"/>
              <a:t>You can control </a:t>
            </a:r>
            <a:r>
              <a:rPr lang="en-US" dirty="0" smtClean="0"/>
              <a:t>whether or not you’ve given your child opportunities to meet this expectation: “Johnny, if you find you're getting angry, it’s okay to walk away, go listen to music, talk to your friend on the phone to blow off steam, whatever will help you release some of that anger and we can talk again later.”</a:t>
            </a:r>
          </a:p>
          <a:p>
            <a:r>
              <a:rPr lang="en-US" dirty="0" smtClean="0"/>
              <a:t>3.  </a:t>
            </a:r>
            <a:r>
              <a:rPr lang="en-US" b="1" dirty="0" smtClean="0"/>
              <a:t>You</a:t>
            </a:r>
            <a:r>
              <a:rPr lang="en-US" dirty="0" smtClean="0"/>
              <a:t> </a:t>
            </a:r>
            <a:r>
              <a:rPr lang="en-US" b="1" dirty="0" smtClean="0"/>
              <a:t>can control </a:t>
            </a:r>
            <a:r>
              <a:rPr lang="en-US" dirty="0" smtClean="0"/>
              <a:t>whether or not your child knows what the potential consequences will be if he chooses not to meet your expectation: “Johnny, you're fifteen years old.  If you hit me when you’re angry, that’s domestic violence.  If it happens again, I will call the police. I would hate to see that happen, so I hope you chose to handle your anger without getting physical.”</a:t>
            </a:r>
            <a:endParaRPr lang="en-US"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sp>
        <p:nvSpPr>
          <p:cNvPr id="7" name="Title 1"/>
          <p:cNvSpPr txBox="1">
            <a:spLocks/>
          </p:cNvSpPr>
          <p:nvPr/>
        </p:nvSpPr>
        <p:spPr>
          <a:xfrm>
            <a:off x="457200" y="685800"/>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pic>
        <p:nvPicPr>
          <p:cNvPr id="8"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228600" y="990600"/>
            <a:ext cx="1142999" cy="914401"/>
          </a:xfrm>
          <a:prstGeom prst="rect">
            <a:avLst/>
          </a:prstGeom>
          <a:noFill/>
        </p:spPr>
      </p:pic>
      <p:sp>
        <p:nvSpPr>
          <p:cNvPr id="9" name="Title 1"/>
          <p:cNvSpPr txBox="1">
            <a:spLocks/>
          </p:cNvSpPr>
          <p:nvPr/>
        </p:nvSpPr>
        <p:spPr>
          <a:xfrm>
            <a:off x="457200" y="762000"/>
            <a:ext cx="8229600" cy="1143000"/>
          </a:xfrm>
          <a:prstGeom prst="rect">
            <a:avLst/>
          </a:prstGeom>
        </p:spPr>
        <p:txBody>
          <a:bodyPr vert="horz" lIns="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t>FIVE STEPS ON THINGS THE PARENT </a:t>
            </a:r>
            <a:br>
              <a:rPr lang="en-US" sz="2800" b="1" dirty="0" smtClean="0"/>
            </a:br>
            <a:r>
              <a:rPr lang="en-US" sz="2800" b="1" dirty="0" smtClean="0"/>
              <a:t>CAN &amp; CANNOT CONTROL (Cont.)</a:t>
            </a:r>
            <a:br>
              <a:rPr lang="en-US" sz="2800" b="1" dirty="0" smtClean="0"/>
            </a:b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4.  </a:t>
            </a:r>
            <a:r>
              <a:rPr lang="en-US" b="1" dirty="0" smtClean="0"/>
              <a:t>You</a:t>
            </a:r>
            <a:r>
              <a:rPr lang="en-US" dirty="0" smtClean="0"/>
              <a:t> </a:t>
            </a:r>
            <a:r>
              <a:rPr lang="en-US" b="1" dirty="0" smtClean="0"/>
              <a:t>can control </a:t>
            </a:r>
            <a:r>
              <a:rPr lang="en-US" dirty="0" smtClean="0"/>
              <a:t>your own behavior: When you get angry, you can model for your child how to cope effectively without using physical violence. You can walk away or practice other effective coping skills when you get angry yourself and never hit a child when you are angry.</a:t>
            </a:r>
          </a:p>
          <a:p>
            <a:r>
              <a:rPr lang="en-US" dirty="0" smtClean="0"/>
              <a:t>5.  </a:t>
            </a:r>
            <a:r>
              <a:rPr lang="en-US" b="1" dirty="0" smtClean="0"/>
              <a:t>You</a:t>
            </a:r>
            <a:r>
              <a:rPr lang="en-US" dirty="0" smtClean="0"/>
              <a:t> </a:t>
            </a:r>
            <a:r>
              <a:rPr lang="en-US" b="1" dirty="0" smtClean="0"/>
              <a:t>can’t control </a:t>
            </a:r>
            <a:r>
              <a:rPr lang="en-US" dirty="0" smtClean="0"/>
              <a:t>your child’s behavior. </a:t>
            </a:r>
            <a:r>
              <a:rPr lang="en-US" b="1" dirty="0" smtClean="0"/>
              <a:t>You</a:t>
            </a:r>
            <a:r>
              <a:rPr lang="en-US" dirty="0" smtClean="0"/>
              <a:t> </a:t>
            </a:r>
            <a:r>
              <a:rPr lang="en-US" b="1" dirty="0" smtClean="0"/>
              <a:t>can’t control</a:t>
            </a:r>
            <a:r>
              <a:rPr lang="en-US" dirty="0" smtClean="0"/>
              <a:t> whether or not he/she behaves in a physically aggressive way when they are angry.  Your power does not lie in the arguing, defending and power struggles that tend to go hand-in-hand with attempts to control a child. </a:t>
            </a:r>
          </a:p>
          <a:p>
            <a:pPr>
              <a:buNone/>
            </a:pPr>
            <a:r>
              <a:rPr lang="en-US" dirty="0" smtClean="0"/>
              <a:t>	Instead, your power lies in what you </a:t>
            </a:r>
            <a:r>
              <a:rPr lang="en-US" b="1" dirty="0" smtClean="0"/>
              <a:t>can control</a:t>
            </a:r>
            <a:r>
              <a:rPr lang="en-US" dirty="0" smtClean="0"/>
              <a:t>, your own behavior. Just as </a:t>
            </a:r>
            <a:r>
              <a:rPr lang="en-US" b="1" dirty="0" smtClean="0"/>
              <a:t>you can’t control</a:t>
            </a:r>
            <a:r>
              <a:rPr lang="en-US" dirty="0" smtClean="0"/>
              <a:t> your child, he </a:t>
            </a:r>
            <a:r>
              <a:rPr lang="en-US" b="1" dirty="0" smtClean="0"/>
              <a:t>can’t control</a:t>
            </a:r>
            <a:r>
              <a:rPr lang="en-US" dirty="0" smtClean="0"/>
              <a:t> you either! Some days it may feel like he can, but he can’t.</a:t>
            </a:r>
            <a:endParaRPr lang="en-US"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304800" y="914400"/>
            <a:ext cx="1295400" cy="8382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FOCUS ON SIGNS/SYMPTOMS </a:t>
            </a:r>
            <a:br>
              <a:rPr lang="en-US" sz="2800" b="1" dirty="0" smtClean="0"/>
            </a:br>
            <a:r>
              <a:rPr lang="en-US" sz="2800" b="1" dirty="0" smtClean="0"/>
              <a:t>OF A VICTIM OF CYBERBULLYING</a:t>
            </a:r>
            <a:br>
              <a:rPr lang="en-US" sz="2800" b="1" dirty="0" smtClean="0"/>
            </a:br>
            <a:endParaRPr lang="en-US" sz="2800" b="1" dirty="0"/>
          </a:p>
        </p:txBody>
      </p:sp>
      <p:sp>
        <p:nvSpPr>
          <p:cNvPr id="3" name="Content Placeholder 2"/>
          <p:cNvSpPr>
            <a:spLocks noGrp="1"/>
          </p:cNvSpPr>
          <p:nvPr>
            <p:ph idx="1"/>
          </p:nvPr>
        </p:nvSpPr>
        <p:spPr>
          <a:xfrm>
            <a:off x="457200" y="1752600"/>
            <a:ext cx="8229600" cy="4693920"/>
          </a:xfrm>
        </p:spPr>
        <p:txBody>
          <a:bodyPr>
            <a:normAutofit fontScale="92500" lnSpcReduction="20000"/>
          </a:bodyPr>
          <a:lstStyle/>
          <a:p>
            <a:pPr>
              <a:buNone/>
            </a:pPr>
            <a:r>
              <a:rPr lang="en-US" sz="1800" dirty="0" smtClean="0"/>
              <a:t>According to Dr. Michele </a:t>
            </a:r>
            <a:r>
              <a:rPr lang="en-US" sz="1800" dirty="0" err="1" smtClean="0"/>
              <a:t>Borba</a:t>
            </a:r>
            <a:r>
              <a:rPr lang="en-US" sz="1800" dirty="0" smtClean="0"/>
              <a:t>, Real Parenting Solution:</a:t>
            </a:r>
          </a:p>
          <a:p>
            <a:endParaRPr lang="en-US" sz="1800" dirty="0" smtClean="0"/>
          </a:p>
          <a:p>
            <a:r>
              <a:rPr lang="en-US" sz="2000" dirty="0" smtClean="0"/>
              <a:t>Hesitant to be online; nervous when an Instant Message, text message or Email appears </a:t>
            </a:r>
          </a:p>
          <a:p>
            <a:r>
              <a:rPr lang="en-US" sz="2000" dirty="0" smtClean="0"/>
              <a:t>Visibly upset after using the computer or cell phone or suddenly avoids it </a:t>
            </a:r>
          </a:p>
          <a:p>
            <a:r>
              <a:rPr lang="en-US" sz="2000" dirty="0" smtClean="0"/>
              <a:t>Hides or clears the computer screen or closes cell phone when you enter </a:t>
            </a:r>
          </a:p>
          <a:p>
            <a:r>
              <a:rPr lang="en-US" sz="2000" dirty="0" smtClean="0"/>
              <a:t>Spends unusually and longer hours online in a more tense pensive tone </a:t>
            </a:r>
          </a:p>
          <a:p>
            <a:r>
              <a:rPr lang="en-US" sz="2000" dirty="0" smtClean="0"/>
              <a:t>Withdraws from friends, falls behind in schoolwork's or wants to avoid school </a:t>
            </a:r>
          </a:p>
          <a:p>
            <a:r>
              <a:rPr lang="en-US" sz="2000" dirty="0" smtClean="0"/>
              <a:t>Suddenly sullen, evasive withdrawn, marked change in personality or behavior </a:t>
            </a:r>
          </a:p>
          <a:p>
            <a:r>
              <a:rPr lang="en-US" sz="2000" dirty="0" smtClean="0"/>
              <a:t>Trouble sleeping, loss of appetite, excessively moody or crying, seems depressed </a:t>
            </a:r>
          </a:p>
          <a:p>
            <a:r>
              <a:rPr lang="en-US" sz="2000" dirty="0" smtClean="0"/>
              <a:t>Suspicious phone calls, e-mails and packages arrives at your home </a:t>
            </a:r>
          </a:p>
          <a:p>
            <a:r>
              <a:rPr lang="en-US" sz="2000" dirty="0" smtClean="0"/>
              <a:t>Possible drop in academic performance </a:t>
            </a:r>
          </a:p>
          <a:p>
            <a:pPr>
              <a:buNone/>
            </a:pPr>
            <a:r>
              <a:rPr lang="en-US" sz="1600" dirty="0" smtClean="0"/>
              <a:t/>
            </a:r>
            <a:br>
              <a:rPr lang="en-US" sz="1600" dirty="0" smtClean="0"/>
            </a:br>
            <a:endParaRPr lang="en-US" sz="1600" dirty="0" smtClean="0"/>
          </a:p>
          <a:p>
            <a:endParaRPr lang="en-US" sz="1400" dirty="0" smtClean="0"/>
          </a:p>
          <a:p>
            <a:endParaRPr lang="en-US" sz="1400" dirty="0" smtClean="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0" y="609600"/>
            <a:ext cx="1447799" cy="12192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p:spPr>
        <p:txBody>
          <a:bodyPr>
            <a:noAutofit/>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PREVENTIVE MEASURES FOR PARENTS OF A </a:t>
            </a:r>
            <a:br>
              <a:rPr lang="en-US" sz="2800" b="1" dirty="0" smtClean="0"/>
            </a:br>
            <a:r>
              <a:rPr lang="en-US" sz="2800" b="1" dirty="0" smtClean="0"/>
              <a:t>BULLY/CYBERBULLY IN MY HOME</a:t>
            </a:r>
            <a:br>
              <a:rPr lang="en-US" sz="2800" b="1" dirty="0" smtClean="0"/>
            </a:br>
            <a:endParaRPr lang="en-US" sz="2800" b="1" dirty="0"/>
          </a:p>
        </p:txBody>
      </p:sp>
      <p:sp>
        <p:nvSpPr>
          <p:cNvPr id="3" name="Content Placeholder 2"/>
          <p:cNvSpPr>
            <a:spLocks noGrp="1"/>
          </p:cNvSpPr>
          <p:nvPr>
            <p:ph idx="1"/>
          </p:nvPr>
        </p:nvSpPr>
        <p:spPr>
          <a:xfrm>
            <a:off x="381000" y="1143000"/>
            <a:ext cx="8229600" cy="5257800"/>
          </a:xfrm>
        </p:spPr>
        <p:txBody>
          <a:bodyPr>
            <a:normAutofit fontScale="62500" lnSpcReduction="20000"/>
          </a:bodyPr>
          <a:lstStyle/>
          <a:p>
            <a:r>
              <a:rPr lang="en-US" b="1" dirty="0" smtClean="0"/>
              <a:t>Acknowledge the problem</a:t>
            </a:r>
            <a:r>
              <a:rPr lang="en-US" dirty="0" smtClean="0"/>
              <a:t>. “Communicate directly with your child,” advises Friedman. “Let them know that you are aware of the bullying, that you take it seriously and that it won’t be tolerated.”</a:t>
            </a:r>
          </a:p>
          <a:p>
            <a:pPr>
              <a:buNone/>
            </a:pPr>
            <a:endParaRPr lang="en-US" dirty="0" smtClean="0"/>
          </a:p>
          <a:p>
            <a:r>
              <a:rPr lang="en-US" b="1" dirty="0" smtClean="0"/>
              <a:t>Be a hands-on parent</a:t>
            </a:r>
            <a:r>
              <a:rPr lang="en-US" dirty="0" smtClean="0"/>
              <a:t>. Talk to your child and be ready to listen. Know who your child’s friends are. Monitor activities. Work with the school, and keep communication lines open. If they have a bullying prevention program, learn about it. “One of the most important things that parents can do for their kids is to be involved,” says Friedman.</a:t>
            </a:r>
          </a:p>
          <a:p>
            <a:pPr>
              <a:buNone/>
            </a:pPr>
            <a:endParaRPr lang="en-US" dirty="0" smtClean="0"/>
          </a:p>
          <a:p>
            <a:r>
              <a:rPr lang="en-US" b="1" dirty="0" smtClean="0"/>
              <a:t>Decrease violence at home</a:t>
            </a:r>
            <a:r>
              <a:rPr lang="en-US" dirty="0" smtClean="0"/>
              <a:t>. Turn off violent TV and video games. But also, monitor your own behavior. What do </a:t>
            </a:r>
            <a:r>
              <a:rPr lang="en-US" i="1" dirty="0" smtClean="0"/>
              <a:t>you</a:t>
            </a:r>
            <a:r>
              <a:rPr lang="en-US" dirty="0" smtClean="0"/>
              <a:t> do when angry? What is it teaching your child?</a:t>
            </a:r>
          </a:p>
          <a:p>
            <a:pPr>
              <a:buNone/>
            </a:pPr>
            <a:endParaRPr lang="en-US" dirty="0" smtClean="0"/>
          </a:p>
          <a:p>
            <a:r>
              <a:rPr lang="en-US" b="1" dirty="0" smtClean="0"/>
              <a:t>Teach positive behaviors</a:t>
            </a:r>
            <a:r>
              <a:rPr lang="en-US" dirty="0" smtClean="0"/>
              <a:t>. “Reinforce kind, compassionate behavior,” Friedman recommended. “Teach empathy and provide opportunities for cooperation.” Have your child care for a pet, and enroll your child in meaningful activities that cultivate talents and interests while fostering cooperation and friendship.</a:t>
            </a:r>
          </a:p>
          <a:p>
            <a:pPr>
              <a:buNone/>
            </a:pPr>
            <a:endParaRPr lang="en-US" dirty="0" smtClean="0"/>
          </a:p>
          <a:p>
            <a:r>
              <a:rPr lang="en-US" b="1" dirty="0" smtClean="0"/>
              <a:t>Seek professional help, if needed</a:t>
            </a:r>
            <a:r>
              <a:rPr lang="en-US" dirty="0" smtClean="0"/>
              <a:t>. Sometimes a situation calls for more than parental intervention. According to the U.S. Department of Health and Human Services, bullying can be a sign of other serious antisocial or violent behavior, which can lead to future problems in school and with the law. A 1993 </a:t>
            </a:r>
            <a:r>
              <a:rPr lang="en-US" dirty="0" err="1" smtClean="0"/>
              <a:t>Olweus</a:t>
            </a:r>
            <a:r>
              <a:rPr lang="en-US" dirty="0" smtClean="0"/>
              <a:t> study found that boys who were identified as bullies in middle school were four times as likely to have a criminal conviction by age 24.</a:t>
            </a:r>
          </a:p>
          <a:p>
            <a:pPr>
              <a:buNone/>
            </a:pPr>
            <a:r>
              <a:rPr lang="en-US" sz="1600" dirty="0" smtClean="0"/>
              <a:t/>
            </a:r>
            <a:br>
              <a:rPr lang="en-US" sz="1600" dirty="0" smtClean="0"/>
            </a:br>
            <a:endParaRPr lang="en-US" sz="1600" dirty="0" smtClean="0"/>
          </a:p>
          <a:p>
            <a:endParaRPr lang="en-US" sz="1400" dirty="0" smtClean="0"/>
          </a:p>
          <a:p>
            <a:endParaRPr lang="en-US" sz="1400" dirty="0" smtClean="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400800"/>
            <a:ext cx="952500" cy="45720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0" y="228600"/>
            <a:ext cx="1447800" cy="83820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p:spPr>
        <p:txBody>
          <a:bodyPr>
            <a:noAutofit/>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4000" b="1" dirty="0" smtClean="0"/>
              <a:t>UNFATHOMABLE</a:t>
            </a:r>
            <a:br>
              <a:rPr lang="en-US" sz="4000" b="1" dirty="0" smtClean="0"/>
            </a:br>
            <a:r>
              <a:rPr lang="en-US" sz="4000" b="1" dirty="0" smtClean="0"/>
              <a:t>TRAGEDIES OF LIFE</a:t>
            </a:r>
            <a:endParaRPr lang="en-US" sz="4000" b="1" dirty="0"/>
          </a:p>
        </p:txBody>
      </p:sp>
      <p:sp>
        <p:nvSpPr>
          <p:cNvPr id="3" name="Content Placeholder 2"/>
          <p:cNvSpPr>
            <a:spLocks noGrp="1"/>
          </p:cNvSpPr>
          <p:nvPr>
            <p:ph idx="1"/>
          </p:nvPr>
        </p:nvSpPr>
        <p:spPr>
          <a:xfrm>
            <a:off x="381000" y="1143000"/>
            <a:ext cx="8229600" cy="5257800"/>
          </a:xfrm>
        </p:spPr>
        <p:txBody>
          <a:bodyPr>
            <a:normAutofit fontScale="85000" lnSpcReduction="20000"/>
          </a:bodyPr>
          <a:lstStyle/>
          <a:p>
            <a:pPr algn="ctr">
              <a:buNone/>
            </a:pPr>
            <a:endParaRPr lang="en-US" sz="3200" dirty="0" smtClean="0"/>
          </a:p>
          <a:p>
            <a:pPr algn="ctr">
              <a:buNone/>
            </a:pPr>
            <a:r>
              <a:rPr lang="en-US" sz="6600" dirty="0" smtClean="0">
                <a:latin typeface="+mj-lt"/>
              </a:rPr>
              <a:t>LOST OF MY CHILD</a:t>
            </a:r>
          </a:p>
          <a:p>
            <a:pPr algn="ctr">
              <a:buNone/>
            </a:pPr>
            <a:r>
              <a:rPr lang="en-US" sz="6600" dirty="0" smtClean="0">
                <a:latin typeface="+mj-lt"/>
              </a:rPr>
              <a:t>TO</a:t>
            </a:r>
          </a:p>
          <a:p>
            <a:pPr algn="ctr">
              <a:buNone/>
            </a:pPr>
            <a:r>
              <a:rPr lang="en-US" sz="8000" dirty="0" smtClean="0">
                <a:latin typeface="+mj-lt"/>
              </a:rPr>
              <a:t>SUICIDE</a:t>
            </a:r>
            <a:endParaRPr lang="en-US" sz="3200" dirty="0" smtClean="0">
              <a:latin typeface="+mj-lt"/>
            </a:endParaRPr>
          </a:p>
          <a:p>
            <a:pPr algn="ctr">
              <a:buNone/>
            </a:pPr>
            <a:r>
              <a:rPr lang="en-US" sz="3200" b="1" dirty="0" smtClean="0">
                <a:latin typeface="+mj-lt"/>
              </a:rPr>
              <a:t>“STORY”</a:t>
            </a:r>
          </a:p>
          <a:p>
            <a:pPr algn="ctr">
              <a:buNone/>
            </a:pPr>
            <a:endParaRPr lang="en-US" sz="3200" dirty="0" smtClean="0">
              <a:latin typeface="+mj-lt"/>
            </a:endParaRPr>
          </a:p>
          <a:p>
            <a:pPr algn="ctr">
              <a:buNone/>
            </a:pPr>
            <a:r>
              <a:rPr lang="en-US" sz="3000" b="1" dirty="0" smtClean="0">
                <a:latin typeface="+mj-lt"/>
              </a:rPr>
              <a:t>NATIONAL SUICIDE PREVENTION LIFELINE</a:t>
            </a:r>
          </a:p>
          <a:p>
            <a:pPr algn="ctr">
              <a:buNone/>
            </a:pPr>
            <a:r>
              <a:rPr lang="en-US" sz="3000" b="1" dirty="0" smtClean="0">
                <a:latin typeface="+mj-lt"/>
              </a:rPr>
              <a:t>TOLD FREE 1-800-273-TALK  (1-800-273-8255)</a:t>
            </a:r>
          </a:p>
          <a:p>
            <a:pPr algn="ctr">
              <a:buNone/>
            </a:pPr>
            <a:r>
              <a:rPr lang="en-US" sz="1600" dirty="0" smtClean="0"/>
              <a:t/>
            </a:r>
            <a:br>
              <a:rPr lang="en-US" sz="1600" dirty="0" smtClean="0"/>
            </a:br>
            <a:endParaRPr lang="en-US" sz="1600" dirty="0" smtClean="0"/>
          </a:p>
          <a:p>
            <a:endParaRPr lang="en-US" sz="1400" dirty="0" smtClean="0"/>
          </a:p>
          <a:p>
            <a:endParaRPr lang="en-US" sz="1400" dirty="0" smtClean="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400800"/>
            <a:ext cx="952500" cy="45720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0" y="228600"/>
            <a:ext cx="1447800" cy="8382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b="1" dirty="0" smtClean="0"/>
              <a:t>KEY COMPONENT TO RETALIATION  </a:t>
            </a:r>
            <a:br>
              <a:rPr lang="en-US" sz="3100" b="1" dirty="0" smtClean="0"/>
            </a:br>
            <a:r>
              <a:rPr lang="en-US" sz="3100" b="1" dirty="0" smtClean="0"/>
              <a:t>“REVENGE NO MATTER THE COST”</a:t>
            </a:r>
            <a:endParaRPr lang="en-US" sz="2800" dirty="0"/>
          </a:p>
        </p:txBody>
      </p:sp>
      <p:sp>
        <p:nvSpPr>
          <p:cNvPr id="3" name="Content Placeholder 2"/>
          <p:cNvSpPr>
            <a:spLocks noGrp="1"/>
          </p:cNvSpPr>
          <p:nvPr>
            <p:ph idx="1"/>
          </p:nvPr>
        </p:nvSpPr>
        <p:spPr/>
        <p:txBody>
          <a:bodyPr>
            <a:normAutofit/>
          </a:bodyPr>
          <a:lstStyle/>
          <a:p>
            <a:r>
              <a:rPr lang="en-US" sz="1900" dirty="0" smtClean="0"/>
              <a:t>According to Ken Trump’s. say’s that the issue of bullying has also become a hot topic of conversation in the school safety field.  We believe bullying to be a serious issue and worthy of reasonable attention, awareness and action.  </a:t>
            </a:r>
          </a:p>
          <a:p>
            <a:r>
              <a:rPr lang="en-US" sz="1900" dirty="0" smtClean="0"/>
              <a:t>Bullying is one of many factors which must be taken into consideration in developing safe schools prevention, intervention, and enforcement plans, and that bully-prevention efforts and initiatives are one of many strategies that should be included in a comprehensive school safety program.</a:t>
            </a:r>
          </a:p>
          <a:p>
            <a:r>
              <a:rPr lang="en-US" sz="1900" b="1" i="1" dirty="0" smtClean="0"/>
              <a:t>If action is not taken the </a:t>
            </a:r>
            <a:r>
              <a:rPr lang="en-US" sz="1800" b="1" i="1" dirty="0" smtClean="0"/>
              <a:t>possibility of retaliation may take place and your child could spend the rest of his live in prison or live a short life .</a:t>
            </a:r>
          </a:p>
          <a:p>
            <a:pPr algn="ctr">
              <a:buNone/>
            </a:pPr>
            <a:r>
              <a:rPr lang="en-US" b="1" i="1" dirty="0" smtClean="0"/>
              <a:t>“Person (s) are determine, no matter how long it takes, they will retaliate and hurt the person in someway for hurting them.”</a:t>
            </a:r>
            <a:endParaRPr lang="en-US" b="1" i="1"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228600" y="914400"/>
            <a:ext cx="1219199" cy="9144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70408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chemeClr val="tx2"/>
                </a:solidFill>
                <a:effectLst/>
                <a:uLnTx/>
                <a:uFillTx/>
                <a:latin typeface="+mj-lt"/>
                <a:ea typeface="+mj-ea"/>
                <a:cs typeface="+mj-cs"/>
              </a:rPr>
              <a:t>REFERENCES &amp; RESOURCES</a:t>
            </a:r>
            <a:br>
              <a:rPr kumimoji="0" lang="en-US" sz="2800" b="1" i="0" u="none" strike="noStrike" kern="1200" cap="none" spc="0" normalizeH="0" baseline="0" noProof="0" smtClean="0">
                <a:ln>
                  <a:noFill/>
                </a:ln>
                <a:solidFill>
                  <a:schemeClr val="tx2"/>
                </a:solidFill>
                <a:effectLst/>
                <a:uLnTx/>
                <a:uFillTx/>
                <a:latin typeface="+mj-lt"/>
                <a:ea typeface="+mj-ea"/>
                <a:cs typeface="+mj-cs"/>
              </a:rPr>
            </a:br>
            <a:endParaRPr kumimoji="0" lang="en-US"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457200" y="1935480"/>
            <a:ext cx="8229600" cy="4389120"/>
          </a:xfrm>
          <a:prstGeom prst="rect">
            <a:avLst/>
          </a:prstGeom>
        </p:spPr>
        <p:txBody>
          <a:bodyPr>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Hinduja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and J.W.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Patchin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Reducing Teen Technology; V. Stuart-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Cassell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 Bell, and J.F. Springer, “Analysis of State Bullying Laws and Policies.” (accessed January 30, 2013) E.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Soronen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 E.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Soronen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 Vitale, and K.A.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Haase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Sexting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School: Lessons Learned the Hard Way, Inquiry and Analysis,” (accessed January 30, 2013); J.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Leshnoff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Sexting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Not Just for Kids,”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Finkelhor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Sexting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 Typology,” (accessed January 30, 2013</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N.E. Willard, 2010, “School Response to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Cyberbully</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and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Sexting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The Legal Challenges,” Center for Safe and Responsible Internet Use, </a:t>
            </a:r>
            <a:r>
              <a:rPr kumimoji="0" lang="en-US" sz="1600" b="0" i="0" u="none" strike="noStrike" kern="1200" cap="none" spc="0" normalizeH="0" baseline="0" noProof="0" dirty="0" smtClean="0">
                <a:ln>
                  <a:noFill/>
                </a:ln>
                <a:solidFill>
                  <a:schemeClr val="tx1"/>
                </a:solidFill>
                <a:effectLst/>
                <a:uLnTx/>
                <a:uFillTx/>
                <a:latin typeface="+mn-lt"/>
                <a:ea typeface="+mn-ea"/>
                <a:cs typeface="+mn-cs"/>
                <a:hlinkClick r:id="rId2"/>
              </a:rPr>
              <a:t>http://www.embracecivility.org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(accessed January 31, 2013).</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Hinduja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and J.W. Patch, “Bullying and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Cyberbullying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Laws,” (accessed February 28, 2013).</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1400" dirty="0" smtClean="0"/>
              <a:t>Sticks &amp; Stones in Cyberspace</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1400" dirty="0" smtClean="0"/>
              <a:t>Educator’s Guide to </a:t>
            </a:r>
            <a:r>
              <a:rPr lang="en-US" sz="1400" dirty="0" err="1" smtClean="0"/>
              <a:t>Cyverbullying</a:t>
            </a:r>
            <a:r>
              <a:rPr lang="en-US" sz="1400" dirty="0" smtClean="0"/>
              <a:t> and </a:t>
            </a:r>
            <a:r>
              <a:rPr lang="en-US" sz="1400" dirty="0" err="1" smtClean="0"/>
              <a:t>Cyberthreats</a:t>
            </a:r>
            <a:endParaRPr lang="en-US" sz="14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1400" dirty="0" smtClean="0"/>
              <a:t>Bullying Without Boarders: The Rise of </a:t>
            </a:r>
            <a:r>
              <a:rPr lang="en-US" sz="1400" dirty="0" err="1" smtClean="0"/>
              <a:t>Cyberbully</a:t>
            </a:r>
            <a:r>
              <a:rPr lang="en-US" sz="1400" dirty="0" smtClean="0"/>
              <a:t> in America Schools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1400" dirty="0" err="1" smtClean="0"/>
              <a:t>Cyberstalking</a:t>
            </a:r>
            <a:r>
              <a:rPr lang="en-US" sz="1400" dirty="0" smtClean="0"/>
              <a:t> and </a:t>
            </a:r>
            <a:r>
              <a:rPr lang="en-US" sz="1400" dirty="0" err="1" smtClean="0"/>
              <a:t>Cyberharassment</a:t>
            </a:r>
            <a:endParaRPr lang="en-US" sz="14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1400" dirty="0" smtClean="0">
                <a:hlinkClick r:id="rId3"/>
              </a:rPr>
              <a:t>www.onguardonline.gov</a:t>
            </a:r>
            <a:endParaRPr lang="en-US" sz="14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2" descr="https://encrypted-tbn3.gstatic.com/images?q=tbn:ANd9GcTpL0gfd5t4VF8xGw8VxA_slQaLYTbFrJwaYpRTWr1z_IlAqXMebg"/>
          <p:cNvPicPr>
            <a:picLocks noChangeAspect="1" noChangeArrowheads="1"/>
          </p:cNvPicPr>
          <p:nvPr/>
        </p:nvPicPr>
        <p:blipFill>
          <a:blip r:embed="rId4" cstate="print"/>
          <a:srcRect/>
          <a:stretch>
            <a:fillRect/>
          </a:stretch>
        </p:blipFill>
        <p:spPr bwMode="auto">
          <a:xfrm>
            <a:off x="228600" y="685800"/>
            <a:ext cx="1447799" cy="10668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051560"/>
          </a:xfrm>
        </p:spPr>
        <p:txBody>
          <a:bodyPr>
            <a:normAutofit fontScale="90000"/>
          </a:bodyPr>
          <a:lstStyle/>
          <a:p>
            <a:pPr algn="ctr"/>
            <a:r>
              <a:rPr lang="en-US" sz="2200" dirty="0" smtClean="0"/>
              <a:t/>
            </a:r>
            <a:br>
              <a:rPr lang="en-US" sz="2200" dirty="0" smtClean="0"/>
            </a:br>
            <a:r>
              <a:rPr lang="en-US" sz="2700" b="1" dirty="0" smtClean="0"/>
              <a:t>BULLIED + CYBERBULLYING CRIMES &amp; RETALIATION</a:t>
            </a:r>
            <a:r>
              <a:rPr lang="en-US" sz="2200" dirty="0" smtClean="0"/>
              <a:t/>
            </a:r>
            <a:br>
              <a:rPr lang="en-US" sz="2200" dirty="0" smtClean="0"/>
            </a:br>
            <a:r>
              <a:rPr lang="en-US" sz="2200" b="1" dirty="0" smtClean="0"/>
              <a:t>“ELECTRONIC COMMUNICATION”</a:t>
            </a:r>
            <a:r>
              <a:rPr lang="en-US" sz="2200" dirty="0" smtClean="0"/>
              <a:t/>
            </a:r>
            <a:br>
              <a:rPr lang="en-US" sz="2200" dirty="0" smtClean="0"/>
            </a:br>
            <a:endParaRPr lang="en-US" sz="2200" dirty="0"/>
          </a:p>
        </p:txBody>
      </p:sp>
      <p:sp>
        <p:nvSpPr>
          <p:cNvPr id="3" name="Content Placeholder 2"/>
          <p:cNvSpPr>
            <a:spLocks noGrp="1"/>
          </p:cNvSpPr>
          <p:nvPr>
            <p:ph idx="1"/>
          </p:nvPr>
        </p:nvSpPr>
        <p:spPr>
          <a:xfrm>
            <a:off x="457200" y="1371600"/>
            <a:ext cx="7239000" cy="5084136"/>
          </a:xfrm>
        </p:spPr>
        <p:txBody>
          <a:bodyPr>
            <a:normAutofit fontScale="62500" lnSpcReduction="20000"/>
          </a:bodyPr>
          <a:lstStyle/>
          <a:p>
            <a:pPr algn="ctr">
              <a:buNone/>
            </a:pPr>
            <a:r>
              <a:rPr lang="en-US" sz="4900" b="1" dirty="0" smtClean="0"/>
              <a:t>Presentation Outline</a:t>
            </a:r>
          </a:p>
          <a:p>
            <a:pPr>
              <a:buFont typeface="Arial" charset="0"/>
              <a:buChar char="•"/>
            </a:pPr>
            <a:r>
              <a:rPr lang="en-US" sz="3200" dirty="0" smtClean="0"/>
              <a:t>Definition of </a:t>
            </a:r>
            <a:r>
              <a:rPr lang="en-US" sz="3200" dirty="0" err="1" smtClean="0"/>
              <a:t>cyberbullying</a:t>
            </a:r>
            <a:endParaRPr lang="en-US" sz="3200" dirty="0" smtClean="0"/>
          </a:p>
          <a:p>
            <a:pPr>
              <a:buFont typeface="Arial" charset="0"/>
              <a:buChar char="•"/>
            </a:pPr>
            <a:r>
              <a:rPr lang="en-US" sz="3200" dirty="0" smtClean="0"/>
              <a:t>The dynamics of </a:t>
            </a:r>
            <a:r>
              <a:rPr lang="en-US" sz="3200" dirty="0" err="1" smtClean="0"/>
              <a:t>cyberbullying</a:t>
            </a:r>
            <a:r>
              <a:rPr lang="en-US" sz="3200" dirty="0" smtClean="0"/>
              <a:t> </a:t>
            </a:r>
          </a:p>
          <a:p>
            <a:pPr>
              <a:buFont typeface="Arial" charset="0"/>
              <a:buChar char="•"/>
            </a:pPr>
            <a:r>
              <a:rPr lang="en-US" sz="3200" dirty="0" smtClean="0"/>
              <a:t>Forms of electronic communication - </a:t>
            </a:r>
            <a:r>
              <a:rPr lang="en-US" sz="3200" dirty="0" err="1" smtClean="0"/>
              <a:t>cyberbullythreats</a:t>
            </a:r>
            <a:endParaRPr lang="en-US" sz="3200" dirty="0" smtClean="0"/>
          </a:p>
          <a:p>
            <a:pPr>
              <a:buFont typeface="Arial" charset="0"/>
              <a:buChar char="•"/>
            </a:pPr>
            <a:r>
              <a:rPr lang="en-US" sz="3200" dirty="0" smtClean="0"/>
              <a:t>DC, MD &amp; VA legal statue against </a:t>
            </a:r>
            <a:r>
              <a:rPr lang="en-US" sz="3200" dirty="0" err="1" smtClean="0"/>
              <a:t>cyberbullying</a:t>
            </a:r>
            <a:endParaRPr lang="en-US" sz="3200" dirty="0" smtClean="0"/>
          </a:p>
          <a:p>
            <a:pPr>
              <a:buFont typeface="Arial" charset="0"/>
              <a:buChar char="•"/>
            </a:pPr>
            <a:r>
              <a:rPr lang="en-US" sz="3200" dirty="0" smtClean="0"/>
              <a:t>Statistics on </a:t>
            </a:r>
            <a:r>
              <a:rPr lang="en-US" sz="3200" dirty="0" err="1" smtClean="0"/>
              <a:t>cyberbullying</a:t>
            </a:r>
            <a:endParaRPr lang="en-US" sz="3200" dirty="0" smtClean="0"/>
          </a:p>
          <a:p>
            <a:pPr>
              <a:buFont typeface="Arial" charset="0"/>
              <a:buChar char="•"/>
            </a:pPr>
            <a:r>
              <a:rPr lang="en-US" sz="3200" dirty="0" smtClean="0"/>
              <a:t>Common mistakes of parents, as it relates to </a:t>
            </a:r>
            <a:r>
              <a:rPr lang="en-US" sz="3200" dirty="0" err="1" smtClean="0"/>
              <a:t>cyberbullying</a:t>
            </a:r>
            <a:r>
              <a:rPr lang="en-US" sz="3200" dirty="0" smtClean="0"/>
              <a:t> incidents</a:t>
            </a:r>
          </a:p>
          <a:p>
            <a:pPr>
              <a:buFont typeface="Arial" charset="0"/>
              <a:buChar char="•"/>
            </a:pPr>
            <a:r>
              <a:rPr lang="en-US" sz="3200" dirty="0" smtClean="0"/>
              <a:t>Five steps on things parents can &amp; cannot control</a:t>
            </a:r>
          </a:p>
          <a:p>
            <a:pPr>
              <a:buFont typeface="Arial" charset="0"/>
              <a:buChar char="•"/>
            </a:pPr>
            <a:r>
              <a:rPr lang="en-US" sz="3200" dirty="0" smtClean="0"/>
              <a:t>Focus on signs/symptoms of  my child experiencing </a:t>
            </a:r>
            <a:r>
              <a:rPr lang="en-US" sz="3200" dirty="0" err="1" smtClean="0"/>
              <a:t>cyberbullying</a:t>
            </a:r>
            <a:endParaRPr lang="en-US" sz="3200" dirty="0" smtClean="0"/>
          </a:p>
          <a:p>
            <a:pPr>
              <a:buFont typeface="Arial" charset="0"/>
              <a:buChar char="•"/>
            </a:pPr>
            <a:r>
              <a:rPr lang="en-US" sz="3200" dirty="0" smtClean="0"/>
              <a:t>Preventive measures for parents or face possible consequences </a:t>
            </a:r>
          </a:p>
          <a:p>
            <a:pPr>
              <a:buFont typeface="Arial" charset="0"/>
              <a:buChar char="•"/>
            </a:pPr>
            <a:r>
              <a:rPr lang="en-US" sz="3200" dirty="0" smtClean="0"/>
              <a:t>One of the key components for Retaliation? </a:t>
            </a:r>
          </a:p>
          <a:p>
            <a:pPr>
              <a:buFont typeface="Arial" charset="0"/>
              <a:buChar char="•"/>
            </a:pPr>
            <a:r>
              <a:rPr lang="en-US" sz="3200" dirty="0" smtClean="0"/>
              <a:t>References &amp; Resources</a:t>
            </a:r>
          </a:p>
          <a:p>
            <a:pPr>
              <a:buFont typeface="Arial" charset="0"/>
              <a:buChar char="•"/>
            </a:pPr>
            <a:r>
              <a:rPr lang="en-US" sz="3200" dirty="0" smtClean="0"/>
              <a:t>A Sworn Declaration: As a Parent I will Develop My Own Twelve (12 Step Policy &amp; Procedures for My Family </a:t>
            </a:r>
          </a:p>
        </p:txBody>
      </p:sp>
      <p:sp>
        <p:nvSpPr>
          <p:cNvPr id="5" name="Plaque 4"/>
          <p:cNvSpPr/>
          <p:nvPr/>
        </p:nvSpPr>
        <p:spPr>
          <a:xfrm>
            <a:off x="8153400" y="228600"/>
            <a:ext cx="990600" cy="6629400"/>
          </a:xfrm>
          <a:prstGeom prst="plaqu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b="1" i="1" dirty="0" smtClean="0">
                <a:effectLst>
                  <a:outerShdw blurRad="38100" dist="38100" dir="2700000" algn="tl">
                    <a:srgbClr val="000000">
                      <a:alpha val="43137"/>
                    </a:srgbClr>
                  </a:outerShdw>
                </a:effectLst>
              </a:rPr>
              <a:t>B</a:t>
            </a:r>
          </a:p>
          <a:p>
            <a:pPr algn="ctr"/>
            <a:r>
              <a:rPr lang="en-US" sz="1600" b="1" i="1" dirty="0" smtClean="0">
                <a:effectLst>
                  <a:outerShdw blurRad="38100" dist="38100" dir="2700000" algn="tl">
                    <a:srgbClr val="000000">
                      <a:alpha val="43137"/>
                    </a:srgbClr>
                  </a:outerShdw>
                </a:effectLst>
              </a:rPr>
              <a:t>U</a:t>
            </a:r>
          </a:p>
          <a:p>
            <a:pPr algn="ctr"/>
            <a:r>
              <a:rPr lang="en-US" sz="1600" b="1" i="1" dirty="0" smtClean="0">
                <a:effectLst>
                  <a:outerShdw blurRad="38100" dist="38100" dir="2700000" algn="tl">
                    <a:srgbClr val="000000">
                      <a:alpha val="43137"/>
                    </a:srgbClr>
                  </a:outerShdw>
                </a:effectLst>
              </a:rPr>
              <a:t>L</a:t>
            </a:r>
          </a:p>
          <a:p>
            <a:pPr algn="ctr"/>
            <a:r>
              <a:rPr lang="en-US" sz="1600" b="1" i="1" dirty="0" smtClean="0">
                <a:effectLst>
                  <a:outerShdw blurRad="38100" dist="38100" dir="2700000" algn="tl">
                    <a:srgbClr val="000000">
                      <a:alpha val="43137"/>
                    </a:srgbClr>
                  </a:outerShdw>
                </a:effectLst>
              </a:rPr>
              <a:t>L</a:t>
            </a:r>
          </a:p>
          <a:p>
            <a:pPr algn="ctr"/>
            <a:r>
              <a:rPr lang="en-US" sz="1600" b="1" i="1" dirty="0" smtClean="0">
                <a:effectLst>
                  <a:outerShdw blurRad="38100" dist="38100" dir="2700000" algn="tl">
                    <a:srgbClr val="000000">
                      <a:alpha val="43137"/>
                    </a:srgbClr>
                  </a:outerShdw>
                </a:effectLst>
              </a:rPr>
              <a:t>I</a:t>
            </a:r>
          </a:p>
          <a:p>
            <a:pPr algn="ctr"/>
            <a:r>
              <a:rPr lang="en-US" sz="1600" b="1" i="1" dirty="0" smtClean="0">
                <a:effectLst>
                  <a:outerShdw blurRad="38100" dist="38100" dir="2700000" algn="tl">
                    <a:srgbClr val="000000">
                      <a:alpha val="43137"/>
                    </a:srgbClr>
                  </a:outerShdw>
                </a:effectLst>
              </a:rPr>
              <a:t>E</a:t>
            </a:r>
          </a:p>
          <a:p>
            <a:pPr algn="ctr"/>
            <a:r>
              <a:rPr lang="en-US" sz="1600" b="1" i="1" dirty="0" smtClean="0">
                <a:effectLst>
                  <a:outerShdw blurRad="38100" dist="38100" dir="2700000" algn="tl">
                    <a:srgbClr val="000000">
                      <a:alpha val="43137"/>
                    </a:srgbClr>
                  </a:outerShdw>
                </a:effectLst>
              </a:rPr>
              <a:t>D</a:t>
            </a:r>
          </a:p>
          <a:p>
            <a:pPr algn="ctr"/>
            <a:endParaRPr lang="en-US" sz="1600" b="1" i="1" dirty="0" smtClean="0">
              <a:effectLst>
                <a:outerShdw blurRad="38100" dist="38100" dir="2700000" algn="tl">
                  <a:srgbClr val="000000">
                    <a:alpha val="43137"/>
                  </a:srgbClr>
                </a:outerShdw>
              </a:effectLst>
            </a:endParaRPr>
          </a:p>
          <a:p>
            <a:pPr algn="ctr"/>
            <a:endParaRPr lang="en-US" sz="1600" b="1" i="1" dirty="0" smtClean="0">
              <a:effectLst>
                <a:outerShdw blurRad="38100" dist="38100" dir="2700000" algn="tl">
                  <a:srgbClr val="000000">
                    <a:alpha val="43137"/>
                  </a:srgbClr>
                </a:outerShdw>
              </a:effectLst>
            </a:endParaRPr>
          </a:p>
          <a:p>
            <a:pPr algn="ctr"/>
            <a:r>
              <a:rPr lang="en-US" sz="1600" b="1" i="1" dirty="0" smtClean="0"/>
              <a:t>T</a:t>
            </a:r>
          </a:p>
          <a:p>
            <a:pPr algn="ctr"/>
            <a:r>
              <a:rPr lang="en-US" sz="1600" b="1" i="1" dirty="0" smtClean="0"/>
              <a:t>O</a:t>
            </a:r>
          </a:p>
          <a:p>
            <a:pPr algn="ctr"/>
            <a:endParaRPr lang="en-US" sz="1600" b="1" i="1" dirty="0" smtClean="0"/>
          </a:p>
          <a:p>
            <a:pPr algn="ctr"/>
            <a:endParaRPr lang="en-US" sz="1600" b="1" i="1" dirty="0" smtClean="0"/>
          </a:p>
          <a:p>
            <a:pPr algn="ctr"/>
            <a:r>
              <a:rPr lang="en-US" sz="1600" b="1" i="1" dirty="0" smtClean="0"/>
              <a:t>C</a:t>
            </a:r>
          </a:p>
          <a:p>
            <a:pPr algn="ctr"/>
            <a:r>
              <a:rPr lang="en-US" sz="1600" b="1" i="1" dirty="0" smtClean="0"/>
              <a:t>Y</a:t>
            </a:r>
          </a:p>
          <a:p>
            <a:pPr algn="ctr"/>
            <a:r>
              <a:rPr lang="en-US" sz="1600" b="1" i="1" dirty="0" smtClean="0"/>
              <a:t>B</a:t>
            </a:r>
          </a:p>
          <a:p>
            <a:pPr algn="ctr"/>
            <a:r>
              <a:rPr lang="en-US" sz="1600" b="1" i="1" dirty="0" smtClean="0"/>
              <a:t>E</a:t>
            </a:r>
          </a:p>
          <a:p>
            <a:pPr algn="ctr"/>
            <a:r>
              <a:rPr lang="en-US" sz="1600" b="1" i="1" dirty="0" smtClean="0"/>
              <a:t>R</a:t>
            </a:r>
          </a:p>
          <a:p>
            <a:pPr algn="ctr"/>
            <a:r>
              <a:rPr lang="en-US" sz="1600" b="1" i="1" dirty="0" smtClean="0"/>
              <a:t>B</a:t>
            </a:r>
          </a:p>
          <a:p>
            <a:pPr algn="ctr"/>
            <a:r>
              <a:rPr lang="en-US" sz="1600" b="1" i="1" dirty="0" smtClean="0"/>
              <a:t>U</a:t>
            </a:r>
          </a:p>
          <a:p>
            <a:pPr algn="ctr"/>
            <a:r>
              <a:rPr lang="en-US" sz="1600" b="1" i="1" dirty="0" smtClean="0"/>
              <a:t>L</a:t>
            </a:r>
          </a:p>
          <a:p>
            <a:pPr algn="ctr"/>
            <a:r>
              <a:rPr lang="en-US" sz="1600" b="1" i="1" dirty="0" smtClean="0"/>
              <a:t>L</a:t>
            </a:r>
          </a:p>
          <a:p>
            <a:pPr algn="ctr"/>
            <a:r>
              <a:rPr lang="en-US" sz="1600" b="1" i="1" dirty="0" smtClean="0"/>
              <a:t>Y</a:t>
            </a:r>
          </a:p>
          <a:p>
            <a:pPr algn="ctr"/>
            <a:r>
              <a:rPr lang="en-US" sz="1600" b="1" i="1" dirty="0" smtClean="0"/>
              <a:t>I</a:t>
            </a:r>
          </a:p>
          <a:p>
            <a:pPr algn="ctr"/>
            <a:r>
              <a:rPr lang="en-US" sz="1600" b="1" i="1" dirty="0" smtClean="0"/>
              <a:t>N</a:t>
            </a:r>
          </a:p>
          <a:p>
            <a:pPr algn="ctr"/>
            <a:r>
              <a:rPr lang="en-US" sz="1600" b="1" i="1" dirty="0" smtClean="0"/>
              <a:t>G</a:t>
            </a:r>
            <a:endParaRPr lang="en-US" sz="1600" b="1" i="1" dirty="0"/>
          </a:p>
        </p:txBody>
      </p:sp>
      <p:pic>
        <p:nvPicPr>
          <p:cNvPr id="7" name="Picture 2" descr="https://encrypted-tbn3.gstatic.com/images?q=tbn:ANd9GcTpL0gfd5t4VF8xGw8VxA_slQaLYTbFrJwaYpRTWr1z_IlAqXMebg"/>
          <p:cNvPicPr>
            <a:picLocks noChangeAspect="1" noChangeArrowheads="1"/>
          </p:cNvPicPr>
          <p:nvPr/>
        </p:nvPicPr>
        <p:blipFill>
          <a:blip r:embed="rId2" cstate="print"/>
          <a:srcRect/>
          <a:stretch>
            <a:fillRect/>
          </a:stretch>
        </p:blipFill>
        <p:spPr bwMode="auto">
          <a:xfrm>
            <a:off x="1" y="304801"/>
            <a:ext cx="914400" cy="9906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70408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chemeClr val="tx2"/>
                </a:solidFill>
                <a:effectLst/>
                <a:uLnTx/>
                <a:uFillTx/>
                <a:latin typeface="+mj-lt"/>
                <a:ea typeface="+mj-ea"/>
                <a:cs typeface="+mj-cs"/>
              </a:rPr>
              <a:t>REFERENCES &amp; RESOURCES</a:t>
            </a:r>
            <a:br>
              <a:rPr kumimoji="0" lang="en-US" sz="2800" b="1" i="0" u="none" strike="noStrike" kern="1200" cap="none" spc="0" normalizeH="0" baseline="0" noProof="0" smtClean="0">
                <a:ln>
                  <a:noFill/>
                </a:ln>
                <a:solidFill>
                  <a:schemeClr val="tx2"/>
                </a:solidFill>
                <a:effectLst/>
                <a:uLnTx/>
                <a:uFillTx/>
                <a:latin typeface="+mj-lt"/>
                <a:ea typeface="+mj-ea"/>
                <a:cs typeface="+mj-cs"/>
              </a:rPr>
            </a:br>
            <a:endParaRPr kumimoji="0" lang="en-US"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457200" y="1447800"/>
            <a:ext cx="8229600" cy="487680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dirty="0" err="1" smtClean="0"/>
              <a:t>Gini</a:t>
            </a:r>
            <a:r>
              <a:rPr lang="en-US" dirty="0" smtClean="0"/>
              <a:t> G., &amp; Pezzo.li T (2009).  Association between bullying and psychosomatic problems:  A meta-</a:t>
            </a:r>
            <a:r>
              <a:rPr lang="en-US" dirty="0" err="1" smtClean="0"/>
              <a:t>ana</a:t>
            </a:r>
            <a:r>
              <a:rPr lang="en-US" dirty="0" smtClean="0"/>
              <a:t> </a:t>
            </a:r>
            <a:r>
              <a:rPr lang="en-US" dirty="0" err="1" smtClean="0"/>
              <a:t>ysis</a:t>
            </a:r>
            <a:r>
              <a:rPr lang="en-US" dirty="0" smtClean="0"/>
              <a:t>. Pediatrics, 123 (30: 1059-1065.</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dirty="0" err="1" smtClean="0"/>
              <a:t>O’Brennan</a:t>
            </a:r>
            <a:r>
              <a:rPr lang="en-US" dirty="0" smtClean="0"/>
              <a:t>, I. M., Bradshaw. C.P., &amp; Sawyer, A.L. (2009).  Examining developmental differences in the social-emotional problems among frequent bullies, victim, and bully/victims.  Psychology in the Schools, 46(2), 100-115.</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dirty="0" err="1" smtClean="0"/>
              <a:t>Swearer</a:t>
            </a:r>
            <a:r>
              <a:rPr lang="en-US" dirty="0" smtClean="0"/>
              <a:t>, S.M., Wang, C., </a:t>
            </a:r>
            <a:r>
              <a:rPr lang="en-US" dirty="0" err="1" smtClean="0"/>
              <a:t>Maag</a:t>
            </a:r>
            <a:r>
              <a:rPr lang="en-US" dirty="0" smtClean="0"/>
              <a:t>, J.M., </a:t>
            </a:r>
            <a:r>
              <a:rPr lang="en-US" dirty="0" err="1" smtClean="0"/>
              <a:t>Siebeeker</a:t>
            </a:r>
            <a:r>
              <a:rPr lang="en-US" dirty="0" smtClean="0"/>
              <a:t>, A., B, &amp; </a:t>
            </a:r>
            <a:r>
              <a:rPr lang="en-US" dirty="0" err="1" smtClean="0"/>
              <a:t>Frerichs</a:t>
            </a:r>
            <a:r>
              <a:rPr lang="en-US" dirty="0" smtClean="0"/>
              <a:t>, I. J. (2012).  Understanding the bullying dynamic among students in special and general education.  Journal of School </a:t>
            </a:r>
            <a:r>
              <a:rPr lang="en-US" dirty="0" err="1" smtClean="0"/>
              <a:t>Psycohlogy</a:t>
            </a:r>
            <a:r>
              <a:rPr lang="en-US" dirty="0" smtClean="0"/>
              <a:t>. 50, 403-520.</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dirty="0" err="1" smtClean="0"/>
              <a:t>Twynan</a:t>
            </a:r>
            <a:r>
              <a:rPr lang="en-US" dirty="0" smtClean="0"/>
              <a:t>, K.A. </a:t>
            </a:r>
            <a:r>
              <a:rPr lang="en-US" dirty="0" err="1" smtClean="0"/>
              <a:t>Sayl.or</a:t>
            </a:r>
            <a:r>
              <a:rPr lang="en-US" dirty="0" smtClean="0"/>
              <a:t> C.F., Saia D. Macias, M.M. Taylor, L. A., &amp; Spratt, E. (2010).  Bullying and ostracism experiences in children with special health care needs.  Journal of Development Behavioral Pediatrics, 31, 1-8</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2" descr="https://encrypted-tbn3.gstatic.com/images?q=tbn:ANd9GcTpL0gfd5t4VF8xGw8VxA_slQaLYTbFrJwaYpRTWr1z_IlAqXMebg"/>
          <p:cNvPicPr>
            <a:picLocks noChangeAspect="1" noChangeArrowheads="1"/>
          </p:cNvPicPr>
          <p:nvPr/>
        </p:nvPicPr>
        <p:blipFill>
          <a:blip r:embed="rId2" cstate="print"/>
          <a:srcRect/>
          <a:stretch>
            <a:fillRect/>
          </a:stretch>
        </p:blipFill>
        <p:spPr bwMode="auto">
          <a:xfrm>
            <a:off x="304800" y="228600"/>
            <a:ext cx="1447799" cy="106680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70408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uLnTx/>
                <a:uFillTx/>
                <a:latin typeface="+mj-lt"/>
                <a:ea typeface="+mj-ea"/>
                <a:cs typeface="+mj-cs"/>
              </a:rPr>
              <a:t>REFERENCES &amp; RESOURCES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noProof="0" dirty="0" smtClean="0">
                <a:solidFill>
                  <a:schemeClr val="tx2"/>
                </a:solidFill>
                <a:latin typeface="+mj-lt"/>
                <a:ea typeface="+mj-ea"/>
                <a:cs typeface="+mj-cs"/>
              </a:rPr>
              <a:t>DISIBILITIES</a:t>
            </a:r>
            <a:r>
              <a:rPr kumimoji="0" lang="en-US" sz="2800" b="1" i="0" u="none" strike="noStrike" kern="1200" cap="none" spc="0" normalizeH="0" baseline="0" noProof="0" dirty="0" smtClean="0">
                <a:ln>
                  <a:noFill/>
                </a:ln>
                <a:solidFill>
                  <a:schemeClr val="tx2"/>
                </a:solidFill>
                <a:effectLst/>
                <a:uLnTx/>
                <a:uFillTx/>
                <a:latin typeface="+mj-lt"/>
                <a:ea typeface="+mj-ea"/>
                <a:cs typeface="+mj-cs"/>
              </a:rPr>
              <a:t/>
            </a:r>
            <a:br>
              <a:rPr kumimoji="0" lang="en-US" sz="2800" b="1" i="0" u="none" strike="noStrike" kern="1200" cap="none" spc="0" normalizeH="0" baseline="0" noProof="0" dirty="0" smtClean="0">
                <a:ln>
                  <a:noFill/>
                </a:ln>
                <a:solidFill>
                  <a:schemeClr val="tx2"/>
                </a:solidFill>
                <a:effectLst/>
                <a:uLnTx/>
                <a:uFillTx/>
                <a:latin typeface="+mj-lt"/>
                <a:ea typeface="+mj-ea"/>
                <a:cs typeface="+mj-cs"/>
              </a:rPr>
            </a:br>
            <a:endParaRPr kumimoji="0" lang="en-US"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457200" y="1935480"/>
            <a:ext cx="8229600" cy="43891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2800" dirty="0" smtClean="0"/>
              <a:t>Depression and Bipolar Support Alliance (DBSA) 	1-800-826-3632</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2800" dirty="0" smtClean="0"/>
              <a:t>National Alliance on Mental Illness (NAMI) </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sz="2800" dirty="0" smtClean="0"/>
              <a:t>		1-800-950-6264</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2800" dirty="0" smtClean="0"/>
              <a:t>National Institute of Mental Health (NIMH) </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sz="2800" dirty="0" smtClean="0"/>
              <a:t>		1-866-6156464</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2800" dirty="0" smtClean="0"/>
              <a:t>National Mental Health Association (NMHA) 	1-800-969-6642</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lang="en-US" sz="20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2" descr="https://encrypted-tbn3.gstatic.com/images?q=tbn:ANd9GcTpL0gfd5t4VF8xGw8VxA_slQaLYTbFrJwaYpRTWr1z_IlAqXMebg"/>
          <p:cNvPicPr>
            <a:picLocks noChangeAspect="1" noChangeArrowheads="1"/>
          </p:cNvPicPr>
          <p:nvPr/>
        </p:nvPicPr>
        <p:blipFill>
          <a:blip r:embed="rId2" cstate="print"/>
          <a:srcRect/>
          <a:stretch>
            <a:fillRect/>
          </a:stretch>
        </p:blipFill>
        <p:spPr bwMode="auto">
          <a:xfrm>
            <a:off x="228600" y="685800"/>
            <a:ext cx="1447799" cy="106680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smtClean="0"/>
              <a:t>KID’S RESOURCES</a:t>
            </a:r>
            <a:br>
              <a:rPr lang="en-US" sz="3100" b="1" dirty="0" smtClean="0"/>
            </a:br>
            <a:r>
              <a:rPr lang="en-US" sz="3100" b="1" dirty="0" smtClean="0"/>
              <a:t>GET HELP IN A CRISIS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81000" y="1752600"/>
            <a:ext cx="8229600" cy="4724400"/>
          </a:xfrm>
        </p:spPr>
        <p:txBody>
          <a:bodyPr>
            <a:normAutofit fontScale="25000" lnSpcReduction="20000"/>
          </a:bodyPr>
          <a:lstStyle/>
          <a:p>
            <a:pPr algn="ctr">
              <a:buNone/>
            </a:pPr>
            <a:r>
              <a:rPr lang="en-US" sz="7200" b="1" dirty="0" smtClean="0"/>
              <a:t>IMMEDIATE DANGER:  911</a:t>
            </a:r>
          </a:p>
          <a:p>
            <a:pPr algn="ctr">
              <a:buNone/>
            </a:pPr>
            <a:endParaRPr lang="en-US" sz="5500" dirty="0" smtClean="0"/>
          </a:p>
          <a:p>
            <a:pPr algn="ctr">
              <a:buNone/>
            </a:pPr>
            <a:r>
              <a:rPr lang="en-US" sz="6400" b="1" dirty="0" smtClean="0"/>
              <a:t>National Suicide Lifeline:</a:t>
            </a:r>
          </a:p>
          <a:p>
            <a:pPr algn="ctr">
              <a:buNone/>
            </a:pPr>
            <a:r>
              <a:rPr lang="en-US" sz="6400" dirty="0" smtClean="0"/>
              <a:t>      1-800-273-8255</a:t>
            </a:r>
          </a:p>
          <a:p>
            <a:pPr algn="ctr">
              <a:buNone/>
            </a:pPr>
            <a:endParaRPr lang="en-US" sz="6400" dirty="0" smtClean="0"/>
          </a:p>
          <a:p>
            <a:pPr algn="ctr">
              <a:buNone/>
            </a:pPr>
            <a:r>
              <a:rPr lang="en-US" sz="6400" b="1" dirty="0" smtClean="0"/>
              <a:t>National Network Rape, Abuse, Incest</a:t>
            </a:r>
          </a:p>
          <a:p>
            <a:pPr algn="ctr">
              <a:buNone/>
            </a:pPr>
            <a:r>
              <a:rPr lang="en-US" sz="6400" dirty="0" smtClean="0"/>
              <a:t>    (RAINN) – 1800-656-4673</a:t>
            </a:r>
          </a:p>
          <a:p>
            <a:pPr algn="ctr">
              <a:buNone/>
            </a:pPr>
            <a:endParaRPr lang="en-US" sz="6400" dirty="0" smtClean="0"/>
          </a:p>
          <a:p>
            <a:pPr algn="ctr">
              <a:buNone/>
            </a:pPr>
            <a:r>
              <a:rPr lang="en-US" sz="6400" b="1" dirty="0" smtClean="0"/>
              <a:t>National Dating Abuse Helpline: </a:t>
            </a:r>
          </a:p>
          <a:p>
            <a:pPr algn="ctr">
              <a:buNone/>
            </a:pPr>
            <a:r>
              <a:rPr lang="en-US" sz="6400" dirty="0" smtClean="0"/>
              <a:t>      1-866-331-9474</a:t>
            </a:r>
          </a:p>
          <a:p>
            <a:pPr algn="ctr">
              <a:buNone/>
            </a:pPr>
            <a:endParaRPr lang="en-US" sz="6400" dirty="0" smtClean="0"/>
          </a:p>
          <a:p>
            <a:pPr algn="ctr">
              <a:buNone/>
            </a:pPr>
            <a:r>
              <a:rPr lang="en-US" sz="6400" b="1" dirty="0" smtClean="0"/>
              <a:t>National Runaway </a:t>
            </a:r>
            <a:r>
              <a:rPr lang="en-US" sz="6400" b="1" dirty="0" err="1" smtClean="0"/>
              <a:t>Safeline</a:t>
            </a:r>
            <a:r>
              <a:rPr lang="en-US" sz="6400" b="1" dirty="0" smtClean="0"/>
              <a:t>: </a:t>
            </a:r>
          </a:p>
          <a:p>
            <a:pPr algn="ctr">
              <a:buNone/>
            </a:pPr>
            <a:r>
              <a:rPr lang="en-US" sz="6400" dirty="0" smtClean="0"/>
              <a:t>      1-800-786-2929</a:t>
            </a:r>
          </a:p>
          <a:p>
            <a:pPr algn="ctr">
              <a:buNone/>
            </a:pPr>
            <a:endParaRPr lang="en-US" sz="6400" dirty="0" smtClean="0"/>
          </a:p>
          <a:p>
            <a:pPr algn="ctr">
              <a:buNone/>
            </a:pPr>
            <a:r>
              <a:rPr lang="en-US" sz="6400" b="1" dirty="0" smtClean="0"/>
              <a:t>The Trevon Project (LGBTQ): </a:t>
            </a:r>
          </a:p>
          <a:p>
            <a:pPr algn="ctr">
              <a:buNone/>
            </a:pPr>
            <a:r>
              <a:rPr lang="en-US" sz="6400" dirty="0" smtClean="0"/>
              <a:t>      1-866-488-7386</a:t>
            </a:r>
            <a:endParaRPr lang="en-US" sz="6400" b="1" dirty="0" smtClean="0"/>
          </a:p>
          <a:p>
            <a:pPr algn="ctr">
              <a:buNone/>
            </a:pPr>
            <a:endParaRPr lang="en-US" sz="6400" b="1" dirty="0" smtClean="0"/>
          </a:p>
          <a:p>
            <a:pPr algn="ctr">
              <a:buNone/>
            </a:pPr>
            <a:r>
              <a:rPr lang="en-US" sz="6400" b="1" dirty="0" smtClean="0"/>
              <a:t>Boys Town National Hotline, serves boys and girls</a:t>
            </a:r>
            <a:r>
              <a:rPr lang="en-US" sz="6400" dirty="0" smtClean="0"/>
              <a:t> </a:t>
            </a:r>
          </a:p>
          <a:p>
            <a:pPr algn="ctr">
              <a:buNone/>
            </a:pPr>
            <a:r>
              <a:rPr lang="en-US" sz="6400" b="1" dirty="0" smtClean="0"/>
              <a:t>1-800-448-3000, available 24/7</a:t>
            </a:r>
          </a:p>
          <a:p>
            <a:pPr>
              <a:buNone/>
            </a:pPr>
            <a:endParaRPr lang="en-US" sz="5500" dirty="0" smtClean="0"/>
          </a:p>
          <a:p>
            <a:pPr>
              <a:buNone/>
            </a:pPr>
            <a:r>
              <a:rPr lang="en-US" sz="5500" dirty="0" smtClean="0"/>
              <a:t>    </a:t>
            </a:r>
          </a:p>
          <a:p>
            <a:pPr>
              <a:buNone/>
            </a:pPr>
            <a:endParaRPr lang="en-US" dirty="0"/>
          </a:p>
        </p:txBody>
      </p:sp>
      <p:pic>
        <p:nvPicPr>
          <p:cNvPr id="5"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6"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1" y="609599"/>
            <a:ext cx="2362199" cy="1524001"/>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6400800" y="685800"/>
            <a:ext cx="2438400" cy="1371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smtClean="0"/>
              <a:t/>
            </a:r>
            <a:br>
              <a:rPr lang="en-US" sz="2700" smtClean="0"/>
            </a:br>
            <a:r>
              <a:rPr lang="en-US" sz="2700" smtClean="0"/>
              <a:t/>
            </a:r>
            <a:br>
              <a:rPr lang="en-US" sz="2700" smtClean="0"/>
            </a:br>
            <a:r>
              <a:rPr lang="en-US" sz="3100" b="1" smtClean="0"/>
              <a:t>KID’S YOU CAN HELP YOURSELF FEEL SAFE</a:t>
            </a:r>
            <a:r>
              <a:rPr lang="en-US" sz="2800" smtClean="0"/>
              <a:t/>
            </a:r>
            <a:br>
              <a:rPr lang="en-US" sz="2800" smtClean="0"/>
            </a:br>
            <a:endParaRPr lang="en-US" sz="2800" dirty="0"/>
          </a:p>
        </p:txBody>
      </p:sp>
      <p:sp>
        <p:nvSpPr>
          <p:cNvPr id="3" name="Content Placeholder 2"/>
          <p:cNvSpPr>
            <a:spLocks noGrp="1"/>
          </p:cNvSpPr>
          <p:nvPr>
            <p:ph idx="1"/>
          </p:nvPr>
        </p:nvSpPr>
        <p:spPr/>
        <p:txBody>
          <a:bodyPr>
            <a:normAutofit fontScale="92500"/>
          </a:bodyPr>
          <a:lstStyle/>
          <a:p>
            <a:r>
              <a:rPr lang="en-US" sz="2400" smtClean="0"/>
              <a:t>Walk away from the situation</a:t>
            </a:r>
          </a:p>
          <a:p>
            <a:r>
              <a:rPr lang="en-US" sz="2400" smtClean="0"/>
              <a:t>Don’t hit back, Don’t talk back, Don’t reply back</a:t>
            </a:r>
          </a:p>
          <a:p>
            <a:r>
              <a:rPr lang="en-US" sz="2400" smtClean="0"/>
              <a:t>Tell an adult whom you trust, a teacher, the principal, the school bus driver or the lunchroom supervisor about what happen</a:t>
            </a:r>
          </a:p>
          <a:p>
            <a:r>
              <a:rPr lang="en-US" sz="2400" smtClean="0"/>
              <a:t>Talk about it with your brother or sister or with friends, so that you don’t feel you’re alone</a:t>
            </a:r>
          </a:p>
          <a:p>
            <a:r>
              <a:rPr lang="en-US" sz="2400" smtClean="0"/>
              <a:t>Find a friend to be with in the place where you don’t feel safe</a:t>
            </a:r>
          </a:p>
          <a:p>
            <a:endParaRPr lang="en-US" sz="2400" smtClean="0"/>
          </a:p>
          <a:p>
            <a:pPr algn="ctr">
              <a:buNone/>
            </a:pPr>
            <a:r>
              <a:rPr lang="en-US" sz="2400" b="1" smtClean="0"/>
              <a:t>Boys Town National Hotline, </a:t>
            </a:r>
          </a:p>
          <a:p>
            <a:pPr algn="ctr">
              <a:buNone/>
            </a:pPr>
            <a:r>
              <a:rPr lang="en-US" sz="2400" b="1" smtClean="0"/>
              <a:t>serves boys and girls</a:t>
            </a:r>
            <a:r>
              <a:rPr lang="en-US" sz="2400" smtClean="0"/>
              <a:t> </a:t>
            </a:r>
          </a:p>
          <a:p>
            <a:pPr algn="ctr">
              <a:buNone/>
            </a:pPr>
            <a:r>
              <a:rPr lang="en-US" sz="2400" smtClean="0"/>
              <a:t>1-800-448-3000, available 24/7</a:t>
            </a:r>
          </a:p>
          <a:p>
            <a:pPr>
              <a:buNone/>
            </a:pPr>
            <a:endParaRPr lang="en-US" sz="2400" dirty="0"/>
          </a:p>
        </p:txBody>
      </p:sp>
      <p:pic>
        <p:nvPicPr>
          <p:cNvPr id="5"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6"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1" y="609599"/>
            <a:ext cx="1523999" cy="129540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sz="1800" b="1" dirty="0" smtClean="0"/>
              <a:t/>
            </a:r>
            <a:br>
              <a:rPr lang="en-US" sz="1800" b="1" dirty="0" smtClean="0"/>
            </a:br>
            <a:r>
              <a:rPr lang="en-US" sz="2000" b="1" dirty="0" smtClean="0"/>
              <a:t>SWORN DECLARATION AS A PARENT</a:t>
            </a:r>
            <a:br>
              <a:rPr lang="en-US" sz="2000" b="1" dirty="0" smtClean="0"/>
            </a:br>
            <a:r>
              <a:rPr lang="en-US" sz="2000" b="1" dirty="0" smtClean="0"/>
              <a:t>I WILL DEVELOP MY OWN BULLYING POLICY FOR MY FAMILY</a:t>
            </a:r>
            <a:r>
              <a:rPr lang="en-US" sz="2000" dirty="0" smtClean="0"/>
              <a:t/>
            </a:r>
            <a:br>
              <a:rPr lang="en-US" sz="2000" dirty="0" smtClean="0"/>
            </a:br>
            <a:endParaRPr lang="en-US" sz="2000" dirty="0"/>
          </a:p>
        </p:txBody>
      </p:sp>
      <p:sp>
        <p:nvSpPr>
          <p:cNvPr id="6" name="Content Placeholder 5"/>
          <p:cNvSpPr>
            <a:spLocks noGrp="1"/>
          </p:cNvSpPr>
          <p:nvPr>
            <p:ph idx="1"/>
          </p:nvPr>
        </p:nvSpPr>
        <p:spPr>
          <a:xfrm>
            <a:off x="457200" y="1609416"/>
            <a:ext cx="7772400" cy="5248584"/>
          </a:xfrm>
        </p:spPr>
        <p:txBody>
          <a:bodyPr>
            <a:normAutofit/>
          </a:bodyPr>
          <a:lstStyle/>
          <a:p>
            <a:pPr>
              <a:buNone/>
            </a:pPr>
            <a:r>
              <a:rPr lang="en-US" sz="2000" b="1" dirty="0" smtClean="0"/>
              <a:t>Parent’s Twelve (12) Step Policy &amp; Procedures</a:t>
            </a:r>
          </a:p>
          <a:p>
            <a:pPr>
              <a:buNone/>
            </a:pPr>
            <a:endParaRPr lang="en-US" sz="2000" b="1" dirty="0" smtClean="0"/>
          </a:p>
          <a:p>
            <a:r>
              <a:rPr lang="en-US" sz="1400" dirty="0" smtClean="0"/>
              <a:t>A_______________________________________________________________________________</a:t>
            </a:r>
          </a:p>
          <a:p>
            <a:r>
              <a:rPr lang="en-US" sz="1400" dirty="0" smtClean="0"/>
              <a:t>B_______________________________________________________________________________</a:t>
            </a:r>
          </a:p>
          <a:p>
            <a:r>
              <a:rPr lang="en-US" sz="1400" dirty="0" smtClean="0"/>
              <a:t>C_______________________________________________________________________________</a:t>
            </a:r>
          </a:p>
          <a:p>
            <a:r>
              <a:rPr lang="en-US" sz="1400" dirty="0" smtClean="0"/>
              <a:t>D_______________________________________________________________________________</a:t>
            </a:r>
          </a:p>
          <a:p>
            <a:r>
              <a:rPr lang="en-US" sz="1400" dirty="0" smtClean="0"/>
              <a:t>E_______________________________________________________________________________</a:t>
            </a:r>
          </a:p>
          <a:p>
            <a:r>
              <a:rPr lang="en-US" sz="1400" dirty="0" smtClean="0"/>
              <a:t>F_______________________________________________________________________________</a:t>
            </a:r>
          </a:p>
          <a:p>
            <a:r>
              <a:rPr lang="en-US" sz="1400" dirty="0" smtClean="0"/>
              <a:t>G_______________________________________________________________________________</a:t>
            </a:r>
          </a:p>
          <a:p>
            <a:r>
              <a:rPr lang="en-US" sz="1400" dirty="0" smtClean="0"/>
              <a:t>H_______________________________________________________________________________</a:t>
            </a:r>
          </a:p>
          <a:p>
            <a:r>
              <a:rPr lang="en-US" sz="1400" dirty="0" smtClean="0"/>
              <a:t>I________________________________________________________________________________</a:t>
            </a:r>
          </a:p>
          <a:p>
            <a:r>
              <a:rPr lang="en-US" sz="1400" dirty="0" smtClean="0"/>
              <a:t>J________________________________________________________________________________</a:t>
            </a:r>
          </a:p>
          <a:p>
            <a:r>
              <a:rPr lang="en-US" sz="1400" dirty="0" smtClean="0"/>
              <a:t>K_______________________________________________________________________________</a:t>
            </a:r>
          </a:p>
          <a:p>
            <a:r>
              <a:rPr lang="en-US" sz="1400" dirty="0" smtClean="0"/>
              <a:t>L_______________________________________________________________________________</a:t>
            </a:r>
          </a:p>
          <a:p>
            <a:pPr algn="ctr">
              <a:buNone/>
            </a:pPr>
            <a:endParaRPr lang="en-US" sz="2400" b="1" i="1" dirty="0" smtClean="0"/>
          </a:p>
          <a:p>
            <a:pPr algn="ctr">
              <a:buNone/>
            </a:pPr>
            <a:r>
              <a:rPr lang="en-US" sz="2400" b="1" i="1" dirty="0" smtClean="0"/>
              <a:t>SEPTEMBER 2013 – SEPTEMBER 2014</a:t>
            </a:r>
            <a:endParaRPr lang="en-US" sz="2400" b="1" i="1" dirty="0"/>
          </a:p>
        </p:txBody>
      </p:sp>
      <p:sp>
        <p:nvSpPr>
          <p:cNvPr id="7" name="Plaque 6"/>
          <p:cNvSpPr/>
          <p:nvPr/>
        </p:nvSpPr>
        <p:spPr>
          <a:xfrm>
            <a:off x="0" y="6324600"/>
            <a:ext cx="8153400" cy="533400"/>
          </a:xfrm>
          <a:prstGeom prst="plaqu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4400" b="1" i="1" dirty="0" smtClean="0"/>
              <a:t>CREATE A NO BULLY ZONE</a:t>
            </a:r>
            <a:endParaRPr lang="en-US" sz="4400" b="1" i="1" dirty="0"/>
          </a:p>
        </p:txBody>
      </p:sp>
      <p:pic>
        <p:nvPicPr>
          <p:cNvPr id="8"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9"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0" y="228600"/>
            <a:ext cx="1523999" cy="137160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3000" cy="1143000"/>
          </a:xfrm>
        </p:spPr>
        <p:txBody>
          <a:bodyPr>
            <a:normAutofit fontScale="90000"/>
          </a:bodyPr>
          <a:lstStyle/>
          <a:p>
            <a:pPr algn="ctr"/>
            <a:r>
              <a:rPr lang="en-US" sz="2200" b="1" dirty="0" smtClean="0"/>
              <a:t>Parent’s Bullying + Cyber Bullying causes Retaliation is Real</a:t>
            </a:r>
            <a:br>
              <a:rPr lang="en-US" sz="2200" b="1" dirty="0" smtClean="0"/>
            </a:br>
            <a:r>
              <a:rPr lang="en-US" sz="2200" b="1" dirty="0" smtClean="0"/>
              <a:t>Rev. Patricia Saunders, Instructor </a:t>
            </a:r>
            <a:r>
              <a:rPr lang="en-US" sz="1800" b="1" dirty="0" smtClean="0"/>
              <a:t/>
            </a:r>
            <a:br>
              <a:rPr lang="en-US" sz="1800" b="1" dirty="0" smtClean="0"/>
            </a:br>
            <a:r>
              <a:rPr lang="en-US" sz="4000" b="1" dirty="0" smtClean="0"/>
              <a:t>NOTES</a:t>
            </a:r>
            <a:r>
              <a:rPr lang="en-US" sz="1800" b="1" dirty="0" smtClean="0"/>
              <a:t/>
            </a:r>
            <a:br>
              <a:rPr lang="en-US" sz="1800" b="1" dirty="0" smtClean="0"/>
            </a:br>
            <a:endParaRPr lang="en-US" sz="1800" dirty="0"/>
          </a:p>
        </p:txBody>
      </p:sp>
      <p:pic>
        <p:nvPicPr>
          <p:cNvPr id="3" name="Picture 2" descr="https://encrypted-tbn3.gstatic.com/images?q=tbn:ANd9GcTpL0gfd5t4VF8xGw8VxA_slQaLYTbFrJwaYpRTWr1z_IlAqXMebg"/>
          <p:cNvPicPr>
            <a:picLocks noChangeAspect="1" noChangeArrowheads="1"/>
          </p:cNvPicPr>
          <p:nvPr/>
        </p:nvPicPr>
        <p:blipFill>
          <a:blip r:embed="rId2" cstate="print"/>
          <a:srcRect/>
          <a:stretch>
            <a:fillRect/>
          </a:stretch>
        </p:blipFill>
        <p:spPr bwMode="auto">
          <a:xfrm>
            <a:off x="304800" y="228600"/>
            <a:ext cx="1447799" cy="1066801"/>
          </a:xfrm>
          <a:prstGeom prst="rect">
            <a:avLst/>
          </a:prstGeom>
          <a:noFill/>
        </p:spPr>
      </p:pic>
      <p:pic>
        <p:nvPicPr>
          <p:cNvPr id="4" name="Picture 3" descr="C:\Program Files\Microsoft Office\MEDIA\CAGCAT10\j0300520.gif"/>
          <p:cNvPicPr>
            <a:picLocks noChangeAspect="1" noChangeArrowheads="1" noCrop="1"/>
          </p:cNvPicPr>
          <p:nvPr/>
        </p:nvPicPr>
        <p:blipFill>
          <a:blip r:embed="rId3" cstate="print"/>
          <a:srcRect/>
          <a:stretch>
            <a:fillRect/>
          </a:stretch>
        </p:blipFill>
        <p:spPr bwMode="auto">
          <a:xfrm>
            <a:off x="8191500" y="6038850"/>
            <a:ext cx="952500" cy="819150"/>
          </a:xfrm>
          <a:prstGeom prst="rect">
            <a:avLst/>
          </a:prstGeom>
          <a:noFill/>
        </p:spPr>
      </p:pic>
      <p:sp>
        <p:nvSpPr>
          <p:cNvPr id="5" name="TextBox 4"/>
          <p:cNvSpPr txBox="1"/>
          <p:nvPr/>
        </p:nvSpPr>
        <p:spPr>
          <a:xfrm>
            <a:off x="0" y="1447800"/>
            <a:ext cx="9144000" cy="5078313"/>
          </a:xfrm>
          <a:prstGeom prst="rect">
            <a:avLst/>
          </a:prstGeom>
          <a:noFill/>
        </p:spPr>
        <p:txBody>
          <a:bodyPr wrap="square" rtlCol="0">
            <a:spAutoFit/>
          </a:bodyPr>
          <a:lstStyle/>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310640"/>
          </a:xfrm>
        </p:spPr>
        <p:txBody>
          <a:bodyPr>
            <a:normAutofit fontScale="90000"/>
          </a:bodyPr>
          <a:lstStyle/>
          <a:p>
            <a:pPr algn="ct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100" b="1" dirty="0" smtClean="0"/>
              <a:t>DEFINITION OF CYBERBULLYING</a:t>
            </a:r>
            <a:br>
              <a:rPr lang="en-US" sz="3100" b="1" dirty="0" smtClean="0"/>
            </a:br>
            <a:endParaRPr lang="en-US" sz="3100" b="1" dirty="0"/>
          </a:p>
        </p:txBody>
      </p:sp>
      <p:sp>
        <p:nvSpPr>
          <p:cNvPr id="3" name="Content Placeholder 2"/>
          <p:cNvSpPr>
            <a:spLocks noGrp="1"/>
          </p:cNvSpPr>
          <p:nvPr>
            <p:ph idx="1"/>
          </p:nvPr>
        </p:nvSpPr>
        <p:spPr>
          <a:xfrm>
            <a:off x="533400" y="1828800"/>
            <a:ext cx="8229600" cy="4389120"/>
          </a:xfrm>
        </p:spPr>
        <p:txBody>
          <a:bodyPr/>
          <a:lstStyle/>
          <a:p>
            <a:r>
              <a:rPr lang="en-US" dirty="0" smtClean="0"/>
              <a:t>Bully is a form of aggressive behaviors </a:t>
            </a:r>
          </a:p>
          <a:p>
            <a:r>
              <a:rPr lang="en-US" dirty="0" smtClean="0"/>
              <a:t>Intentional desire to be hurtful by Teasing</a:t>
            </a:r>
          </a:p>
          <a:p>
            <a:r>
              <a:rPr lang="en-US" dirty="0" smtClean="0"/>
              <a:t>Threatening with Insults</a:t>
            </a:r>
          </a:p>
          <a:p>
            <a:r>
              <a:rPr lang="en-US" dirty="0" smtClean="0"/>
              <a:t>Persistent (repeated) Gossiping</a:t>
            </a:r>
          </a:p>
          <a:p>
            <a:r>
              <a:rPr lang="en-US" dirty="0" smtClean="0"/>
              <a:t>Induce Pain and Fear with Rumors</a:t>
            </a:r>
          </a:p>
          <a:p>
            <a:r>
              <a:rPr lang="en-US" dirty="0" smtClean="0"/>
              <a:t>Taking Control &amp; Power imbalance with Lies</a:t>
            </a:r>
          </a:p>
          <a:p>
            <a:r>
              <a:rPr lang="en-US" dirty="0" smtClean="0"/>
              <a:t>Intentional Harassment &amp; Name Calling</a:t>
            </a:r>
          </a:p>
          <a:p>
            <a:r>
              <a:rPr lang="en-US" dirty="0" smtClean="0"/>
              <a:t>Physical and Psychological Damage </a:t>
            </a:r>
          </a:p>
          <a:p>
            <a:endParaRPr lang="en-US" dirty="0"/>
          </a:p>
        </p:txBody>
      </p:sp>
      <p:pic>
        <p:nvPicPr>
          <p:cNvPr id="1026" name="Picture 2"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21506"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304800" y="609600"/>
            <a:ext cx="990599" cy="10668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382000" cy="1280160"/>
          </a:xfrm>
        </p:spPr>
        <p:txBody>
          <a:bodyPr>
            <a:normAutofit fontScale="90000"/>
          </a:bodyPr>
          <a:lstStyle/>
          <a:p>
            <a:pPr algn="ctr"/>
            <a:r>
              <a:rPr lang="en-US" sz="3100" b="1" dirty="0" smtClean="0"/>
              <a:t>THE DYNAMICS OF CYBERBULLYING</a:t>
            </a:r>
            <a:br>
              <a:rPr lang="en-US" sz="3100" b="1" dirty="0" smtClean="0"/>
            </a:br>
            <a:r>
              <a:rPr lang="en-US" sz="3100" b="1" dirty="0" smtClean="0"/>
              <a:t>EFFECTING OUR CHILDREN</a:t>
            </a:r>
            <a:br>
              <a:rPr lang="en-US" sz="3100" b="1" dirty="0" smtClean="0"/>
            </a:br>
            <a:endParaRPr lang="en-US" sz="2800" dirty="0"/>
          </a:p>
        </p:txBody>
      </p:sp>
      <p:sp>
        <p:nvSpPr>
          <p:cNvPr id="3" name="Content Placeholder 2"/>
          <p:cNvSpPr>
            <a:spLocks noGrp="1"/>
          </p:cNvSpPr>
          <p:nvPr>
            <p:ph idx="1"/>
          </p:nvPr>
        </p:nvSpPr>
        <p:spPr/>
        <p:txBody>
          <a:bodyPr>
            <a:normAutofit/>
          </a:bodyPr>
          <a:lstStyle/>
          <a:p>
            <a:pPr lvl="0"/>
            <a:r>
              <a:rPr lang="en-US" dirty="0" smtClean="0"/>
              <a:t>Cyber bullying is on a spiraling out of control and affecting young and older children on a daily bases</a:t>
            </a:r>
          </a:p>
          <a:p>
            <a:pPr lvl="0"/>
            <a:r>
              <a:rPr lang="en-US" dirty="0" smtClean="0"/>
              <a:t>Cyber bullying now is increasing because of Technology</a:t>
            </a:r>
          </a:p>
          <a:p>
            <a:pPr lvl="0"/>
            <a:r>
              <a:rPr lang="en-US" dirty="0" smtClean="0"/>
              <a:t>Now Cyber bullying is a major Crisis and has revolutionized dramatically over the past several years and has caused significant issues all over the world and in ALL Schools</a:t>
            </a:r>
          </a:p>
          <a:p>
            <a:pPr lvl="0"/>
            <a:r>
              <a:rPr lang="en-US" dirty="0" err="1" smtClean="0"/>
              <a:t>Cyberbullying</a:t>
            </a:r>
            <a:r>
              <a:rPr lang="en-US" dirty="0" smtClean="0"/>
              <a:t> can cause and victim to commit suicide </a:t>
            </a:r>
          </a:p>
          <a:p>
            <a:pPr lvl="0"/>
            <a:endParaRPr lang="en-US" dirty="0" smtClean="0"/>
          </a:p>
          <a:p>
            <a:pPr>
              <a:buNone/>
            </a:pPr>
            <a:endParaRPr lang="en-US" dirty="0" smtClean="0"/>
          </a:p>
        </p:txBody>
      </p:sp>
      <p:pic>
        <p:nvPicPr>
          <p:cNvPr id="2050" name="Picture 2"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6"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0" y="685800"/>
            <a:ext cx="1371599" cy="11430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73480"/>
          </a:xfrm>
        </p:spPr>
        <p:txBody>
          <a:bodyPr>
            <a:normAutofit fontScale="90000"/>
          </a:bodyPr>
          <a:lstStyle/>
          <a:p>
            <a:pPr algn="ctr"/>
            <a:r>
              <a:rPr lang="en-US" sz="2400" b="1" dirty="0" smtClean="0"/>
              <a:t/>
            </a:r>
            <a:br>
              <a:rPr lang="en-US" sz="2400" b="1" dirty="0" smtClean="0"/>
            </a:br>
            <a:r>
              <a:rPr lang="en-US" sz="2400" b="1" dirty="0" smtClean="0"/>
              <a:t/>
            </a:r>
            <a:br>
              <a:rPr lang="en-US" sz="2400" b="1" dirty="0" smtClean="0"/>
            </a:br>
            <a:r>
              <a:rPr lang="en-US" sz="2400" b="1" dirty="0" smtClean="0"/>
              <a:t>FORMS OF ELECTRONIC COMMUNICATION</a:t>
            </a:r>
            <a:br>
              <a:rPr lang="en-US" sz="2400" b="1" dirty="0" smtClean="0"/>
            </a:br>
            <a:r>
              <a:rPr lang="en-US" sz="2400" b="1" dirty="0" smtClean="0"/>
              <a:t>CYBERBULLYTHREATS</a:t>
            </a:r>
            <a:br>
              <a:rPr lang="en-US" sz="2400" b="1" dirty="0" smtClean="0"/>
            </a:br>
            <a:r>
              <a:rPr lang="en-US" sz="2200" dirty="0" smtClean="0"/>
              <a:t> 	</a:t>
            </a:r>
            <a:endParaRPr lang="en-US" sz="2200" dirty="0"/>
          </a:p>
        </p:txBody>
      </p:sp>
      <p:sp>
        <p:nvSpPr>
          <p:cNvPr id="4" name="Content Placeholder 3"/>
          <p:cNvSpPr>
            <a:spLocks noGrp="1"/>
          </p:cNvSpPr>
          <p:nvPr>
            <p:ph sz="half" idx="1"/>
          </p:nvPr>
        </p:nvSpPr>
        <p:spPr>
          <a:xfrm>
            <a:off x="457200" y="1676400"/>
            <a:ext cx="7239000" cy="4828952"/>
          </a:xfrm>
        </p:spPr>
        <p:txBody>
          <a:bodyPr>
            <a:normAutofit fontScale="70000" lnSpcReduction="20000"/>
          </a:bodyPr>
          <a:lstStyle/>
          <a:p>
            <a:pPr lvl="0"/>
            <a:endParaRPr lang="en-US" sz="2800" dirty="0" smtClean="0"/>
          </a:p>
          <a:p>
            <a:pPr lvl="0"/>
            <a:r>
              <a:rPr lang="en-US" dirty="0" smtClean="0"/>
              <a:t>There are different types of </a:t>
            </a:r>
            <a:r>
              <a:rPr lang="en-US" dirty="0" err="1" smtClean="0"/>
              <a:t>Cyberbully</a:t>
            </a:r>
            <a:r>
              <a:rPr lang="en-US" dirty="0" smtClean="0"/>
              <a:t> that are meant to inflict some form of a mental and/or physical attack on a victim.  </a:t>
            </a:r>
            <a:r>
              <a:rPr lang="en-US" dirty="0" err="1" smtClean="0"/>
              <a:t>Cyberbullying</a:t>
            </a:r>
            <a:r>
              <a:rPr lang="en-US" dirty="0" smtClean="0"/>
              <a:t> includes: </a:t>
            </a:r>
          </a:p>
          <a:p>
            <a:pPr lvl="0"/>
            <a:endParaRPr lang="en-US" dirty="0" smtClean="0"/>
          </a:p>
          <a:p>
            <a:pPr lvl="1"/>
            <a:r>
              <a:rPr lang="en-US" sz="2600" b="1" dirty="0" smtClean="0"/>
              <a:t>Cyber – bullying</a:t>
            </a:r>
            <a:r>
              <a:rPr lang="en-US" sz="2600" dirty="0" smtClean="0"/>
              <a:t> can include abusive emails, text messages and social network threats, which can lead to a person becoming emotionally depressed</a:t>
            </a:r>
          </a:p>
          <a:p>
            <a:pPr lvl="1"/>
            <a:r>
              <a:rPr lang="en-US" sz="2600" b="1" dirty="0" smtClean="0"/>
              <a:t>Sexually-oriented </a:t>
            </a:r>
            <a:r>
              <a:rPr lang="en-US" sz="2600" dirty="0" smtClean="0"/>
              <a:t> usually consists of the use of verbal and physical attacks to lower a person’s self esteem because of their sexual orientation (i.e. being Lesbian, Gay, Bisexual, or Transgender) </a:t>
            </a:r>
          </a:p>
          <a:p>
            <a:pPr lvl="1"/>
            <a:r>
              <a:rPr lang="en-US" sz="2600" b="1" dirty="0" smtClean="0"/>
              <a:t>Academic </a:t>
            </a:r>
            <a:r>
              <a:rPr lang="en-US" sz="2600" dirty="0" smtClean="0"/>
              <a:t> is when people experience torment in an academic setting or because of the academic success of the victim. Name calling (for example, “Geek” or “Nerd”}; public humiliation, like blowing spit balls at a student, and; physical abuse (i.e. getting jumped by several peers or having your books thrown out of your backpack) These are some common examples of academic bullying.</a:t>
            </a:r>
            <a:endParaRPr lang="en-US" dirty="0"/>
          </a:p>
        </p:txBody>
      </p:sp>
      <p:pic>
        <p:nvPicPr>
          <p:cNvPr id="7"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6"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304800" y="685800"/>
            <a:ext cx="1066799" cy="10668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normAutofit fontScale="90000"/>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FORMS OF ELECTRONIC COMMUNICATION </a:t>
            </a:r>
            <a:r>
              <a:rPr lang="en-US" sz="2800" dirty="0" smtClean="0"/>
              <a:t/>
            </a:r>
            <a:br>
              <a:rPr lang="en-US" sz="2800" dirty="0" smtClean="0"/>
            </a:br>
            <a:r>
              <a:rPr lang="en-US" sz="2800" b="1" dirty="0" smtClean="0"/>
              <a:t>CYBERBULLYTHREATS – (Cont.)</a:t>
            </a:r>
            <a:endParaRPr lang="en-US" sz="2800" b="1" dirty="0"/>
          </a:p>
        </p:txBody>
      </p:sp>
      <p:sp>
        <p:nvSpPr>
          <p:cNvPr id="3" name="Content Placeholder 2"/>
          <p:cNvSpPr>
            <a:spLocks noGrp="1"/>
          </p:cNvSpPr>
          <p:nvPr>
            <p:ph idx="1"/>
          </p:nvPr>
        </p:nvSpPr>
        <p:spPr>
          <a:xfrm>
            <a:off x="457200" y="1371600"/>
            <a:ext cx="7924800" cy="5084136"/>
          </a:xfrm>
        </p:spPr>
        <p:txBody>
          <a:bodyPr>
            <a:normAutofit/>
          </a:bodyPr>
          <a:lstStyle/>
          <a:p>
            <a:endParaRPr lang="en-US" sz="1800" dirty="0" smtClean="0"/>
          </a:p>
          <a:p>
            <a:pPr lvl="1"/>
            <a:r>
              <a:rPr lang="en-US" sz="1800" b="1" dirty="0" err="1" smtClean="0"/>
              <a:t>Cyberstaking</a:t>
            </a:r>
            <a:r>
              <a:rPr lang="en-US" sz="1800" dirty="0" smtClean="0"/>
              <a:t> is the use of the Internet, email or other electronic communications to stalk, and generally refers to a pattern of threatening or malicious behavior. </a:t>
            </a:r>
            <a:r>
              <a:rPr lang="en-US" sz="1800" dirty="0" err="1" smtClean="0"/>
              <a:t>Cyberstaking</a:t>
            </a:r>
            <a:r>
              <a:rPr lang="en-US" sz="1800" dirty="0" smtClean="0"/>
              <a:t> may be considered the most dangerous of the three type of Internet harassment, based on a posing credible threat of harm. Sanctions range from misdemeanors to felonies.</a:t>
            </a:r>
            <a:endParaRPr lang="en-US" sz="1200" dirty="0" smtClean="0"/>
          </a:p>
          <a:p>
            <a:pPr lvl="1"/>
            <a:endParaRPr lang="en-US" sz="1800" b="1" dirty="0" smtClean="0"/>
          </a:p>
          <a:p>
            <a:pPr lvl="1"/>
            <a:r>
              <a:rPr lang="en-US" sz="1800" b="1" dirty="0" err="1" smtClean="0"/>
              <a:t>Cyberharassment</a:t>
            </a:r>
            <a:r>
              <a:rPr lang="en-US" sz="1800" dirty="0" smtClean="0"/>
              <a:t> usually pertains to threatening or harassing in approach email messages, instant messages, or blog entries or websites dedicated solely to tormenting an individual. </a:t>
            </a:r>
            <a:endParaRPr lang="en-US" sz="1200" dirty="0" smtClean="0"/>
          </a:p>
          <a:p>
            <a:pPr lvl="1">
              <a:buNone/>
            </a:pPr>
            <a:endParaRPr lang="en-US" sz="1800" dirty="0" smtClean="0"/>
          </a:p>
          <a:p>
            <a:pPr lvl="1"/>
            <a:r>
              <a:rPr lang="en-US" sz="1800" b="1" dirty="0" err="1" smtClean="0"/>
              <a:t>Sexting</a:t>
            </a:r>
            <a:r>
              <a:rPr lang="en-US" sz="1800" dirty="0" smtClean="0"/>
              <a:t> involves “sending or receiving sexually explicit or sexually suggestive nude or seminude images or video, generally via cell phone.” According to  L.E. </a:t>
            </a:r>
            <a:r>
              <a:rPr lang="en-US" sz="1800" dirty="0" err="1" smtClean="0"/>
              <a:t>Soronen</a:t>
            </a:r>
            <a:r>
              <a:rPr lang="en-US" sz="1800" dirty="0" smtClean="0"/>
              <a:t>, Vitale, and K.A. </a:t>
            </a:r>
            <a:r>
              <a:rPr lang="en-US" sz="1800" dirty="0" err="1" smtClean="0"/>
              <a:t>Haase</a:t>
            </a:r>
            <a:r>
              <a:rPr lang="en-US" sz="1800" b="1" dirty="0" smtClean="0"/>
              <a:t>.  In a 2010 </a:t>
            </a:r>
            <a:r>
              <a:rPr lang="en-US" sz="1800" dirty="0" smtClean="0"/>
              <a:t>survey from 4,400 middle and high school students indicated that 8% had sent naked or seminude images of themselves to others.</a:t>
            </a:r>
          </a:p>
          <a:p>
            <a:endParaRPr lang="en-US" sz="2000"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228600" y="685800"/>
            <a:ext cx="1142999" cy="9906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normAutofit fontScale="90000"/>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TARGET POPULATION MOST VULNERABLE TO</a:t>
            </a:r>
            <a:r>
              <a:rPr lang="en-US" sz="2800" dirty="0" smtClean="0"/>
              <a:t/>
            </a:r>
            <a:br>
              <a:rPr lang="en-US" sz="2800" dirty="0" smtClean="0"/>
            </a:br>
            <a:r>
              <a:rPr lang="en-US" sz="2800" b="1" dirty="0" smtClean="0"/>
              <a:t>CYBERBULLYING ATTACKS</a:t>
            </a:r>
            <a:endParaRPr lang="en-US" sz="2800" b="1" dirty="0"/>
          </a:p>
        </p:txBody>
      </p:sp>
      <p:sp>
        <p:nvSpPr>
          <p:cNvPr id="3" name="Content Placeholder 2"/>
          <p:cNvSpPr>
            <a:spLocks noGrp="1"/>
          </p:cNvSpPr>
          <p:nvPr>
            <p:ph idx="1"/>
          </p:nvPr>
        </p:nvSpPr>
        <p:spPr>
          <a:xfrm>
            <a:off x="457200" y="1371600"/>
            <a:ext cx="7924800" cy="5084136"/>
          </a:xfrm>
        </p:spPr>
        <p:txBody>
          <a:bodyPr>
            <a:normAutofit fontScale="92500"/>
          </a:bodyPr>
          <a:lstStyle/>
          <a:p>
            <a:r>
              <a:rPr lang="en-US" sz="2000" dirty="0" smtClean="0"/>
              <a:t>The U.S. Department of Education’s Office of Special Education and Rehabilitative Services (OSERS). Provides each school district’s with their responsibilities as it relates to the Individuals with Disabilities Education Act (IDEA); to address bullying of students with disabilities.</a:t>
            </a:r>
          </a:p>
          <a:p>
            <a:r>
              <a:rPr lang="en-US" sz="2000" dirty="0" smtClean="0"/>
              <a:t>Students with learning disabilities, attention deficit or hyperactivity disorder and autism are most likely to be bullied than their peers., because of their physical characteristics, processing and social skills or intolerant environments may increase the risk of them being bullied.</a:t>
            </a:r>
          </a:p>
          <a:p>
            <a:r>
              <a:rPr lang="en-US" sz="2000" dirty="0" smtClean="0"/>
              <a:t>Because of or due to the characteristics of their disabilities, students with intellectual communication, processing or emotional disabilities may </a:t>
            </a:r>
            <a:r>
              <a:rPr lang="en-US" sz="2000" b="1" i="1" u="sng" dirty="0" smtClean="0"/>
              <a:t>not </a:t>
            </a:r>
            <a:r>
              <a:rPr lang="en-US" sz="2000" dirty="0" smtClean="0"/>
              <a:t>understand the extent to which bullying behaviors are harmful, or </a:t>
            </a:r>
            <a:r>
              <a:rPr lang="en-US" sz="2000" b="1" i="1" u="sng" dirty="0" smtClean="0"/>
              <a:t>may be unable </a:t>
            </a:r>
            <a:r>
              <a:rPr lang="en-US" sz="2000" dirty="0" smtClean="0"/>
              <a:t>to communicate that to an adult who can help.</a:t>
            </a:r>
          </a:p>
          <a:p>
            <a:r>
              <a:rPr lang="en-US" sz="2000" dirty="0" smtClean="0"/>
              <a:t>Any child with a disability MUST be protected and parent’s should study the laws and guidelines to help your child/children from being a victim of </a:t>
            </a:r>
            <a:r>
              <a:rPr lang="en-US" sz="2000" dirty="0" err="1" smtClean="0"/>
              <a:t>cyberbullying</a:t>
            </a:r>
            <a:r>
              <a:rPr lang="en-US" sz="2000" dirty="0" smtClean="0"/>
              <a:t>. (Review the Reference Listing)</a:t>
            </a:r>
            <a:endParaRPr lang="en-US" sz="2000" dirty="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248400"/>
            <a:ext cx="952500" cy="609600"/>
          </a:xfrm>
          <a:prstGeom prst="rect">
            <a:avLst/>
          </a:prstGeom>
          <a:noFill/>
        </p:spPr>
      </p:pic>
      <p:pic>
        <p:nvPicPr>
          <p:cNvPr id="7"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228600" y="228600"/>
            <a:ext cx="1142999" cy="9906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1143000"/>
          </a:xfrm>
        </p:spPr>
        <p:txBody>
          <a:bodyPr>
            <a:normAutofit/>
          </a:bodyPr>
          <a:lstStyle/>
          <a:p>
            <a:pPr algn="ctr"/>
            <a:r>
              <a:rPr lang="en-US" sz="2800" dirty="0" smtClean="0"/>
              <a:t>            </a:t>
            </a:r>
            <a:r>
              <a:rPr lang="en-US" sz="2800" b="1" dirty="0" smtClean="0"/>
              <a:t> LEGAL STATUE AGAINST CYBERBULLYING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pPr>
              <a:buFont typeface="Arial" pitchFamily="34" charset="0"/>
              <a:buChar char="•"/>
            </a:pPr>
            <a:endParaRPr lang="en-US" dirty="0" smtClean="0"/>
          </a:p>
          <a:p>
            <a:pPr>
              <a:buFont typeface="Arial" pitchFamily="34" charset="0"/>
              <a:buChar char="•"/>
            </a:pPr>
            <a:r>
              <a:rPr lang="en-US" b="1" dirty="0" smtClean="0"/>
              <a:t>DC</a:t>
            </a:r>
            <a:r>
              <a:rPr lang="en-US" dirty="0" smtClean="0"/>
              <a:t> is working on an Anti-bullying Act, but has declared April 21</a:t>
            </a:r>
            <a:r>
              <a:rPr lang="en-US" baseline="30000" dirty="0" smtClean="0"/>
              <a:t>st</a:t>
            </a:r>
            <a:r>
              <a:rPr lang="en-US" dirty="0" smtClean="0"/>
              <a:t> as Bully Free DC Day</a:t>
            </a:r>
          </a:p>
          <a:p>
            <a:pPr>
              <a:buFont typeface="Arial" pitchFamily="34" charset="0"/>
              <a:buChar char="•"/>
            </a:pPr>
            <a:endParaRPr lang="en-US" dirty="0" smtClean="0"/>
          </a:p>
          <a:p>
            <a:pPr>
              <a:buFont typeface="Arial" pitchFamily="34" charset="0"/>
              <a:buChar char="•"/>
            </a:pPr>
            <a:r>
              <a:rPr lang="en-US" b="1" dirty="0" smtClean="0"/>
              <a:t>MD</a:t>
            </a:r>
            <a:r>
              <a:rPr lang="en-US" dirty="0" smtClean="0"/>
              <a:t> has under their Criminal Law - MD 3-803</a:t>
            </a:r>
          </a:p>
          <a:p>
            <a:pPr>
              <a:buFont typeface="Arial" pitchFamily="34" charset="0"/>
              <a:buChar char="•"/>
            </a:pPr>
            <a:endParaRPr lang="en-US" dirty="0" smtClean="0"/>
          </a:p>
          <a:p>
            <a:pPr>
              <a:buFont typeface="Arial" pitchFamily="34" charset="0"/>
              <a:buChar char="•"/>
            </a:pPr>
            <a:r>
              <a:rPr lang="en-US" b="1" dirty="0" smtClean="0"/>
              <a:t>VA</a:t>
            </a:r>
            <a:r>
              <a:rPr lang="en-US" dirty="0" smtClean="0"/>
              <a:t> has a Class One Misdemeanor, which can be up to 2 years  in jail or a fine.</a:t>
            </a:r>
            <a:endParaRPr lang="en-US" dirty="0"/>
          </a:p>
        </p:txBody>
      </p:sp>
      <p:pic>
        <p:nvPicPr>
          <p:cNvPr id="6" name="Picture 3" descr="C:\Program Files\Microsoft Office\MEDIA\CAGCAT10\j0300520.gif"/>
          <p:cNvPicPr>
            <a:picLocks noChangeAspect="1" noChangeArrowheads="1" noCrop="1"/>
          </p:cNvPicPr>
          <p:nvPr/>
        </p:nvPicPr>
        <p:blipFill>
          <a:blip r:embed="rId3" cstate="print"/>
          <a:srcRect/>
          <a:stretch>
            <a:fillRect/>
          </a:stretch>
        </p:blipFill>
        <p:spPr bwMode="auto">
          <a:xfrm>
            <a:off x="8191500" y="6038850"/>
            <a:ext cx="952500" cy="819150"/>
          </a:xfrm>
          <a:prstGeom prst="rect">
            <a:avLst/>
          </a:prstGeom>
          <a:noFill/>
        </p:spPr>
      </p:pic>
      <p:pic>
        <p:nvPicPr>
          <p:cNvPr id="9" name="Picture 2" descr="https://encrypted-tbn3.gstatic.com/images?q=tbn:ANd9GcTpL0gfd5t4VF8xGw8VxA_slQaLYTbFrJwaYpRTWr1z_IlAqXMebg"/>
          <p:cNvPicPr>
            <a:picLocks noChangeAspect="1" noChangeArrowheads="1"/>
          </p:cNvPicPr>
          <p:nvPr/>
        </p:nvPicPr>
        <p:blipFill>
          <a:blip r:embed="rId4" cstate="print"/>
          <a:srcRect/>
          <a:stretch>
            <a:fillRect/>
          </a:stretch>
        </p:blipFill>
        <p:spPr bwMode="auto">
          <a:xfrm>
            <a:off x="228600" y="1066800"/>
            <a:ext cx="1142999" cy="10668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sz="2800" dirty="0" smtClean="0"/>
              <a:t/>
            </a:r>
            <a:br>
              <a:rPr lang="en-US" sz="2800" dirty="0" smtClean="0"/>
            </a:br>
            <a:r>
              <a:rPr lang="en-US" sz="2800" dirty="0" smtClean="0"/>
              <a:t/>
            </a:r>
            <a:br>
              <a:rPr lang="en-US" sz="2800" dirty="0" smtClean="0"/>
            </a:br>
            <a:r>
              <a:rPr lang="en-US" sz="3100" b="1" dirty="0" smtClean="0"/>
              <a:t>STATISTICS ON CYBERBULLYING</a:t>
            </a:r>
            <a:r>
              <a:rPr lang="en-US" sz="2800" dirty="0" smtClean="0"/>
              <a:t> </a:t>
            </a:r>
            <a:br>
              <a:rPr lang="en-US" sz="2800" dirty="0" smtClean="0"/>
            </a:br>
            <a:endParaRPr lang="en-US" sz="2800" dirty="0"/>
          </a:p>
        </p:txBody>
      </p:sp>
      <p:sp>
        <p:nvSpPr>
          <p:cNvPr id="3" name="Content Placeholder 2"/>
          <p:cNvSpPr>
            <a:spLocks noGrp="1"/>
          </p:cNvSpPr>
          <p:nvPr>
            <p:ph idx="1"/>
          </p:nvPr>
        </p:nvSpPr>
        <p:spPr/>
        <p:txBody>
          <a:bodyPr>
            <a:normAutofit/>
          </a:bodyPr>
          <a:lstStyle/>
          <a:p>
            <a:r>
              <a:rPr lang="en-US" sz="2000" dirty="0" smtClean="0"/>
              <a:t>One million children were harassed, threaten or subjected to other forms </a:t>
            </a:r>
            <a:r>
              <a:rPr lang="en-US" sz="2000" dirty="0" err="1" smtClean="0"/>
              <a:t>cyberbullying</a:t>
            </a:r>
            <a:r>
              <a:rPr lang="en-US" sz="2000" dirty="0" smtClean="0"/>
              <a:t> on </a:t>
            </a:r>
            <a:r>
              <a:rPr lang="en-US" sz="2000" dirty="0" err="1" smtClean="0"/>
              <a:t>Facebook</a:t>
            </a:r>
            <a:r>
              <a:rPr lang="en-US" sz="2000" dirty="0" smtClean="0"/>
              <a:t> during the past year (Consumer Report, 2011)</a:t>
            </a:r>
          </a:p>
          <a:p>
            <a:r>
              <a:rPr lang="en-US" sz="2000" dirty="0" smtClean="0"/>
              <a:t>52% of parents are worried their child will be bullied via a social networking site. (American Osteopathic Association 2011)</a:t>
            </a:r>
          </a:p>
          <a:p>
            <a:r>
              <a:rPr lang="en-US" sz="2000" dirty="0" smtClean="0"/>
              <a:t>43% of teens aged 13-17 report that they have experienced some sort of </a:t>
            </a:r>
            <a:r>
              <a:rPr lang="en-US" sz="2000" dirty="0" err="1" smtClean="0"/>
              <a:t>cyberbullying</a:t>
            </a:r>
            <a:r>
              <a:rPr lang="en-US" sz="2000" dirty="0" smtClean="0"/>
              <a:t> in the past year.</a:t>
            </a:r>
          </a:p>
          <a:p>
            <a:r>
              <a:rPr lang="en-US" sz="2000" dirty="0" smtClean="0"/>
              <a:t>More girls are </a:t>
            </a:r>
            <a:r>
              <a:rPr lang="en-US" sz="2000" dirty="0" err="1" smtClean="0"/>
              <a:t>cyberbullys</a:t>
            </a:r>
            <a:r>
              <a:rPr lang="en-US" sz="2000" dirty="0" smtClean="0"/>
              <a:t> than boys (59% girls and 41% boys)</a:t>
            </a:r>
          </a:p>
          <a:p>
            <a:r>
              <a:rPr lang="en-US" sz="2000" dirty="0" err="1" smtClean="0"/>
              <a:t>Cyberbullies</a:t>
            </a:r>
            <a:r>
              <a:rPr lang="en-US" sz="2000" dirty="0" smtClean="0"/>
              <a:t> spend more likely to have engaged in </a:t>
            </a:r>
            <a:r>
              <a:rPr lang="en-US" sz="2000" dirty="0" err="1" smtClean="0"/>
              <a:t>sexting</a:t>
            </a:r>
            <a:r>
              <a:rPr lang="en-US" sz="2000" dirty="0" smtClean="0"/>
              <a:t> (31% vs. 19% for teens overall </a:t>
            </a:r>
            <a:r>
              <a:rPr lang="en-US" sz="2000" dirty="0" err="1" smtClean="0"/>
              <a:t>cyberbullying</a:t>
            </a:r>
            <a:r>
              <a:rPr lang="en-US" sz="2000" dirty="0" smtClean="0"/>
              <a:t>).</a:t>
            </a:r>
          </a:p>
          <a:p>
            <a:r>
              <a:rPr lang="en-US" sz="2000" dirty="0" smtClean="0"/>
              <a:t>34% of those who have had any engagement in </a:t>
            </a:r>
            <a:r>
              <a:rPr lang="en-US" sz="2000" dirty="0" err="1" smtClean="0"/>
              <a:t>cyberbullyinh</a:t>
            </a:r>
            <a:r>
              <a:rPr lang="en-US" sz="2000" dirty="0" smtClean="0"/>
              <a:t> have been both a </a:t>
            </a:r>
            <a:r>
              <a:rPr lang="en-US" sz="2000" dirty="0" err="1" smtClean="0"/>
              <a:t>cyberbully</a:t>
            </a:r>
            <a:r>
              <a:rPr lang="en-US" sz="2000" dirty="0" smtClean="0"/>
              <a:t> and been </a:t>
            </a:r>
            <a:r>
              <a:rPr lang="en-US" sz="2000" dirty="0" err="1" smtClean="0"/>
              <a:t>cyberbullied</a:t>
            </a:r>
            <a:r>
              <a:rPr lang="en-US" sz="2000" dirty="0" smtClean="0"/>
              <a:t>.</a:t>
            </a:r>
          </a:p>
          <a:p>
            <a:endParaRPr lang="en-US" sz="2800" dirty="0" smtClean="0"/>
          </a:p>
          <a:p>
            <a:endParaRPr lang="en-US" sz="2800" dirty="0" smtClean="0"/>
          </a:p>
        </p:txBody>
      </p:sp>
      <p:pic>
        <p:nvPicPr>
          <p:cNvPr id="6" name="Picture 3" descr="C:\Program Files\Microsoft Office\MEDIA\CAGCAT10\j0300520.gif"/>
          <p:cNvPicPr>
            <a:picLocks noChangeAspect="1" noChangeArrowheads="1" noCrop="1"/>
          </p:cNvPicPr>
          <p:nvPr/>
        </p:nvPicPr>
        <p:blipFill>
          <a:blip r:embed="rId2" cstate="print"/>
          <a:srcRect/>
          <a:stretch>
            <a:fillRect/>
          </a:stretch>
        </p:blipFill>
        <p:spPr bwMode="auto">
          <a:xfrm>
            <a:off x="8191500" y="6038850"/>
            <a:ext cx="952500" cy="819150"/>
          </a:xfrm>
          <a:prstGeom prst="rect">
            <a:avLst/>
          </a:prstGeom>
          <a:noFill/>
        </p:spPr>
      </p:pic>
      <p:pic>
        <p:nvPicPr>
          <p:cNvPr id="8" name="Picture 2" descr="https://encrypted-tbn3.gstatic.com/images?q=tbn:ANd9GcTpL0gfd5t4VF8xGw8VxA_slQaLYTbFrJwaYpRTWr1z_IlAqXMebg"/>
          <p:cNvPicPr>
            <a:picLocks noChangeAspect="1" noChangeArrowheads="1"/>
          </p:cNvPicPr>
          <p:nvPr/>
        </p:nvPicPr>
        <p:blipFill>
          <a:blip r:embed="rId3" cstate="print"/>
          <a:srcRect/>
          <a:stretch>
            <a:fillRect/>
          </a:stretch>
        </p:blipFill>
        <p:spPr bwMode="auto">
          <a:xfrm>
            <a:off x="304800" y="685800"/>
            <a:ext cx="1295399" cy="10668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9826</TotalTime>
  <Words>2537</Words>
  <Application>Microsoft Office PowerPoint</Application>
  <PresentationFormat>On-screen Show (4:3)</PresentationFormat>
  <Paragraphs>264</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Facilitator Pastor Patricia A. Saunders, CEO/President  DCAEHS, Inc. Washington, DC www.dcaehs.org 202-870-7651 or 301-445-7277 revpatriciasaunders@gmail.com  Certified Crime Victims Advocate  Saturday, September 7, 2013 11:30am – 12:10pm</vt:lpstr>
      <vt:lpstr> BULLIED + CYBERBULLYING CRIMES &amp; RETALIATION “ELECTRONIC COMMUNICATION” </vt:lpstr>
      <vt:lpstr>             DEFINITION OF CYBERBULLYING </vt:lpstr>
      <vt:lpstr>THE DYNAMICS OF CYBERBULLYING EFFECTING OUR CHILDREN </vt:lpstr>
      <vt:lpstr>  FORMS OF ELECTRONIC COMMUNICATION CYBERBULLYTHREATS   </vt:lpstr>
      <vt:lpstr>                                       FORMS OF ELECTRONIC COMMUNICATION  CYBERBULLYTHREATS – (Cont.)</vt:lpstr>
      <vt:lpstr>                                        TARGET POPULATION MOST VULNERABLE TO CYBERBULLYING ATTACKS</vt:lpstr>
      <vt:lpstr>             LEGAL STATUE AGAINST CYBERBULLYING  </vt:lpstr>
      <vt:lpstr>  STATISTICS ON CYBERBULLYING  </vt:lpstr>
      <vt:lpstr>STATISTICS ON CYBERBULLYING (Cont.)  </vt:lpstr>
      <vt:lpstr>   COMMON MISTAKES OF PARENTS  </vt:lpstr>
      <vt:lpstr>FIVE STEPS ON THINGS THE PARENT  CAN &amp; CANNOT CONTROL</vt:lpstr>
      <vt:lpstr>FIVE STEPS ON THINGS THE PARENT  CAN &amp; CANNOT CONTROL (Cont.) </vt:lpstr>
      <vt:lpstr>FIVE STEPS ON THINGS THE PARENT  CAN &amp; CANNOT CONTROL (Cont.) </vt:lpstr>
      <vt:lpstr>FOCUS ON SIGNS/SYMPTOMS  OF A VICTIM OF CYBERBULLYING </vt:lpstr>
      <vt:lpstr>             PREVENTIVE MEASURES FOR PARENTS OF A  BULLY/CYBERBULLY IN MY HOME </vt:lpstr>
      <vt:lpstr>                UNFATHOMABLE TRAGEDIES OF LIFE</vt:lpstr>
      <vt:lpstr>KEY COMPONENT TO RETALIATION   “REVENGE NO MATTER THE COST”</vt:lpstr>
      <vt:lpstr>Slide 19</vt:lpstr>
      <vt:lpstr>Slide 20</vt:lpstr>
      <vt:lpstr>Slide 21</vt:lpstr>
      <vt:lpstr>KID’S RESOURCES GET HELP IN A CRISIS </vt:lpstr>
      <vt:lpstr>  KID’S YOU CAN HELP YOURSELF FEEL SAFE </vt:lpstr>
      <vt:lpstr> SWORN DECLARATION AS A PARENT I WILL DEVELOP MY OWN BULLYING POLICY FOR MY FAMILY </vt:lpstr>
      <vt:lpstr>Parent’s Bullying + Cyber Bullying causes Retaliation is Real Rev. Patricia Saunders, Instructor  NOTES </vt:lpstr>
    </vt:vector>
  </TitlesOfParts>
  <Company>DCAEHS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Patricia Saunders</dc:creator>
  <cp:lastModifiedBy>Patricia Saunders</cp:lastModifiedBy>
  <cp:revision>694</cp:revision>
  <dcterms:created xsi:type="dcterms:W3CDTF">2012-07-13T14:22:11Z</dcterms:created>
  <dcterms:modified xsi:type="dcterms:W3CDTF">2013-09-02T17:51:12Z</dcterms:modified>
</cp:coreProperties>
</file>