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3"/>
  </p:notesMasterIdLst>
  <p:sldIdLst>
    <p:sldId id="258" r:id="rId6"/>
    <p:sldId id="261" r:id="rId7"/>
    <p:sldId id="294" r:id="rId8"/>
    <p:sldId id="287" r:id="rId9"/>
    <p:sldId id="275" r:id="rId10"/>
    <p:sldId id="288" r:id="rId11"/>
    <p:sldId id="276" r:id="rId12"/>
    <p:sldId id="289" r:id="rId13"/>
    <p:sldId id="277" r:id="rId14"/>
    <p:sldId id="298" r:id="rId15"/>
    <p:sldId id="296" r:id="rId16"/>
    <p:sldId id="278" r:id="rId17"/>
    <p:sldId id="279" r:id="rId18"/>
    <p:sldId id="280" r:id="rId19"/>
    <p:sldId id="297" r:id="rId20"/>
    <p:sldId id="299" r:id="rId21"/>
    <p:sldId id="284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4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04706-8B2C-42B8-BE25-6D4813EA8B8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04A20AE-1543-46DA-8B78-5321EB1F1CEE}">
      <dgm:prSet phldrT="[Text]" custT="1"/>
      <dgm:spPr/>
      <dgm:t>
        <a:bodyPr/>
        <a:lstStyle/>
        <a:p>
          <a:r>
            <a:rPr lang="en-US" sz="2800" dirty="0" smtClean="0">
              <a:latin typeface="+mn-lt"/>
            </a:rPr>
            <a:t>Types of Sub-recipients</a:t>
          </a:r>
          <a:endParaRPr lang="en-US" sz="2800" b="1" dirty="0"/>
        </a:p>
      </dgm:t>
    </dgm:pt>
    <dgm:pt modelId="{CE5D8A8D-FF3D-45AA-9ADC-F147808FEAFF}" type="parTrans" cxnId="{9A583A91-CC27-4A54-9A41-EBE071D5E0F1}">
      <dgm:prSet/>
      <dgm:spPr/>
      <dgm:t>
        <a:bodyPr/>
        <a:lstStyle/>
        <a:p>
          <a:endParaRPr lang="en-US"/>
        </a:p>
      </dgm:t>
    </dgm:pt>
    <dgm:pt modelId="{274F68A9-89B0-4907-938B-068BB10C85D0}" type="sibTrans" cxnId="{9A583A91-CC27-4A54-9A41-EBE071D5E0F1}">
      <dgm:prSet/>
      <dgm:spPr/>
      <dgm:t>
        <a:bodyPr/>
        <a:lstStyle/>
        <a:p>
          <a:endParaRPr lang="en-US"/>
        </a:p>
      </dgm:t>
    </dgm:pt>
    <dgm:pt modelId="{99AF7EBE-374E-480E-961F-8EF5D5731A31}">
      <dgm:prSet custT="1"/>
      <dgm:spPr/>
      <dgm:t>
        <a:bodyPr/>
        <a:lstStyle/>
        <a:p>
          <a:r>
            <a:rPr lang="en-US" sz="2800" dirty="0" smtClean="0"/>
            <a:t>Ensure A-133 Audit compliance</a:t>
          </a:r>
          <a:endParaRPr lang="en-US" sz="2800" dirty="0" smtClean="0"/>
        </a:p>
      </dgm:t>
    </dgm:pt>
    <dgm:pt modelId="{CC67D6BB-3202-42BE-B3B1-D052D19569BE}" type="parTrans" cxnId="{30E8850C-D29E-4432-8E12-86A6A2BE9A5D}">
      <dgm:prSet/>
      <dgm:spPr/>
      <dgm:t>
        <a:bodyPr/>
        <a:lstStyle/>
        <a:p>
          <a:endParaRPr lang="en-US"/>
        </a:p>
      </dgm:t>
    </dgm:pt>
    <dgm:pt modelId="{96E5C13B-3C18-47A3-9557-CD6B769F3F68}" type="sibTrans" cxnId="{30E8850C-D29E-4432-8E12-86A6A2BE9A5D}">
      <dgm:prSet/>
      <dgm:spPr/>
      <dgm:t>
        <a:bodyPr/>
        <a:lstStyle/>
        <a:p>
          <a:endParaRPr lang="en-US"/>
        </a:p>
      </dgm:t>
    </dgm:pt>
    <dgm:pt modelId="{DDF68BD4-9A51-4B3D-82C1-9D9E88DD4EFD}">
      <dgm:prSet custT="1"/>
      <dgm:spPr/>
      <dgm:t>
        <a:bodyPr/>
        <a:lstStyle/>
        <a:p>
          <a:r>
            <a:rPr lang="en-US" sz="2800" dirty="0" smtClean="0"/>
            <a:t>Independent Audit</a:t>
          </a:r>
          <a:endParaRPr lang="en-US" sz="2800" dirty="0" smtClean="0"/>
        </a:p>
      </dgm:t>
    </dgm:pt>
    <dgm:pt modelId="{813775D6-554D-4766-8B69-F267984DDCB7}" type="parTrans" cxnId="{6B126965-C36E-47F3-BB1E-CEE81D71AB42}">
      <dgm:prSet/>
      <dgm:spPr/>
      <dgm:t>
        <a:bodyPr/>
        <a:lstStyle/>
        <a:p>
          <a:endParaRPr lang="en-US"/>
        </a:p>
      </dgm:t>
    </dgm:pt>
    <dgm:pt modelId="{9A0A1B30-9529-4CB5-A534-EB4BCA329D6E}" type="sibTrans" cxnId="{6B126965-C36E-47F3-BB1E-CEE81D71AB42}">
      <dgm:prSet/>
      <dgm:spPr/>
      <dgm:t>
        <a:bodyPr/>
        <a:lstStyle/>
        <a:p>
          <a:endParaRPr lang="en-US"/>
        </a:p>
      </dgm:t>
    </dgm:pt>
    <dgm:pt modelId="{C2FD14C9-5116-46EC-A402-FCC2A272FDC0}">
      <dgm:prSet custT="1"/>
      <dgm:spPr/>
      <dgm:t>
        <a:bodyPr/>
        <a:lstStyle/>
        <a:p>
          <a:r>
            <a:rPr lang="en-US" sz="2800" dirty="0" smtClean="0"/>
            <a:t>A-133 Single Audit</a:t>
          </a:r>
          <a:endParaRPr lang="en-US" sz="2800" dirty="0" smtClean="0"/>
        </a:p>
      </dgm:t>
    </dgm:pt>
    <dgm:pt modelId="{1C3F0ABF-CEE2-4F10-A457-C7CB5EDE7887}" type="parTrans" cxnId="{32DC0DB5-B0A6-4CD2-903F-4C992B4F307D}">
      <dgm:prSet/>
      <dgm:spPr/>
      <dgm:t>
        <a:bodyPr/>
        <a:lstStyle/>
        <a:p>
          <a:endParaRPr lang="en-US"/>
        </a:p>
      </dgm:t>
    </dgm:pt>
    <dgm:pt modelId="{1F7A6A71-11B1-4EBB-B5EC-B7C917FCB446}" type="sibTrans" cxnId="{32DC0DB5-B0A6-4CD2-903F-4C992B4F307D}">
      <dgm:prSet/>
      <dgm:spPr/>
      <dgm:t>
        <a:bodyPr/>
        <a:lstStyle/>
        <a:p>
          <a:endParaRPr lang="en-US"/>
        </a:p>
      </dgm:t>
    </dgm:pt>
    <dgm:pt modelId="{324CBFBA-A6FC-45C6-A92C-40B0FE1C95A9}">
      <dgm:prSet custT="1"/>
      <dgm:spPr/>
      <dgm:t>
        <a:bodyPr/>
        <a:lstStyle/>
        <a:p>
          <a:r>
            <a:rPr lang="en-US" sz="2800" dirty="0" smtClean="0"/>
            <a:t>OMB A-133 </a:t>
          </a:r>
          <a:endParaRPr lang="en-US" sz="2800" dirty="0" smtClean="0"/>
        </a:p>
      </dgm:t>
    </dgm:pt>
    <dgm:pt modelId="{062DD72A-3886-4759-B132-80A7A8A5D3B1}" type="parTrans" cxnId="{369D8273-BFDF-4B8A-BE54-E082CB6933F3}">
      <dgm:prSet/>
      <dgm:spPr/>
      <dgm:t>
        <a:bodyPr/>
        <a:lstStyle/>
        <a:p>
          <a:endParaRPr lang="en-US"/>
        </a:p>
      </dgm:t>
    </dgm:pt>
    <dgm:pt modelId="{8B2721F4-43F7-4707-B5A3-FBF201F7EF78}" type="sibTrans" cxnId="{369D8273-BFDF-4B8A-BE54-E082CB6933F3}">
      <dgm:prSet/>
      <dgm:spPr/>
      <dgm:t>
        <a:bodyPr/>
        <a:lstStyle/>
        <a:p>
          <a:endParaRPr lang="en-US"/>
        </a:p>
      </dgm:t>
    </dgm:pt>
    <dgm:pt modelId="{8DB440A7-A7DE-4C0E-A782-3563CCBE0B01}">
      <dgm:prSet custT="1"/>
      <dgm:spPr/>
      <dgm:t>
        <a:bodyPr/>
        <a:lstStyle/>
        <a:p>
          <a:r>
            <a:rPr lang="en-US" sz="2800" dirty="0" smtClean="0"/>
            <a:t>Questions and Answers</a:t>
          </a:r>
          <a:endParaRPr lang="en-US" sz="2800" dirty="0" smtClean="0"/>
        </a:p>
      </dgm:t>
    </dgm:pt>
    <dgm:pt modelId="{FEB507F5-B083-44A8-8B7D-AF6B99D80345}" type="parTrans" cxnId="{DEA790B7-ACE5-476F-84DA-C562F56425C4}">
      <dgm:prSet/>
      <dgm:spPr/>
      <dgm:t>
        <a:bodyPr/>
        <a:lstStyle/>
        <a:p>
          <a:endParaRPr lang="en-US"/>
        </a:p>
      </dgm:t>
    </dgm:pt>
    <dgm:pt modelId="{2B954ABB-0E55-49AC-9DBF-3C31006C8D05}" type="sibTrans" cxnId="{DEA790B7-ACE5-476F-84DA-C562F56425C4}">
      <dgm:prSet/>
      <dgm:spPr/>
      <dgm:t>
        <a:bodyPr/>
        <a:lstStyle/>
        <a:p>
          <a:endParaRPr lang="en-US"/>
        </a:p>
      </dgm:t>
    </dgm:pt>
    <dgm:pt modelId="{22C91A4A-6571-4904-8B0E-AE1D0D134198}" type="pres">
      <dgm:prSet presAssocID="{59704706-8B2C-42B8-BE25-6D4813EA8B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7671BB-2CA4-4456-9939-E2E18C58BB48}" type="pres">
      <dgm:prSet presAssocID="{704A20AE-1543-46DA-8B78-5321EB1F1CEE}" presName="parentLin" presStyleCnt="0"/>
      <dgm:spPr/>
    </dgm:pt>
    <dgm:pt modelId="{4BA591E1-5F5A-4567-9EB8-37458D463BE2}" type="pres">
      <dgm:prSet presAssocID="{704A20AE-1543-46DA-8B78-5321EB1F1CEE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097174C-2F9C-44BE-AD1E-7D0A97F7A417}" type="pres">
      <dgm:prSet presAssocID="{704A20AE-1543-46DA-8B78-5321EB1F1CE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F5AFE-92D4-42B9-871C-9155CCF04D2E}" type="pres">
      <dgm:prSet presAssocID="{704A20AE-1543-46DA-8B78-5321EB1F1CEE}" presName="negativeSpace" presStyleCnt="0"/>
      <dgm:spPr/>
    </dgm:pt>
    <dgm:pt modelId="{15A8BFBB-690A-423B-9D97-81D1A73ECBA3}" type="pres">
      <dgm:prSet presAssocID="{704A20AE-1543-46DA-8B78-5321EB1F1CEE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B93B1-1C04-4452-92D4-BFFFDB62AFB4}" type="pres">
      <dgm:prSet presAssocID="{274F68A9-89B0-4907-938B-068BB10C85D0}" presName="spaceBetweenRectangles" presStyleCnt="0"/>
      <dgm:spPr/>
    </dgm:pt>
    <dgm:pt modelId="{25E7249A-DC57-473F-AD4B-F6E70479C421}" type="pres">
      <dgm:prSet presAssocID="{99AF7EBE-374E-480E-961F-8EF5D5731A31}" presName="parentLin" presStyleCnt="0"/>
      <dgm:spPr/>
    </dgm:pt>
    <dgm:pt modelId="{957D4241-B614-40A6-BD46-F9158687B465}" type="pres">
      <dgm:prSet presAssocID="{99AF7EBE-374E-480E-961F-8EF5D5731A31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38167F03-B292-4F7C-BFD2-9A166D1F1C75}" type="pres">
      <dgm:prSet presAssocID="{99AF7EBE-374E-480E-961F-8EF5D5731A3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99F40-2A1D-435D-8D79-FC1D043CCE9F}" type="pres">
      <dgm:prSet presAssocID="{99AF7EBE-374E-480E-961F-8EF5D5731A31}" presName="negativeSpace" presStyleCnt="0"/>
      <dgm:spPr/>
    </dgm:pt>
    <dgm:pt modelId="{F0967942-3FFF-4693-853D-81DB4A786C1A}" type="pres">
      <dgm:prSet presAssocID="{99AF7EBE-374E-480E-961F-8EF5D5731A3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0232-6B44-47C8-9C45-7371DF575628}" type="pres">
      <dgm:prSet presAssocID="{96E5C13B-3C18-47A3-9557-CD6B769F3F68}" presName="spaceBetweenRectangles" presStyleCnt="0"/>
      <dgm:spPr/>
    </dgm:pt>
    <dgm:pt modelId="{3ED06B04-931C-4952-9481-73D9E4072DD3}" type="pres">
      <dgm:prSet presAssocID="{DDF68BD4-9A51-4B3D-82C1-9D9E88DD4EFD}" presName="parentLin" presStyleCnt="0"/>
      <dgm:spPr/>
    </dgm:pt>
    <dgm:pt modelId="{1DE86A29-A911-48B5-A801-0A71A0462BEC}" type="pres">
      <dgm:prSet presAssocID="{DDF68BD4-9A51-4B3D-82C1-9D9E88DD4EFD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74C4AE2A-8568-410E-83A0-111350EAE7C8}" type="pres">
      <dgm:prSet presAssocID="{DDF68BD4-9A51-4B3D-82C1-9D9E88DD4EF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1DAF8-C8E2-40A1-95F8-874B61296CD4}" type="pres">
      <dgm:prSet presAssocID="{DDF68BD4-9A51-4B3D-82C1-9D9E88DD4EFD}" presName="negativeSpace" presStyleCnt="0"/>
      <dgm:spPr/>
    </dgm:pt>
    <dgm:pt modelId="{F859C464-5181-4F7C-BE88-1A0AB4FBDA8B}" type="pres">
      <dgm:prSet presAssocID="{DDF68BD4-9A51-4B3D-82C1-9D9E88DD4EFD}" presName="childText" presStyleLbl="conFgAcc1" presStyleIdx="2" presStyleCnt="6">
        <dgm:presLayoutVars>
          <dgm:bulletEnabled val="1"/>
        </dgm:presLayoutVars>
      </dgm:prSet>
      <dgm:spPr/>
    </dgm:pt>
    <dgm:pt modelId="{2F86A5A0-7B0F-468E-854B-FC781D057D1E}" type="pres">
      <dgm:prSet presAssocID="{9A0A1B30-9529-4CB5-A534-EB4BCA329D6E}" presName="spaceBetweenRectangles" presStyleCnt="0"/>
      <dgm:spPr/>
    </dgm:pt>
    <dgm:pt modelId="{D5A565E3-EF30-4E02-ABB8-F0859EBA4868}" type="pres">
      <dgm:prSet presAssocID="{C2FD14C9-5116-46EC-A402-FCC2A272FDC0}" presName="parentLin" presStyleCnt="0"/>
      <dgm:spPr/>
    </dgm:pt>
    <dgm:pt modelId="{E02C28F9-13F2-4021-98EA-C60F8E0F3456}" type="pres">
      <dgm:prSet presAssocID="{C2FD14C9-5116-46EC-A402-FCC2A272FDC0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1648570A-6395-47C9-980B-272C60411FB6}" type="pres">
      <dgm:prSet presAssocID="{C2FD14C9-5116-46EC-A402-FCC2A272FDC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8691C-886B-495B-870C-0A9F3BB0467E}" type="pres">
      <dgm:prSet presAssocID="{C2FD14C9-5116-46EC-A402-FCC2A272FDC0}" presName="negativeSpace" presStyleCnt="0"/>
      <dgm:spPr/>
    </dgm:pt>
    <dgm:pt modelId="{C52E9898-A18A-4214-BF97-F3E920E77E7A}" type="pres">
      <dgm:prSet presAssocID="{C2FD14C9-5116-46EC-A402-FCC2A272FDC0}" presName="childText" presStyleLbl="conFgAcc1" presStyleIdx="3" presStyleCnt="6">
        <dgm:presLayoutVars>
          <dgm:bulletEnabled val="1"/>
        </dgm:presLayoutVars>
      </dgm:prSet>
      <dgm:spPr/>
    </dgm:pt>
    <dgm:pt modelId="{2B53A197-18C7-4815-913C-6F7D39EFDDDB}" type="pres">
      <dgm:prSet presAssocID="{1F7A6A71-11B1-4EBB-B5EC-B7C917FCB446}" presName="spaceBetweenRectangles" presStyleCnt="0"/>
      <dgm:spPr/>
    </dgm:pt>
    <dgm:pt modelId="{A79947CE-5B88-49A5-A3FA-5608CBA7FA0C}" type="pres">
      <dgm:prSet presAssocID="{324CBFBA-A6FC-45C6-A92C-40B0FE1C95A9}" presName="parentLin" presStyleCnt="0"/>
      <dgm:spPr/>
    </dgm:pt>
    <dgm:pt modelId="{62A91C13-AD31-4973-A4BA-D994BE6AA8DE}" type="pres">
      <dgm:prSet presAssocID="{324CBFBA-A6FC-45C6-A92C-40B0FE1C95A9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A68E7C86-5826-4D74-9E1B-522F6CF09FCE}" type="pres">
      <dgm:prSet presAssocID="{324CBFBA-A6FC-45C6-A92C-40B0FE1C95A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54C09-C8E1-4822-8A3A-82A03AE154B3}" type="pres">
      <dgm:prSet presAssocID="{324CBFBA-A6FC-45C6-A92C-40B0FE1C95A9}" presName="negativeSpace" presStyleCnt="0"/>
      <dgm:spPr/>
    </dgm:pt>
    <dgm:pt modelId="{6D68F3C8-1805-4D31-9D59-D2AA63C983D3}" type="pres">
      <dgm:prSet presAssocID="{324CBFBA-A6FC-45C6-A92C-40B0FE1C95A9}" presName="childText" presStyleLbl="conFgAcc1" presStyleIdx="4" presStyleCnt="6">
        <dgm:presLayoutVars>
          <dgm:bulletEnabled val="1"/>
        </dgm:presLayoutVars>
      </dgm:prSet>
      <dgm:spPr/>
    </dgm:pt>
    <dgm:pt modelId="{B8DE9CF6-2D0F-449B-ABF7-44B8E28C3278}" type="pres">
      <dgm:prSet presAssocID="{8B2721F4-43F7-4707-B5A3-FBF201F7EF78}" presName="spaceBetweenRectangles" presStyleCnt="0"/>
      <dgm:spPr/>
    </dgm:pt>
    <dgm:pt modelId="{D2D1420F-88E8-42E4-A01A-AB3DFB713004}" type="pres">
      <dgm:prSet presAssocID="{8DB440A7-A7DE-4C0E-A782-3563CCBE0B01}" presName="parentLin" presStyleCnt="0"/>
      <dgm:spPr/>
    </dgm:pt>
    <dgm:pt modelId="{0EA1F8BE-3909-4CF8-AB7F-72BC6AE77DA9}" type="pres">
      <dgm:prSet presAssocID="{8DB440A7-A7DE-4C0E-A782-3563CCBE0B01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87192EAA-A576-4BDA-9A29-5D32BF26BD45}" type="pres">
      <dgm:prSet presAssocID="{8DB440A7-A7DE-4C0E-A782-3563CCBE0B0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F2C14-1191-4AF3-847A-B8DDD73AAE47}" type="pres">
      <dgm:prSet presAssocID="{8DB440A7-A7DE-4C0E-A782-3563CCBE0B01}" presName="negativeSpace" presStyleCnt="0"/>
      <dgm:spPr/>
    </dgm:pt>
    <dgm:pt modelId="{E7F62058-90B2-4B28-85AB-513DE3B40CF7}" type="pres">
      <dgm:prSet presAssocID="{8DB440A7-A7DE-4C0E-A782-3563CCBE0B0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0B855F6-A330-4EF9-A4EE-2CE20A0C1C8D}" type="presOf" srcId="{59704706-8B2C-42B8-BE25-6D4813EA8B84}" destId="{22C91A4A-6571-4904-8B0E-AE1D0D134198}" srcOrd="0" destOrd="0" presId="urn:microsoft.com/office/officeart/2005/8/layout/list1"/>
    <dgm:cxn modelId="{369D8273-BFDF-4B8A-BE54-E082CB6933F3}" srcId="{59704706-8B2C-42B8-BE25-6D4813EA8B84}" destId="{324CBFBA-A6FC-45C6-A92C-40B0FE1C95A9}" srcOrd="4" destOrd="0" parTransId="{062DD72A-3886-4759-B132-80A7A8A5D3B1}" sibTransId="{8B2721F4-43F7-4707-B5A3-FBF201F7EF78}"/>
    <dgm:cxn modelId="{31E75230-C378-440E-8406-1D393099A60E}" type="presOf" srcId="{99AF7EBE-374E-480E-961F-8EF5D5731A31}" destId="{957D4241-B614-40A6-BD46-F9158687B465}" srcOrd="0" destOrd="0" presId="urn:microsoft.com/office/officeart/2005/8/layout/list1"/>
    <dgm:cxn modelId="{6B126965-C36E-47F3-BB1E-CEE81D71AB42}" srcId="{59704706-8B2C-42B8-BE25-6D4813EA8B84}" destId="{DDF68BD4-9A51-4B3D-82C1-9D9E88DD4EFD}" srcOrd="2" destOrd="0" parTransId="{813775D6-554D-4766-8B69-F267984DDCB7}" sibTransId="{9A0A1B30-9529-4CB5-A534-EB4BCA329D6E}"/>
    <dgm:cxn modelId="{DEA790B7-ACE5-476F-84DA-C562F56425C4}" srcId="{59704706-8B2C-42B8-BE25-6D4813EA8B84}" destId="{8DB440A7-A7DE-4C0E-A782-3563CCBE0B01}" srcOrd="5" destOrd="0" parTransId="{FEB507F5-B083-44A8-8B7D-AF6B99D80345}" sibTransId="{2B954ABB-0E55-49AC-9DBF-3C31006C8D05}"/>
    <dgm:cxn modelId="{9A87BF95-256D-4376-9020-DD380D2EECF1}" type="presOf" srcId="{DDF68BD4-9A51-4B3D-82C1-9D9E88DD4EFD}" destId="{1DE86A29-A911-48B5-A801-0A71A0462BEC}" srcOrd="0" destOrd="0" presId="urn:microsoft.com/office/officeart/2005/8/layout/list1"/>
    <dgm:cxn modelId="{11929DE3-D390-459E-A47D-0D9F2B33C076}" type="presOf" srcId="{704A20AE-1543-46DA-8B78-5321EB1F1CEE}" destId="{4BA591E1-5F5A-4567-9EB8-37458D463BE2}" srcOrd="0" destOrd="0" presId="urn:microsoft.com/office/officeart/2005/8/layout/list1"/>
    <dgm:cxn modelId="{868824ED-5747-49FD-9703-441E1E002104}" type="presOf" srcId="{324CBFBA-A6FC-45C6-A92C-40B0FE1C95A9}" destId="{62A91C13-AD31-4973-A4BA-D994BE6AA8DE}" srcOrd="0" destOrd="0" presId="urn:microsoft.com/office/officeart/2005/8/layout/list1"/>
    <dgm:cxn modelId="{6696B741-0DCD-43D1-B9B4-E19B245C3A95}" type="presOf" srcId="{99AF7EBE-374E-480E-961F-8EF5D5731A31}" destId="{38167F03-B292-4F7C-BFD2-9A166D1F1C75}" srcOrd="1" destOrd="0" presId="urn:microsoft.com/office/officeart/2005/8/layout/list1"/>
    <dgm:cxn modelId="{5A699B79-BDBD-40F6-BA97-B0AF41B820BA}" type="presOf" srcId="{DDF68BD4-9A51-4B3D-82C1-9D9E88DD4EFD}" destId="{74C4AE2A-8568-410E-83A0-111350EAE7C8}" srcOrd="1" destOrd="0" presId="urn:microsoft.com/office/officeart/2005/8/layout/list1"/>
    <dgm:cxn modelId="{53716463-8B7C-46B3-9AE6-76CDD37E65DD}" type="presOf" srcId="{324CBFBA-A6FC-45C6-A92C-40B0FE1C95A9}" destId="{A68E7C86-5826-4D74-9E1B-522F6CF09FCE}" srcOrd="1" destOrd="0" presId="urn:microsoft.com/office/officeart/2005/8/layout/list1"/>
    <dgm:cxn modelId="{4D432402-5DD2-46F3-BD39-37F1C257E8EE}" type="presOf" srcId="{704A20AE-1543-46DA-8B78-5321EB1F1CEE}" destId="{9097174C-2F9C-44BE-AD1E-7D0A97F7A417}" srcOrd="1" destOrd="0" presId="urn:microsoft.com/office/officeart/2005/8/layout/list1"/>
    <dgm:cxn modelId="{32DC0DB5-B0A6-4CD2-903F-4C992B4F307D}" srcId="{59704706-8B2C-42B8-BE25-6D4813EA8B84}" destId="{C2FD14C9-5116-46EC-A402-FCC2A272FDC0}" srcOrd="3" destOrd="0" parTransId="{1C3F0ABF-CEE2-4F10-A457-C7CB5EDE7887}" sibTransId="{1F7A6A71-11B1-4EBB-B5EC-B7C917FCB446}"/>
    <dgm:cxn modelId="{9A583A91-CC27-4A54-9A41-EBE071D5E0F1}" srcId="{59704706-8B2C-42B8-BE25-6D4813EA8B84}" destId="{704A20AE-1543-46DA-8B78-5321EB1F1CEE}" srcOrd="0" destOrd="0" parTransId="{CE5D8A8D-FF3D-45AA-9ADC-F147808FEAFF}" sibTransId="{274F68A9-89B0-4907-938B-068BB10C85D0}"/>
    <dgm:cxn modelId="{E5CD334C-28E6-42F8-9063-9A4B1586653D}" type="presOf" srcId="{C2FD14C9-5116-46EC-A402-FCC2A272FDC0}" destId="{E02C28F9-13F2-4021-98EA-C60F8E0F3456}" srcOrd="0" destOrd="0" presId="urn:microsoft.com/office/officeart/2005/8/layout/list1"/>
    <dgm:cxn modelId="{30E8850C-D29E-4432-8E12-86A6A2BE9A5D}" srcId="{59704706-8B2C-42B8-BE25-6D4813EA8B84}" destId="{99AF7EBE-374E-480E-961F-8EF5D5731A31}" srcOrd="1" destOrd="0" parTransId="{CC67D6BB-3202-42BE-B3B1-D052D19569BE}" sibTransId="{96E5C13B-3C18-47A3-9557-CD6B769F3F68}"/>
    <dgm:cxn modelId="{F2522A0C-7795-4172-9E31-73C48AADF743}" type="presOf" srcId="{8DB440A7-A7DE-4C0E-A782-3563CCBE0B01}" destId="{0EA1F8BE-3909-4CF8-AB7F-72BC6AE77DA9}" srcOrd="0" destOrd="0" presId="urn:microsoft.com/office/officeart/2005/8/layout/list1"/>
    <dgm:cxn modelId="{4CE9C94F-D352-4B3F-B279-D2F69EA9439B}" type="presOf" srcId="{8DB440A7-A7DE-4C0E-A782-3563CCBE0B01}" destId="{87192EAA-A576-4BDA-9A29-5D32BF26BD45}" srcOrd="1" destOrd="0" presId="urn:microsoft.com/office/officeart/2005/8/layout/list1"/>
    <dgm:cxn modelId="{A724F569-A0F7-4446-9A06-A3C358B378EB}" type="presOf" srcId="{C2FD14C9-5116-46EC-A402-FCC2A272FDC0}" destId="{1648570A-6395-47C9-980B-272C60411FB6}" srcOrd="1" destOrd="0" presId="urn:microsoft.com/office/officeart/2005/8/layout/list1"/>
    <dgm:cxn modelId="{4BBC4394-B0BC-4F75-A054-FD2AF091D816}" type="presParOf" srcId="{22C91A4A-6571-4904-8B0E-AE1D0D134198}" destId="{AB7671BB-2CA4-4456-9939-E2E18C58BB48}" srcOrd="0" destOrd="0" presId="urn:microsoft.com/office/officeart/2005/8/layout/list1"/>
    <dgm:cxn modelId="{67CBE7F1-6590-4EEA-81E2-4A25F505DA60}" type="presParOf" srcId="{AB7671BB-2CA4-4456-9939-E2E18C58BB48}" destId="{4BA591E1-5F5A-4567-9EB8-37458D463BE2}" srcOrd="0" destOrd="0" presId="urn:microsoft.com/office/officeart/2005/8/layout/list1"/>
    <dgm:cxn modelId="{773DD7DB-AD61-4A4B-839C-59CB80748EAC}" type="presParOf" srcId="{AB7671BB-2CA4-4456-9939-E2E18C58BB48}" destId="{9097174C-2F9C-44BE-AD1E-7D0A97F7A417}" srcOrd="1" destOrd="0" presId="urn:microsoft.com/office/officeart/2005/8/layout/list1"/>
    <dgm:cxn modelId="{DA9830F6-B54A-4A7E-80DD-CA1FA2B9E23C}" type="presParOf" srcId="{22C91A4A-6571-4904-8B0E-AE1D0D134198}" destId="{8CBF5AFE-92D4-42B9-871C-9155CCF04D2E}" srcOrd="1" destOrd="0" presId="urn:microsoft.com/office/officeart/2005/8/layout/list1"/>
    <dgm:cxn modelId="{935E1321-720D-4A13-AC0D-DCEE6F9F3918}" type="presParOf" srcId="{22C91A4A-6571-4904-8B0E-AE1D0D134198}" destId="{15A8BFBB-690A-423B-9D97-81D1A73ECBA3}" srcOrd="2" destOrd="0" presId="urn:microsoft.com/office/officeart/2005/8/layout/list1"/>
    <dgm:cxn modelId="{46E5590B-259B-4F6A-AD4C-18C634FC1716}" type="presParOf" srcId="{22C91A4A-6571-4904-8B0E-AE1D0D134198}" destId="{B8AB93B1-1C04-4452-92D4-BFFFDB62AFB4}" srcOrd="3" destOrd="0" presId="urn:microsoft.com/office/officeart/2005/8/layout/list1"/>
    <dgm:cxn modelId="{9CC3178E-D501-46D9-B7E2-71030625F86F}" type="presParOf" srcId="{22C91A4A-6571-4904-8B0E-AE1D0D134198}" destId="{25E7249A-DC57-473F-AD4B-F6E70479C421}" srcOrd="4" destOrd="0" presId="urn:microsoft.com/office/officeart/2005/8/layout/list1"/>
    <dgm:cxn modelId="{110A632B-687D-4B84-A1E1-B70C462BE9FD}" type="presParOf" srcId="{25E7249A-DC57-473F-AD4B-F6E70479C421}" destId="{957D4241-B614-40A6-BD46-F9158687B465}" srcOrd="0" destOrd="0" presId="urn:microsoft.com/office/officeart/2005/8/layout/list1"/>
    <dgm:cxn modelId="{A7C08A07-8892-4D6E-B109-D9CB70F086A4}" type="presParOf" srcId="{25E7249A-DC57-473F-AD4B-F6E70479C421}" destId="{38167F03-B292-4F7C-BFD2-9A166D1F1C75}" srcOrd="1" destOrd="0" presId="urn:microsoft.com/office/officeart/2005/8/layout/list1"/>
    <dgm:cxn modelId="{2609F6DA-CFAF-4038-86F1-412C37B14365}" type="presParOf" srcId="{22C91A4A-6571-4904-8B0E-AE1D0D134198}" destId="{45499F40-2A1D-435D-8D79-FC1D043CCE9F}" srcOrd="5" destOrd="0" presId="urn:microsoft.com/office/officeart/2005/8/layout/list1"/>
    <dgm:cxn modelId="{028503C9-5760-446E-98A5-E796281A1D8D}" type="presParOf" srcId="{22C91A4A-6571-4904-8B0E-AE1D0D134198}" destId="{F0967942-3FFF-4693-853D-81DB4A786C1A}" srcOrd="6" destOrd="0" presId="urn:microsoft.com/office/officeart/2005/8/layout/list1"/>
    <dgm:cxn modelId="{1B5C5C4F-77F3-4CFC-A7A1-2D178C3981CA}" type="presParOf" srcId="{22C91A4A-6571-4904-8B0E-AE1D0D134198}" destId="{3E220232-6B44-47C8-9C45-7371DF575628}" srcOrd="7" destOrd="0" presId="urn:microsoft.com/office/officeart/2005/8/layout/list1"/>
    <dgm:cxn modelId="{7836283A-D6B9-4A19-A316-6E2B12DD0F05}" type="presParOf" srcId="{22C91A4A-6571-4904-8B0E-AE1D0D134198}" destId="{3ED06B04-931C-4952-9481-73D9E4072DD3}" srcOrd="8" destOrd="0" presId="urn:microsoft.com/office/officeart/2005/8/layout/list1"/>
    <dgm:cxn modelId="{5E4725F4-45A1-47BC-BD3D-26CD8CEE5D26}" type="presParOf" srcId="{3ED06B04-931C-4952-9481-73D9E4072DD3}" destId="{1DE86A29-A911-48B5-A801-0A71A0462BEC}" srcOrd="0" destOrd="0" presId="urn:microsoft.com/office/officeart/2005/8/layout/list1"/>
    <dgm:cxn modelId="{690972E7-A4ED-4720-A37B-A2E07DC2B911}" type="presParOf" srcId="{3ED06B04-931C-4952-9481-73D9E4072DD3}" destId="{74C4AE2A-8568-410E-83A0-111350EAE7C8}" srcOrd="1" destOrd="0" presId="urn:microsoft.com/office/officeart/2005/8/layout/list1"/>
    <dgm:cxn modelId="{E6C97AE9-CA67-409B-9980-90077C7D7599}" type="presParOf" srcId="{22C91A4A-6571-4904-8B0E-AE1D0D134198}" destId="{F4C1DAF8-C8E2-40A1-95F8-874B61296CD4}" srcOrd="9" destOrd="0" presId="urn:microsoft.com/office/officeart/2005/8/layout/list1"/>
    <dgm:cxn modelId="{54F0D02E-B9D3-4A92-B2D1-B7AF4A9D07EF}" type="presParOf" srcId="{22C91A4A-6571-4904-8B0E-AE1D0D134198}" destId="{F859C464-5181-4F7C-BE88-1A0AB4FBDA8B}" srcOrd="10" destOrd="0" presId="urn:microsoft.com/office/officeart/2005/8/layout/list1"/>
    <dgm:cxn modelId="{01D25DF2-195C-4BB0-ABB2-1097F56E125D}" type="presParOf" srcId="{22C91A4A-6571-4904-8B0E-AE1D0D134198}" destId="{2F86A5A0-7B0F-468E-854B-FC781D057D1E}" srcOrd="11" destOrd="0" presId="urn:microsoft.com/office/officeart/2005/8/layout/list1"/>
    <dgm:cxn modelId="{FA4C56FD-BEAC-4C76-AB32-093C8BE2C1EB}" type="presParOf" srcId="{22C91A4A-6571-4904-8B0E-AE1D0D134198}" destId="{D5A565E3-EF30-4E02-ABB8-F0859EBA4868}" srcOrd="12" destOrd="0" presId="urn:microsoft.com/office/officeart/2005/8/layout/list1"/>
    <dgm:cxn modelId="{A7080614-E459-4490-B87C-BDDED65F0D72}" type="presParOf" srcId="{D5A565E3-EF30-4E02-ABB8-F0859EBA4868}" destId="{E02C28F9-13F2-4021-98EA-C60F8E0F3456}" srcOrd="0" destOrd="0" presId="urn:microsoft.com/office/officeart/2005/8/layout/list1"/>
    <dgm:cxn modelId="{2EA276F7-D750-4350-88F4-8BAA5E183A01}" type="presParOf" srcId="{D5A565E3-EF30-4E02-ABB8-F0859EBA4868}" destId="{1648570A-6395-47C9-980B-272C60411FB6}" srcOrd="1" destOrd="0" presId="urn:microsoft.com/office/officeart/2005/8/layout/list1"/>
    <dgm:cxn modelId="{0B657FAA-3B2C-4520-BB2B-B336B81F43B0}" type="presParOf" srcId="{22C91A4A-6571-4904-8B0E-AE1D0D134198}" destId="{6578691C-886B-495B-870C-0A9F3BB0467E}" srcOrd="13" destOrd="0" presId="urn:microsoft.com/office/officeart/2005/8/layout/list1"/>
    <dgm:cxn modelId="{277ACE36-1471-4B65-84BD-B07AC7FA09E4}" type="presParOf" srcId="{22C91A4A-6571-4904-8B0E-AE1D0D134198}" destId="{C52E9898-A18A-4214-BF97-F3E920E77E7A}" srcOrd="14" destOrd="0" presId="urn:microsoft.com/office/officeart/2005/8/layout/list1"/>
    <dgm:cxn modelId="{6C21C149-7D8F-43F3-A880-5EB8174D497B}" type="presParOf" srcId="{22C91A4A-6571-4904-8B0E-AE1D0D134198}" destId="{2B53A197-18C7-4815-913C-6F7D39EFDDDB}" srcOrd="15" destOrd="0" presId="urn:microsoft.com/office/officeart/2005/8/layout/list1"/>
    <dgm:cxn modelId="{8FF92FC3-B815-4841-90A5-0EE81E6B510D}" type="presParOf" srcId="{22C91A4A-6571-4904-8B0E-AE1D0D134198}" destId="{A79947CE-5B88-49A5-A3FA-5608CBA7FA0C}" srcOrd="16" destOrd="0" presId="urn:microsoft.com/office/officeart/2005/8/layout/list1"/>
    <dgm:cxn modelId="{060326C0-7BBD-46D2-B379-B660BE5E0776}" type="presParOf" srcId="{A79947CE-5B88-49A5-A3FA-5608CBA7FA0C}" destId="{62A91C13-AD31-4973-A4BA-D994BE6AA8DE}" srcOrd="0" destOrd="0" presId="urn:microsoft.com/office/officeart/2005/8/layout/list1"/>
    <dgm:cxn modelId="{AAE896AA-33E6-46D5-88B6-7189ECC83505}" type="presParOf" srcId="{A79947CE-5B88-49A5-A3FA-5608CBA7FA0C}" destId="{A68E7C86-5826-4D74-9E1B-522F6CF09FCE}" srcOrd="1" destOrd="0" presId="urn:microsoft.com/office/officeart/2005/8/layout/list1"/>
    <dgm:cxn modelId="{C4DF5754-63CF-42BE-B35D-D8232D116168}" type="presParOf" srcId="{22C91A4A-6571-4904-8B0E-AE1D0D134198}" destId="{1D054C09-C8E1-4822-8A3A-82A03AE154B3}" srcOrd="17" destOrd="0" presId="urn:microsoft.com/office/officeart/2005/8/layout/list1"/>
    <dgm:cxn modelId="{F4A4E6B3-C9FE-43D7-A6CA-72FC177ADC88}" type="presParOf" srcId="{22C91A4A-6571-4904-8B0E-AE1D0D134198}" destId="{6D68F3C8-1805-4D31-9D59-D2AA63C983D3}" srcOrd="18" destOrd="0" presId="urn:microsoft.com/office/officeart/2005/8/layout/list1"/>
    <dgm:cxn modelId="{6A370A3D-28EA-4175-BB91-B394CF369854}" type="presParOf" srcId="{22C91A4A-6571-4904-8B0E-AE1D0D134198}" destId="{B8DE9CF6-2D0F-449B-ABF7-44B8E28C3278}" srcOrd="19" destOrd="0" presId="urn:microsoft.com/office/officeart/2005/8/layout/list1"/>
    <dgm:cxn modelId="{92D03563-2FA2-4214-9B0F-2894E52FA157}" type="presParOf" srcId="{22C91A4A-6571-4904-8B0E-AE1D0D134198}" destId="{D2D1420F-88E8-42E4-A01A-AB3DFB713004}" srcOrd="20" destOrd="0" presId="urn:microsoft.com/office/officeart/2005/8/layout/list1"/>
    <dgm:cxn modelId="{9B324B90-3F8D-44C0-A7F8-BDAE3A30FB6F}" type="presParOf" srcId="{D2D1420F-88E8-42E4-A01A-AB3DFB713004}" destId="{0EA1F8BE-3909-4CF8-AB7F-72BC6AE77DA9}" srcOrd="0" destOrd="0" presId="urn:microsoft.com/office/officeart/2005/8/layout/list1"/>
    <dgm:cxn modelId="{9FC8D7CF-89DA-47E4-83D9-E1AE474B92AA}" type="presParOf" srcId="{D2D1420F-88E8-42E4-A01A-AB3DFB713004}" destId="{87192EAA-A576-4BDA-9A29-5D32BF26BD45}" srcOrd="1" destOrd="0" presId="urn:microsoft.com/office/officeart/2005/8/layout/list1"/>
    <dgm:cxn modelId="{A14DFE1B-FDBD-430F-9F70-44C199C8DF4A}" type="presParOf" srcId="{22C91A4A-6571-4904-8B0E-AE1D0D134198}" destId="{099F2C14-1191-4AF3-847A-B8DDD73AAE47}" srcOrd="21" destOrd="0" presId="urn:microsoft.com/office/officeart/2005/8/layout/list1"/>
    <dgm:cxn modelId="{93C417DA-232E-459F-8CC5-C8F18A10B980}" type="presParOf" srcId="{22C91A4A-6571-4904-8B0E-AE1D0D134198}" destId="{E7F62058-90B2-4B28-85AB-513DE3B40CF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8BFBB-690A-423B-9D97-81D1A73ECBA3}">
      <dsp:nvSpPr>
        <dsp:cNvPr id="0" name=""/>
        <dsp:cNvSpPr/>
      </dsp:nvSpPr>
      <dsp:spPr>
        <a:xfrm>
          <a:off x="0" y="33004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97174C-2F9C-44BE-AD1E-7D0A97F7A417}">
      <dsp:nvSpPr>
        <dsp:cNvPr id="0" name=""/>
        <dsp:cNvSpPr/>
      </dsp:nvSpPr>
      <dsp:spPr>
        <a:xfrm>
          <a:off x="411480" y="6436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Types of Sub-recipients</a:t>
          </a:r>
          <a:endParaRPr lang="en-US" sz="2800" b="1" kern="1200" dirty="0"/>
        </a:p>
      </dsp:txBody>
      <dsp:txXfrm>
        <a:off x="437419" y="90303"/>
        <a:ext cx="5708842" cy="479482"/>
      </dsp:txXfrm>
    </dsp:sp>
    <dsp:sp modelId="{F0967942-3FFF-4693-853D-81DB4A786C1A}">
      <dsp:nvSpPr>
        <dsp:cNvPr id="0" name=""/>
        <dsp:cNvSpPr/>
      </dsp:nvSpPr>
      <dsp:spPr>
        <a:xfrm>
          <a:off x="0" y="114652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67F03-B292-4F7C-BFD2-9A166D1F1C75}">
      <dsp:nvSpPr>
        <dsp:cNvPr id="0" name=""/>
        <dsp:cNvSpPr/>
      </dsp:nvSpPr>
      <dsp:spPr>
        <a:xfrm>
          <a:off x="411480" y="88084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Ensure A-133 Audit compliance</a:t>
          </a:r>
          <a:endParaRPr lang="en-US" sz="2800" kern="1200" dirty="0" smtClean="0"/>
        </a:p>
      </dsp:txBody>
      <dsp:txXfrm>
        <a:off x="437419" y="906783"/>
        <a:ext cx="5708842" cy="479482"/>
      </dsp:txXfrm>
    </dsp:sp>
    <dsp:sp modelId="{F859C464-5181-4F7C-BE88-1A0AB4FBDA8B}">
      <dsp:nvSpPr>
        <dsp:cNvPr id="0" name=""/>
        <dsp:cNvSpPr/>
      </dsp:nvSpPr>
      <dsp:spPr>
        <a:xfrm>
          <a:off x="0" y="196300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4AE2A-8568-410E-83A0-111350EAE7C8}">
      <dsp:nvSpPr>
        <dsp:cNvPr id="0" name=""/>
        <dsp:cNvSpPr/>
      </dsp:nvSpPr>
      <dsp:spPr>
        <a:xfrm>
          <a:off x="411480" y="169732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Independent Audit</a:t>
          </a:r>
          <a:endParaRPr lang="en-US" sz="2800" kern="1200" dirty="0" smtClean="0"/>
        </a:p>
      </dsp:txBody>
      <dsp:txXfrm>
        <a:off x="437419" y="1723263"/>
        <a:ext cx="5708842" cy="479482"/>
      </dsp:txXfrm>
    </dsp:sp>
    <dsp:sp modelId="{C52E9898-A18A-4214-BF97-F3E920E77E7A}">
      <dsp:nvSpPr>
        <dsp:cNvPr id="0" name=""/>
        <dsp:cNvSpPr/>
      </dsp:nvSpPr>
      <dsp:spPr>
        <a:xfrm>
          <a:off x="0" y="277948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8570A-6395-47C9-980B-272C60411FB6}">
      <dsp:nvSpPr>
        <dsp:cNvPr id="0" name=""/>
        <dsp:cNvSpPr/>
      </dsp:nvSpPr>
      <dsp:spPr>
        <a:xfrm>
          <a:off x="411480" y="251380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A-133 Single Audit</a:t>
          </a:r>
          <a:endParaRPr lang="en-US" sz="2800" kern="1200" dirty="0" smtClean="0"/>
        </a:p>
      </dsp:txBody>
      <dsp:txXfrm>
        <a:off x="437419" y="2539743"/>
        <a:ext cx="5708842" cy="479482"/>
      </dsp:txXfrm>
    </dsp:sp>
    <dsp:sp modelId="{6D68F3C8-1805-4D31-9D59-D2AA63C983D3}">
      <dsp:nvSpPr>
        <dsp:cNvPr id="0" name=""/>
        <dsp:cNvSpPr/>
      </dsp:nvSpPr>
      <dsp:spPr>
        <a:xfrm>
          <a:off x="0" y="359596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E7C86-5826-4D74-9E1B-522F6CF09FCE}">
      <dsp:nvSpPr>
        <dsp:cNvPr id="0" name=""/>
        <dsp:cNvSpPr/>
      </dsp:nvSpPr>
      <dsp:spPr>
        <a:xfrm>
          <a:off x="411480" y="333028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OMB A-133 </a:t>
          </a:r>
          <a:endParaRPr lang="en-US" sz="2800" kern="1200" dirty="0" smtClean="0"/>
        </a:p>
      </dsp:txBody>
      <dsp:txXfrm>
        <a:off x="437419" y="3356223"/>
        <a:ext cx="5708842" cy="479482"/>
      </dsp:txXfrm>
    </dsp:sp>
    <dsp:sp modelId="{E7F62058-90B2-4B28-85AB-513DE3B40CF7}">
      <dsp:nvSpPr>
        <dsp:cNvPr id="0" name=""/>
        <dsp:cNvSpPr/>
      </dsp:nvSpPr>
      <dsp:spPr>
        <a:xfrm>
          <a:off x="0" y="4412444"/>
          <a:ext cx="82296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92EAA-A576-4BDA-9A29-5D32BF26BD45}">
      <dsp:nvSpPr>
        <dsp:cNvPr id="0" name=""/>
        <dsp:cNvSpPr/>
      </dsp:nvSpPr>
      <dsp:spPr>
        <a:xfrm>
          <a:off x="411480" y="4146764"/>
          <a:ext cx="576072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Questions and Answers</a:t>
          </a:r>
          <a:endParaRPr lang="en-US" sz="2800" kern="1200" dirty="0" smtClean="0"/>
        </a:p>
      </dsp:txBody>
      <dsp:txXfrm>
        <a:off x="437419" y="4172703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58156091-8F7D-4AB7-8B79-E4FAC4344BA8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CA1A17D-2303-486A-9FB0-6BCF79A485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0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ED9E-D432-446D-AF30-D164345F22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7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6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14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690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39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495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7266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110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81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23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76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15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8398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362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3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9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7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CD2A-6BD9-BE47-BAE6-5E14278E0030}" type="datetimeFigureOut">
              <a:rPr lang="en-US" smtClean="0"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F3F0-6874-DD48-A23D-74C70C366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5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33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520" y="104858"/>
            <a:ext cx="6571795" cy="699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D622-19EA-C140-9A06-1510311B091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2/21/2013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omb/rewrite/circularsa133/a133.html" TargetMode="External"/><Relationship Id="rId2" Type="http://schemas.openxmlformats.org/officeDocument/2006/relationships/hyperlink" Target="http://www.dcpubliccharter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non 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828"/>
            <a:ext cx="9147304" cy="6848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441069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A--133 </a:t>
            </a:r>
            <a:r>
              <a:rPr lang="en-US" sz="4400" dirty="0" smtClean="0"/>
              <a:t>Audit Compliance Requirements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r"/>
            <a:r>
              <a:rPr lang="en-US" sz="1600" dirty="0"/>
              <a:t>February </a:t>
            </a:r>
            <a:r>
              <a:rPr lang="en-US" sz="1600" dirty="0" smtClean="0"/>
              <a:t>22, </a:t>
            </a:r>
            <a:r>
              <a:rPr lang="en-US" sz="1600" dirty="0"/>
              <a:t>2013</a:t>
            </a:r>
          </a:p>
          <a:p>
            <a:pPr algn="r"/>
            <a:r>
              <a:rPr lang="en-US" sz="1600" dirty="0"/>
              <a:t>Helen R. Jordan, Management Analyst</a:t>
            </a:r>
          </a:p>
          <a:p>
            <a:pPr algn="r"/>
            <a:r>
              <a:rPr lang="en-US" sz="1600" dirty="0"/>
              <a:t>Office of Grants Management and Compliance</a:t>
            </a:r>
          </a:p>
          <a:p>
            <a:pPr algn="r"/>
            <a:endParaRPr lang="en-US" sz="1600" dirty="0"/>
          </a:p>
          <a:p>
            <a:pPr algn="ctr"/>
            <a:endParaRPr lang="en-US" sz="3600" b="1" dirty="0">
              <a:solidFill>
                <a:srgbClr val="9FA1A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1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 Auditors </a:t>
            </a:r>
            <a:r>
              <a:rPr lang="en-US" dirty="0" smtClean="0">
                <a:latin typeface="+mn-lt"/>
              </a:rPr>
              <a:t>Cont’d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+mn-lt"/>
              </a:rPr>
              <a:t>Ensure that there is an examination of the financial operation of an organization through a statement to determine if finances are fairly stated, as represented by cash flow, results of operations and financial position in conformity with the generally accepted accounting principles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May express the opinion based on the results of the examination as unqualified, qualified, adverse or disclaimer of opinion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Delivers, in an unqualified opinion, financial statements that are fairly presented in all material respects.  A qualified opinion has some exception.  An adverse opinion states that the financial statements are not fairly presented.  Finally, in an adverse opinion, the auditor does not actually express his/her opinion but instead decline to do so. </a:t>
            </a:r>
            <a:endParaRPr lang="en-US" sz="1800" dirty="0">
              <a:latin typeface="+mn-lt"/>
            </a:endParaRPr>
          </a:p>
          <a:p>
            <a:pPr lvl="0"/>
            <a:endParaRPr lang="en-US" sz="18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98655"/>
            <a:ext cx="7772400" cy="128618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A-133 Single Audit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5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20" y="104858"/>
            <a:ext cx="6571795" cy="101050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368"/>
            <a:ext cx="8229600" cy="5010796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n-lt"/>
              </a:rPr>
              <a:t>Is a federal audit and </a:t>
            </a:r>
            <a:r>
              <a:rPr lang="en-US" sz="1800" dirty="0" smtClean="0">
                <a:latin typeface="+mn-lt"/>
              </a:rPr>
              <a:t>more specific than fiscal audits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Has been identified as the most important tool for federal agencies and regulators to measure the agency’s ability to manage federal grant funds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Consists of elements prescribed by OMB A-133 Circular and A-133 Supplement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Reflects internal controls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Reflects on program specific requirements as set forth by different federally funded agencies (i.e., Department of Education, Department of Agriculture, Department of Health and Human Services, etc.)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Includes Schedule of Expenditures of Federal Awards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Specifies findings</a:t>
            </a:r>
          </a:p>
          <a:p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00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2040"/>
            <a:ext cx="8229600" cy="10450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+mn-lt"/>
                <a:cs typeface="Calibri" pitchFamily="34" charset="0"/>
              </a:rPr>
              <a:t>OMB A-133 Compliance Requirements</a:t>
            </a:r>
            <a:endParaRPr lang="en-US" sz="2800" dirty="0"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latin typeface="+mn-lt"/>
              </a:rPr>
              <a:t>OMB A-133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8"/>
            <a:ext cx="8229600" cy="5071086"/>
          </a:xfrm>
        </p:spPr>
        <p:txBody>
          <a:bodyPr>
            <a:normAutofit lnSpcReduction="10000"/>
          </a:bodyPr>
          <a:lstStyle/>
          <a:p>
            <a:endParaRPr lang="en-US" sz="1600" dirty="0" smtClean="0"/>
          </a:p>
          <a:p>
            <a:r>
              <a:rPr lang="en-US" sz="2800" dirty="0" smtClean="0">
                <a:latin typeface="+mn-lt"/>
              </a:rPr>
              <a:t>Ensures that A-133 audits are conducted according sub-recipients’ operating or fiscal year</a:t>
            </a:r>
          </a:p>
          <a:p>
            <a:r>
              <a:rPr lang="en-US" sz="2800" dirty="0" smtClean="0">
                <a:latin typeface="+mn-lt"/>
              </a:rPr>
              <a:t>Reflects financial and performance activities</a:t>
            </a:r>
          </a:p>
          <a:p>
            <a:r>
              <a:rPr lang="en-US" sz="2800" dirty="0" smtClean="0">
                <a:latin typeface="+mn-lt"/>
              </a:rPr>
              <a:t>Ensures operational policies, procedures and rules are developed and followed</a:t>
            </a:r>
          </a:p>
          <a:p>
            <a:r>
              <a:rPr lang="en-US" sz="2800" dirty="0" smtClean="0">
                <a:latin typeface="+mn-lt"/>
              </a:rPr>
              <a:t>Ensures that, structurally, the organization has adequate controls</a:t>
            </a:r>
          </a:p>
          <a:p>
            <a:r>
              <a:rPr lang="en-US" sz="2800" dirty="0" smtClean="0">
                <a:latin typeface="+mn-lt"/>
              </a:rPr>
              <a:t> Reflects the previous year’s audit findings</a:t>
            </a:r>
          </a:p>
          <a:p>
            <a:r>
              <a:rPr lang="en-US" sz="2800" dirty="0" smtClean="0">
                <a:latin typeface="+mn-lt"/>
              </a:rPr>
              <a:t>If applicable, reflects corrective action plan</a:t>
            </a:r>
          </a:p>
          <a:p>
            <a:r>
              <a:rPr lang="en-US" sz="2800" dirty="0" smtClean="0">
                <a:latin typeface="+mn-lt"/>
              </a:rPr>
              <a:t>Ensures </a:t>
            </a:r>
          </a:p>
          <a:p>
            <a:endParaRPr lang="en-US" sz="2500" dirty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6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Questions and Answers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1362"/>
            <a:ext cx="8229600" cy="13464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+mn-lt"/>
              </a:rPr>
              <a:t>Do you have any questions?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07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latin typeface="+mn-lt"/>
              </a:rPr>
              <a:t>Resources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1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latin typeface="+mn-lt"/>
              </a:rPr>
              <a:t>List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+mn-lt"/>
            </a:endParaRPr>
          </a:p>
          <a:p>
            <a:r>
              <a:rPr lang="en-US" sz="3000" dirty="0" smtClean="0">
                <a:latin typeface="+mn-lt"/>
              </a:rPr>
              <a:t>PCSB Data Center: </a:t>
            </a:r>
            <a:r>
              <a:rPr lang="en-US" sz="3000" dirty="0" smtClean="0">
                <a:latin typeface="+mn-lt"/>
                <a:hlinkClick r:id="rId2"/>
              </a:rPr>
              <a:t>www.dcpubliccharter.com</a:t>
            </a:r>
            <a:endParaRPr lang="en-US" sz="3000" dirty="0" smtClean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r>
              <a:rPr lang="en-US" sz="3000" dirty="0" smtClean="0">
                <a:latin typeface="+mn-lt"/>
              </a:rPr>
              <a:t>A-133 Audit </a:t>
            </a:r>
            <a:r>
              <a:rPr lang="en-US" sz="3000" dirty="0" smtClean="0">
                <a:latin typeface="+mn-lt"/>
                <a:hlinkClick r:id="rId3"/>
              </a:rPr>
              <a:t>http://www.whitehouse.gov/omb/rewrite/circularsa133/a133.html</a:t>
            </a:r>
            <a:endParaRPr lang="en-US" sz="3000" dirty="0" smtClean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r>
              <a:rPr lang="en-US" sz="3000" dirty="0" smtClean="0">
                <a:latin typeface="+mn-lt"/>
              </a:rPr>
              <a:t>Charter </a:t>
            </a:r>
            <a:r>
              <a:rPr lang="en-US" sz="3000" dirty="0" err="1" smtClean="0">
                <a:latin typeface="+mn-lt"/>
              </a:rPr>
              <a:t>LEAs’</a:t>
            </a:r>
            <a:r>
              <a:rPr lang="en-US" sz="3000" dirty="0" smtClean="0">
                <a:latin typeface="+mn-lt"/>
              </a:rPr>
              <a:t> Audit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Agenda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58390"/>
              </p:ext>
            </p:extLst>
          </p:nvPr>
        </p:nvGraphicFramePr>
        <p:xfrm>
          <a:off x="457200" y="1657978"/>
          <a:ext cx="8229600" cy="493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457200" y="1303546"/>
            <a:ext cx="8229600" cy="378000"/>
          </a:xfrm>
          <a:prstGeom prst="rect">
            <a:avLst/>
          </a:prstGeom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847578" y="1082146"/>
            <a:ext cx="5760720" cy="442800"/>
            <a:chOff x="411480" y="4206704"/>
            <a:chExt cx="5760720" cy="442800"/>
          </a:xfrm>
        </p:grpSpPr>
        <p:sp>
          <p:nvSpPr>
            <p:cNvPr id="14" name="Rounded Rectangle 13"/>
            <p:cNvSpPr/>
            <p:nvPr/>
          </p:nvSpPr>
          <p:spPr>
            <a:xfrm>
              <a:off x="411480" y="4206704"/>
              <a:ext cx="5760720" cy="442800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33096" y="4228320"/>
              <a:ext cx="5717488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Purpose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28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479"/>
            <a:ext cx="8229600" cy="3406392"/>
          </a:xfrm>
        </p:spPr>
        <p:txBody>
          <a:bodyPr>
            <a:normAutofit/>
          </a:bodyPr>
          <a:lstStyle/>
          <a:p>
            <a:pPr marL="0" lvl="7" indent="0">
              <a:buNone/>
            </a:pPr>
            <a:r>
              <a:rPr lang="en-US" sz="2800" dirty="0" smtClean="0">
                <a:latin typeface="+mn-lt"/>
                <a:cs typeface="Calibri" pitchFamily="34" charset="0"/>
              </a:rPr>
              <a:t>To provide you with updated information to assist you with </a:t>
            </a:r>
            <a:r>
              <a:rPr lang="en-US" sz="2800" dirty="0" smtClean="0">
                <a:latin typeface="+mn-lt"/>
                <a:cs typeface="Calibri" pitchFamily="34" charset="0"/>
              </a:rPr>
              <a:t>understanding A-133 Audit requirements</a:t>
            </a:r>
            <a:endParaRPr lang="en-US" sz="2800" dirty="0" smtClean="0">
              <a:latin typeface="+mn-lt"/>
              <a:cs typeface="Calibri" pitchFamily="34" charset="0"/>
            </a:endParaRPr>
          </a:p>
          <a:p>
            <a:pPr marL="0" lvl="7" indent="0">
              <a:buNone/>
            </a:pPr>
            <a:endParaRPr lang="en-US" sz="2800" dirty="0">
              <a:cs typeface="Calibri" pitchFamily="34" charset="0"/>
            </a:endParaRPr>
          </a:p>
          <a:p>
            <a:pPr marL="0" lvl="7" indent="0">
              <a:buNone/>
            </a:pPr>
            <a:r>
              <a:rPr lang="en-US" sz="2800" dirty="0" smtClean="0">
                <a:latin typeface="+mn-lt"/>
                <a:cs typeface="Calibri" pitchFamily="34" charset="0"/>
              </a:rPr>
              <a:t>To </a:t>
            </a:r>
            <a:r>
              <a:rPr lang="en-US" sz="2800" dirty="0" smtClean="0">
                <a:latin typeface="+mn-lt"/>
                <a:cs typeface="Calibri" pitchFamily="34" charset="0"/>
              </a:rPr>
              <a:t>answer any questions that you may about A-133 compliance  </a:t>
            </a:r>
            <a:endParaRPr lang="en-US" sz="2800" dirty="0"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02524"/>
            <a:ext cx="7772400" cy="803868"/>
          </a:xfrm>
        </p:spPr>
        <p:txBody>
          <a:bodyPr>
            <a:normAutofit fontScale="32500" lnSpcReduction="20000"/>
          </a:bodyPr>
          <a:lstStyle/>
          <a:p>
            <a:pPr lvl="0" algn="ctr"/>
            <a:endParaRPr lang="en-US" sz="2800" dirty="0" smtClean="0">
              <a:latin typeface="+mn-lt"/>
              <a:cs typeface="Calibri" pitchFamily="34" charset="0"/>
            </a:endParaRPr>
          </a:p>
          <a:p>
            <a:pPr lvl="0" algn="ctr"/>
            <a:r>
              <a:rPr lang="en-US" sz="112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Types of Sub-recipients </a:t>
            </a:r>
            <a:endParaRPr lang="en-US" sz="11200" b="1" dirty="0">
              <a:latin typeface="+mn-lt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83" y="0"/>
            <a:ext cx="7104185" cy="699053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+mn-lt"/>
              </a:rPr>
              <a:t/>
            </a:r>
            <a:br>
              <a:rPr lang="en-US" sz="3100" dirty="0" smtClean="0">
                <a:latin typeface="+mn-lt"/>
              </a:rPr>
            </a:br>
            <a:r>
              <a:rPr lang="en-US" sz="3100" dirty="0" smtClean="0">
                <a:latin typeface="+mn-lt"/>
              </a:rPr>
              <a:t>Two Types of Sub-</a:t>
            </a:r>
            <a:r>
              <a:rPr lang="en-US" sz="3100" dirty="0" err="1" smtClean="0">
                <a:latin typeface="+mn-lt"/>
              </a:rPr>
              <a:t>receipients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>
                <a:latin typeface="+mn-lt"/>
              </a:rPr>
              <a:t>Not for profit and educational entities (including District of Columbia Public School--DCPS and Public Charter School) with federal expenditures in excess of $500k</a:t>
            </a:r>
          </a:p>
          <a:p>
            <a:endParaRPr lang="en-US" sz="1800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Non-for profit and educational entities (including PCS) with federal expenditures less than $500k</a:t>
            </a:r>
            <a:endParaRPr lang="en-US" sz="1800" dirty="0" smtClean="0">
              <a:latin typeface="+mn-lt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9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22620"/>
            <a:ext cx="7772400" cy="1527349"/>
          </a:xfrm>
        </p:spPr>
        <p:txBody>
          <a:bodyPr/>
          <a:lstStyle/>
          <a:p>
            <a:r>
              <a:rPr lang="en-US" dirty="0"/>
              <a:t>Who is Impacted?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55666"/>
            <a:ext cx="7772400" cy="89430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Ensure A-133 Audit Compliance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77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Why Produce Annual Audit Reports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Fiduciary duty to ensure tax payers’ funds (local and federal)are expended according to goals and objectives of an award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Obligation under the Office of Management and Budget Circular A-133 for pass-through </a:t>
            </a:r>
            <a:r>
              <a:rPr lang="en-US" sz="2800" dirty="0" err="1" smtClean="0">
                <a:latin typeface="+mn-lt"/>
              </a:rPr>
              <a:t>receipients</a:t>
            </a:r>
            <a:r>
              <a:rPr lang="en-US" sz="2800" dirty="0" smtClean="0">
                <a:latin typeface="+mn-lt"/>
              </a:rPr>
              <a:t> of federal funds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General sub-recipient fiscal compliance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28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29768"/>
            <a:ext cx="7772400" cy="17541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29768"/>
            <a:ext cx="7772400" cy="90435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Independent Audit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64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 Auditors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314"/>
            <a:ext cx="8229600" cy="483074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1800" dirty="0" smtClean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Annual audits are conducted on sub-recipients that expended $500k or </a:t>
            </a:r>
            <a:r>
              <a:rPr lang="en-US" sz="4500" dirty="0" smtClean="0">
                <a:latin typeface="+mn-lt"/>
              </a:rPr>
              <a:t>more on operations during the prior fiscal or operating year</a:t>
            </a:r>
          </a:p>
          <a:p>
            <a:endParaRPr lang="en-US" sz="3500" dirty="0" smtClean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Annual audits are conducted and reports are produced by an independent auditor or auditing firm</a:t>
            </a:r>
          </a:p>
          <a:p>
            <a:endParaRPr lang="en-US" sz="3500" dirty="0" smtClean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Ensure the reports reflect following general accounting principles </a:t>
            </a:r>
          </a:p>
          <a:p>
            <a:endParaRPr lang="en-US" sz="3500" dirty="0" smtClean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For PCSs, the PCSB defines the scope of the audit and selects a group of auditors (through a competition process) from which LEAs can pick </a:t>
            </a:r>
          </a:p>
          <a:p>
            <a:endParaRPr lang="en-US" sz="2900" dirty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Ensure, if applicable, that the report reflects risk factors</a:t>
            </a:r>
          </a:p>
          <a:p>
            <a:endParaRPr lang="en-US" sz="2900" dirty="0">
              <a:latin typeface="+mn-lt"/>
            </a:endParaRPr>
          </a:p>
          <a:p>
            <a:r>
              <a:rPr lang="en-US" sz="4500" dirty="0" smtClean="0">
                <a:latin typeface="+mn-lt"/>
              </a:rPr>
              <a:t>Identifies critical concerns (i.e., criminal investigations, critical breakdowns in internal controls, etc.), which violated the general accounting principles and federal standards</a:t>
            </a:r>
          </a:p>
          <a:p>
            <a:endParaRPr lang="en-US" sz="4500" dirty="0" smtClean="0">
              <a:latin typeface="+mn-lt"/>
            </a:endParaRPr>
          </a:p>
          <a:p>
            <a:endParaRPr lang="en-US" sz="4500" dirty="0" smtClean="0">
              <a:latin typeface="+mn-lt"/>
            </a:endParaRPr>
          </a:p>
          <a:p>
            <a:endParaRPr lang="en-US" sz="45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5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b175468f-1d1a-4c06-8ad5-ba5636890b24">
      <Url xsi:nil="true"/>
      <Description xsi:nil="true"/>
    </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90B9D3380C584195FB6C376704490E" ma:contentTypeVersion="6" ma:contentTypeDescription="Create a new document." ma:contentTypeScope="" ma:versionID="0021e5099aaa05bbc7536224368cff11">
  <xsd:schema xmlns:xsd="http://www.w3.org/2001/XMLSchema" xmlns:xs="http://www.w3.org/2001/XMLSchema" xmlns:p="http://schemas.microsoft.com/office/2006/metadata/properties" xmlns:ns2="b175468f-1d1a-4c06-8ad5-ba5636890b24" targetNamespace="http://schemas.microsoft.com/office/2006/metadata/properties" ma:root="true" ma:fieldsID="f0d8a0a1e75d891946e3d5e8529d0ba3" ns2:_="">
    <xsd:import namespace="b175468f-1d1a-4c06-8ad5-ba5636890b24"/>
    <xsd:element name="properties">
      <xsd:complexType>
        <xsd:sequence>
          <xsd:element name="documentManagement">
            <xsd:complexType>
              <xsd:all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75468f-1d1a-4c06-8ad5-ba5636890b24" elementFormDefault="qualified">
    <xsd:import namespace="http://schemas.microsoft.com/office/2006/documentManagement/types"/>
    <xsd:import namespace="http://schemas.microsoft.com/office/infopath/2007/PartnerControls"/>
    <xsd:element name="link" ma:index="8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ACB835-8BA8-4036-A2A0-FCD2F59D4DAA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175468f-1d1a-4c06-8ad5-ba5636890b2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CE144AD-6294-4A4C-A7CB-FB0467C1DD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518D6E-7177-4308-92C8-DB5E911333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75468f-1d1a-4c06-8ad5-ba5636890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589</Words>
  <Application>Microsoft Office PowerPoint</Application>
  <PresentationFormat>On-screen Show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PowerPoint Presentation</vt:lpstr>
      <vt:lpstr>Agenda </vt:lpstr>
      <vt:lpstr>Purpose</vt:lpstr>
      <vt:lpstr>PowerPoint Presentation</vt:lpstr>
      <vt:lpstr> Two Types of Sub-receipients </vt:lpstr>
      <vt:lpstr>Who is Impacted? </vt:lpstr>
      <vt:lpstr>Why Produce Annual Audit Reports</vt:lpstr>
      <vt:lpstr>PowerPoint Presentation</vt:lpstr>
      <vt:lpstr>The Auditors</vt:lpstr>
      <vt:lpstr>The Auditors Cont’d</vt:lpstr>
      <vt:lpstr>PowerPoint Presentation</vt:lpstr>
      <vt:lpstr> </vt:lpstr>
      <vt:lpstr>PowerPoint Presentation</vt:lpstr>
      <vt:lpstr>OMB A-133 </vt:lpstr>
      <vt:lpstr>Questions and Answers</vt:lpstr>
      <vt:lpstr>PowerPoint Presentation</vt:lpstr>
      <vt:lpstr>List of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Jordan</dc:creator>
  <cp:lastModifiedBy>ServUS</cp:lastModifiedBy>
  <cp:revision>59</cp:revision>
  <cp:lastPrinted>2013-02-21T17:59:50Z</cp:lastPrinted>
  <dcterms:created xsi:type="dcterms:W3CDTF">2012-05-11T15:12:22Z</dcterms:created>
  <dcterms:modified xsi:type="dcterms:W3CDTF">2013-02-21T19:39:29Z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0x0101003C90B9D3380C584195FB6C376704490E</vt:lpwstr>
  </property>
</Properties>
</file>