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8" r:id="rId1"/>
  </p:sldMasterIdLst>
  <p:notesMasterIdLst>
    <p:notesMasterId r:id="rId30"/>
  </p:notesMasterIdLst>
  <p:handoutMasterIdLst>
    <p:handoutMasterId r:id="rId31"/>
  </p:handoutMasterIdLst>
  <p:sldIdLst>
    <p:sldId id="327" r:id="rId2"/>
    <p:sldId id="400" r:id="rId3"/>
    <p:sldId id="394" r:id="rId4"/>
    <p:sldId id="384" r:id="rId5"/>
    <p:sldId id="395" r:id="rId6"/>
    <p:sldId id="389" r:id="rId7"/>
    <p:sldId id="391" r:id="rId8"/>
    <p:sldId id="401" r:id="rId9"/>
    <p:sldId id="397" r:id="rId10"/>
    <p:sldId id="393" r:id="rId11"/>
    <p:sldId id="398" r:id="rId12"/>
    <p:sldId id="388" r:id="rId13"/>
    <p:sldId id="402" r:id="rId14"/>
    <p:sldId id="403" r:id="rId15"/>
    <p:sldId id="404" r:id="rId16"/>
    <p:sldId id="413" r:id="rId17"/>
    <p:sldId id="414" r:id="rId18"/>
    <p:sldId id="410" r:id="rId19"/>
    <p:sldId id="411" r:id="rId20"/>
    <p:sldId id="412" r:id="rId21"/>
    <p:sldId id="405" r:id="rId22"/>
    <p:sldId id="415" r:id="rId23"/>
    <p:sldId id="386" r:id="rId24"/>
    <p:sldId id="407" r:id="rId25"/>
    <p:sldId id="406" r:id="rId26"/>
    <p:sldId id="408" r:id="rId27"/>
    <p:sldId id="409" r:id="rId28"/>
    <p:sldId id="39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hua Boot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FF33"/>
    <a:srgbClr val="FF8080"/>
    <a:srgbClr val="993366"/>
    <a:srgbClr val="0066CC"/>
    <a:srgbClr val="FFFF00"/>
    <a:srgbClr val="180778"/>
    <a:srgbClr val="030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3" autoAdjust="0"/>
    <p:restoredTop sz="96519" autoAdjust="0"/>
  </p:normalViewPr>
  <p:slideViewPr>
    <p:cSldViewPr>
      <p:cViewPr>
        <p:scale>
          <a:sx n="63" d="100"/>
          <a:sy n="63" d="100"/>
        </p:scale>
        <p:origin x="-936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2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B94959F4-B8C6-4028-89B0-B8E383228998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7D8EF977-F1F0-4ACA-BBE9-67EB9438A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976236F-C2F9-4495-8397-AC2F29E0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7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0B86-2383-4BDC-BC11-B6EBAFE90D1A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73D5-6C19-4E16-A106-56BA61DD6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7BE3-7048-4970-BFDB-8B7D9CA2227F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2B1A-FF67-49CC-A8F9-68BB16FA0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A93D3-F32A-41CA-83FB-397B2B54029E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AEEE-96EC-4832-BBAF-E1B569C4F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1FCF-CC05-4730-AF5C-1B00938B6D5D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8F0C-D39C-48E1-B5B1-A19C93AB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4702-94B8-4B71-BE55-9BBA72083A29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77ED-CCB0-4BA6-80DA-8D1EE49E6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5973-A3EE-4ADC-A944-86504C02B8FD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9070-B927-4DB4-8036-28911C0E2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C86A-A1BD-4F74-973C-A6C227F93E22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E1797-7864-4271-BA7C-4CFA9A747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D888-E139-4785-8913-65F1BD63B0B8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FEE9-88C7-4FD9-BFC4-32A0431A9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34F0-2111-4107-906B-784092C32097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BAD6-2CD9-411A-9A88-1F14FDC4A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CAF0-8190-4C8F-AAEA-EB617AC5AA02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75D1-1754-42D3-9D42-2306216C3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5BAC-CC0E-4394-8F40-0BD78B919A16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E2E8-8B92-4042-B7B9-413A98876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F78A-AE60-496C-A5D4-14DE46630BED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F324-1A71-49C2-8CF6-018101776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EC5E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B2F6B4-2646-4875-9EC5-F09424BC6395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81530C8-853A-4E82-931B-317D0FDF9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  <p:sldLayoutId id="21474837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cconline.org/classroo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8F977-A711-4448-8D7B-D1BFDD453ED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371600"/>
            <a:ext cx="8458200" cy="16764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2012 DC CAS Kickoff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3733800"/>
            <a:ext cx="7543800" cy="9144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Tamara Reavis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Director Standards, Assessment, and Accountability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38800"/>
            <a:ext cx="5153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Standards for Mathematical Practice</a:t>
            </a:r>
          </a:p>
          <a:p>
            <a:pPr lvl="1"/>
            <a:r>
              <a:rPr lang="en-US" sz="2400" dirty="0" smtClean="0"/>
              <a:t>Eight</a:t>
            </a:r>
            <a:r>
              <a:rPr lang="en-US" sz="2400" dirty="0" smtClean="0"/>
              <a:t> </a:t>
            </a:r>
            <a:r>
              <a:rPr lang="en-US" sz="2400" dirty="0" smtClean="0"/>
              <a:t>Core practices that underpin a successful mastery of the mathematical process</a:t>
            </a:r>
          </a:p>
          <a:p>
            <a:pPr lvl="1"/>
            <a:r>
              <a:rPr lang="en-US" sz="2400" dirty="0" smtClean="0"/>
              <a:t>Describes how proficient students approach math</a:t>
            </a:r>
          </a:p>
          <a:p>
            <a:r>
              <a:rPr lang="en-US" sz="2800" dirty="0" smtClean="0"/>
              <a:t>Standards for Mathematical Content</a:t>
            </a:r>
          </a:p>
          <a:p>
            <a:pPr lvl="1"/>
            <a:r>
              <a:rPr lang="en-US" sz="2400" dirty="0" smtClean="0"/>
              <a:t>Specifies what students should know and be able to do</a:t>
            </a:r>
          </a:p>
          <a:p>
            <a:r>
              <a:rPr lang="en-US" sz="2800" dirty="0" smtClean="0"/>
              <a:t>Example Tasks</a:t>
            </a:r>
          </a:p>
          <a:p>
            <a:pPr lvl="1"/>
            <a:r>
              <a:rPr lang="en-US" sz="2400" dirty="0" smtClean="0"/>
              <a:t>Exemplifies the range and variety of tasks demanded by the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Kindergarten – Grade 5</a:t>
            </a:r>
          </a:p>
          <a:p>
            <a:pPr marL="747713" lvl="1" indent="-347663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Establishes foundation of using and understanding whole numbers, fractions, and decimals</a:t>
            </a:r>
          </a:p>
          <a:p>
            <a:pPr marL="347663" indent="-347663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Grades 6-8</a:t>
            </a:r>
          </a:p>
          <a:p>
            <a:pPr marL="746125" lvl="1" indent="-282575" eaLnBrk="1" fontAlgn="auto" hangingPunct="1">
              <a:spcAft>
                <a:spcPts val="2000"/>
              </a:spcAft>
              <a:defRPr/>
            </a:pPr>
            <a:r>
              <a:rPr lang="en-US" sz="2400" dirty="0" smtClean="0"/>
              <a:t>Preparation for geometry, algebra, ratio and proportional reasoning, and probability and statistics</a:t>
            </a:r>
          </a:p>
          <a:p>
            <a:pPr marL="347663" indent="-347663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High School</a:t>
            </a:r>
          </a:p>
          <a:p>
            <a:pPr marL="746125" lvl="1" indent="-282575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Emphasis on applying math to solve problems arising in every day life, society, and the workplace</a:t>
            </a:r>
          </a:p>
          <a:p>
            <a:pPr marL="746125" lvl="1" indent="-282575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Traditional or integrated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US" dirty="0" smtClean="0"/>
              <a:t>CCSS versus DC standards</a:t>
            </a:r>
          </a:p>
          <a:p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Focus on greater conceptual understanding and demonstration of mastery at each grade</a:t>
            </a:r>
          </a:p>
          <a:p>
            <a:pPr lvl="1"/>
            <a:r>
              <a:rPr lang="en-US" dirty="0" smtClean="0"/>
              <a:t>More depth than breadth</a:t>
            </a:r>
          </a:p>
          <a:p>
            <a:pPr lvl="1"/>
            <a:r>
              <a:rPr lang="en-US" dirty="0" smtClean="0"/>
              <a:t>Understanding application</a:t>
            </a:r>
          </a:p>
          <a:p>
            <a:pPr lvl="1"/>
            <a:r>
              <a:rPr lang="en-US" dirty="0" smtClean="0"/>
              <a:t>Inquiry </a:t>
            </a:r>
          </a:p>
          <a:p>
            <a:pPr lvl="1"/>
            <a:r>
              <a:rPr lang="en-US" dirty="0" smtClean="0"/>
              <a:t>Math practices</a:t>
            </a:r>
          </a:p>
          <a:p>
            <a:pPr lvl="1"/>
            <a:r>
              <a:rPr lang="en-US" dirty="0" smtClean="0"/>
              <a:t>Why not how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Math Blueprint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41765"/>
              </p:ext>
            </p:extLst>
          </p:nvPr>
        </p:nvGraphicFramePr>
        <p:xfrm>
          <a:off x="526470" y="1891145"/>
          <a:ext cx="7772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8288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Sense</a:t>
                      </a:r>
                      <a:r>
                        <a:rPr lang="en-US" baseline="0" dirty="0" smtClean="0"/>
                        <a:t> and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Patterns, Relations, and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346075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Analysis, Statistics,</a:t>
                      </a:r>
                      <a:r>
                        <a:rPr lang="en-US" baseline="0" dirty="0" smtClean="0"/>
                        <a:t> and 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543800" y="2348360"/>
            <a:ext cx="755070" cy="609600"/>
            <a:chOff x="7543800" y="1891145"/>
            <a:chExt cx="755070" cy="609600"/>
          </a:xfrm>
        </p:grpSpPr>
        <p:sp>
          <p:nvSpPr>
            <p:cNvPr id="6" name="Right Brace 5"/>
            <p:cNvSpPr/>
            <p:nvPr/>
          </p:nvSpPr>
          <p:spPr bwMode="auto">
            <a:xfrm>
              <a:off x="7543800" y="1891145"/>
              <a:ext cx="152400" cy="6096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ＭＳ Ｐゴシック" pitchFamily="-128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89270" y="200198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30%</a:t>
              </a:r>
              <a:endParaRPr lang="en-US" b="1" dirty="0">
                <a:latin typeface="+mj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71510" y="3823870"/>
            <a:ext cx="755070" cy="609600"/>
            <a:chOff x="7543800" y="1891145"/>
            <a:chExt cx="755070" cy="609600"/>
          </a:xfrm>
        </p:grpSpPr>
        <p:sp>
          <p:nvSpPr>
            <p:cNvPr id="10" name="Right Brace 9"/>
            <p:cNvSpPr/>
            <p:nvPr/>
          </p:nvSpPr>
          <p:spPr bwMode="auto">
            <a:xfrm>
              <a:off x="7543800" y="1891145"/>
              <a:ext cx="152400" cy="6096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ＭＳ Ｐゴシック" pitchFamily="-128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89270" y="200198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20%</a:t>
              </a:r>
              <a:endParaRPr lang="en-US" b="1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1447800"/>
            <a:ext cx="776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Grade 3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5476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CAS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DC </a:t>
            </a:r>
            <a:r>
              <a:rPr lang="en-US" dirty="0"/>
              <a:t>CAS Math will focus on essential skills students need to be successful with the Common Core Standards.</a:t>
            </a:r>
          </a:p>
          <a:p>
            <a:r>
              <a:rPr lang="en-US" dirty="0"/>
              <a:t>2013 </a:t>
            </a:r>
            <a:endParaRPr lang="en-US" dirty="0" smtClean="0"/>
          </a:p>
          <a:p>
            <a:pPr lvl="1"/>
            <a:r>
              <a:rPr lang="en-US" dirty="0" smtClean="0"/>
              <a:t>Math </a:t>
            </a:r>
            <a:r>
              <a:rPr lang="en-US" dirty="0"/>
              <a:t>will also be fully aligned with Common Core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8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Types and Purposes</a:t>
            </a:r>
          </a:p>
          <a:p>
            <a:endParaRPr lang="en-US" dirty="0"/>
          </a:p>
          <a:p>
            <a:r>
              <a:rPr lang="en-US" dirty="0"/>
              <a:t>Production and Distribution of Writing</a:t>
            </a:r>
          </a:p>
          <a:p>
            <a:endParaRPr lang="en-US" dirty="0"/>
          </a:p>
          <a:p>
            <a:r>
              <a:rPr lang="en-US" dirty="0"/>
              <a:t>Research to Build and Present Knowledge</a:t>
            </a:r>
          </a:p>
          <a:p>
            <a:endParaRPr lang="en-US" dirty="0"/>
          </a:p>
          <a:p>
            <a:r>
              <a:rPr lang="en-US" dirty="0"/>
              <a:t>Range of Writing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7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dirty="0" smtClean="0"/>
              <a:t>CCSS </a:t>
            </a:r>
            <a:r>
              <a:rPr lang="en-US" dirty="0"/>
              <a:t>versus DC standards</a:t>
            </a:r>
          </a:p>
          <a:p>
            <a:endParaRPr lang="en-US" dirty="0" smtClean="0"/>
          </a:p>
          <a:p>
            <a:r>
              <a:rPr lang="en-US" dirty="0" smtClean="0"/>
              <a:t>Text-based prompts</a:t>
            </a:r>
          </a:p>
          <a:p>
            <a:r>
              <a:rPr lang="en-US" dirty="0" smtClean="0"/>
              <a:t>No narrative responses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1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62231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4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799"/>
            <a:ext cx="8153400" cy="615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48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Core Transition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Reading 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Composition</a:t>
            </a:r>
          </a:p>
          <a:p>
            <a:r>
              <a:rPr lang="en-US" dirty="0" smtClean="0"/>
              <a:t>DC CAS Health</a:t>
            </a:r>
          </a:p>
          <a:p>
            <a:r>
              <a:rPr lang="en-US" dirty="0" smtClean="0"/>
              <a:t>PARCC Updates</a:t>
            </a:r>
          </a:p>
          <a:p>
            <a:r>
              <a:rPr lang="en-US" dirty="0"/>
              <a:t>ESEA Waiver Application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875D1-1754-42D3-9D42-2306216C35E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541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78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CAS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51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CAS – 2</a:t>
            </a:r>
            <a:r>
              <a:rPr lang="en-US" baseline="30000" dirty="0" smtClean="0"/>
              <a:t>nd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2</a:t>
            </a:r>
          </a:p>
          <a:p>
            <a:pPr lvl="1"/>
            <a:r>
              <a:rPr lang="en-US" dirty="0" smtClean="0"/>
              <a:t>Reading and Math</a:t>
            </a:r>
          </a:p>
          <a:p>
            <a:r>
              <a:rPr lang="en-US" dirty="0" smtClean="0"/>
              <a:t>Grade 9</a:t>
            </a:r>
          </a:p>
          <a:p>
            <a:pPr lvl="1"/>
            <a:r>
              <a:rPr lang="en-US" dirty="0" smtClean="0"/>
              <a:t>Reading</a:t>
            </a:r>
          </a:p>
          <a:p>
            <a:r>
              <a:rPr lang="en-US" dirty="0" smtClean="0"/>
              <a:t>Developed by DCPS, the DC CAS vendor, and OSSE to support the IMPACT teacher evaluation system.</a:t>
            </a:r>
          </a:p>
          <a:p>
            <a:r>
              <a:rPr lang="en-US" dirty="0" smtClean="0"/>
              <a:t>Optional for charters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56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 – PARCC will be administered.</a:t>
            </a:r>
          </a:p>
          <a:p>
            <a:pPr lvl="1"/>
            <a:r>
              <a:rPr lang="en-US" dirty="0" smtClean="0"/>
              <a:t>Involved in all decision-making.</a:t>
            </a:r>
          </a:p>
          <a:p>
            <a:pPr lvl="1"/>
            <a:r>
              <a:rPr lang="en-US" dirty="0" smtClean="0"/>
              <a:t> Goal is to create multiple opportunities to gauge student learning.</a:t>
            </a:r>
          </a:p>
          <a:p>
            <a:pPr lvl="1"/>
            <a:r>
              <a:rPr lang="en-US" dirty="0" smtClean="0"/>
              <a:t>DC will achieve economy of scale in implementation and assessment costs.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 Assessment Design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Conditional on approval from the U.S. DOE</a:t>
            </a:r>
          </a:p>
          <a:p>
            <a:r>
              <a:rPr lang="en-US" sz="2800" dirty="0" smtClean="0"/>
              <a:t>Two  Optional Assessments</a:t>
            </a:r>
          </a:p>
          <a:p>
            <a:pPr lvl="1"/>
            <a:r>
              <a:rPr lang="en-US" sz="2400" dirty="0" smtClean="0"/>
              <a:t>Diagnostic Assessment</a:t>
            </a:r>
          </a:p>
          <a:p>
            <a:pPr lvl="2"/>
            <a:r>
              <a:rPr lang="en-US" sz="2000" dirty="0" smtClean="0"/>
              <a:t>Early indicator of student knowledge</a:t>
            </a:r>
          </a:p>
          <a:p>
            <a:pPr lvl="1"/>
            <a:r>
              <a:rPr lang="en-US" sz="2400" dirty="0" smtClean="0"/>
              <a:t>Mid-year Assessment </a:t>
            </a:r>
          </a:p>
          <a:p>
            <a:pPr lvl="2"/>
            <a:r>
              <a:rPr lang="en-US" sz="2000" dirty="0"/>
              <a:t>P</a:t>
            </a:r>
            <a:r>
              <a:rPr lang="en-US" sz="2000" dirty="0" smtClean="0"/>
              <a:t>erformance-based with an emphasis on hard-to-measure standards</a:t>
            </a:r>
          </a:p>
          <a:p>
            <a:r>
              <a:rPr lang="en-US" sz="2800" dirty="0" smtClean="0"/>
              <a:t>Two Required Assessments</a:t>
            </a:r>
          </a:p>
          <a:p>
            <a:pPr lvl="1"/>
            <a:r>
              <a:rPr lang="en-US" sz="2400" dirty="0" smtClean="0"/>
              <a:t>Performance-Based Assessment</a:t>
            </a:r>
          </a:p>
          <a:p>
            <a:pPr lvl="2"/>
            <a:r>
              <a:rPr lang="en-US" sz="2000" dirty="0" smtClean="0"/>
              <a:t>Extended tasks and applications of concepts and skills</a:t>
            </a:r>
          </a:p>
          <a:p>
            <a:pPr lvl="1"/>
            <a:r>
              <a:rPr lang="en-US" sz="2400" dirty="0" smtClean="0"/>
              <a:t>End of Year Assessment</a:t>
            </a:r>
          </a:p>
          <a:p>
            <a:pPr lvl="2"/>
            <a:r>
              <a:rPr lang="en-US" sz="2000" dirty="0" smtClean="0"/>
              <a:t>Innovative, computer-based items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29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PARCC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Frameworks</a:t>
            </a:r>
          </a:p>
          <a:p>
            <a:pPr lvl="1"/>
            <a:r>
              <a:rPr lang="en-US" dirty="0" smtClean="0"/>
              <a:t>Available at </a:t>
            </a:r>
            <a:r>
              <a:rPr lang="en-US" dirty="0" smtClean="0">
                <a:hlinkClick r:id="rId2"/>
              </a:rPr>
              <a:t>www.parcconline.org/classroom</a:t>
            </a:r>
            <a:endParaRPr lang="en-US" dirty="0" smtClean="0"/>
          </a:p>
          <a:p>
            <a:pPr lvl="1"/>
            <a:endParaRPr lang="en-US" sz="1100" dirty="0"/>
          </a:p>
          <a:p>
            <a:r>
              <a:rPr lang="en-US" dirty="0" smtClean="0"/>
              <a:t>Item Development</a:t>
            </a:r>
          </a:p>
          <a:p>
            <a:pPr lvl="1"/>
            <a:r>
              <a:rPr lang="en-US" dirty="0" smtClean="0"/>
              <a:t>Two universities are currently developing innovative item types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Educator Cadres</a:t>
            </a:r>
          </a:p>
          <a:p>
            <a:pPr lvl="1"/>
            <a:r>
              <a:rPr lang="en-US" dirty="0" smtClean="0"/>
              <a:t>K-12 educators needed to develop expertise on the CCSS and PARCC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38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submitted an intent to apply</a:t>
            </a:r>
          </a:p>
          <a:p>
            <a:r>
              <a:rPr lang="en-US" dirty="0" smtClean="0"/>
              <a:t>What stays the same</a:t>
            </a:r>
          </a:p>
          <a:p>
            <a:pPr lvl="1"/>
            <a:r>
              <a:rPr lang="en-US" dirty="0" smtClean="0"/>
              <a:t>AYP Reporting</a:t>
            </a:r>
          </a:p>
          <a:p>
            <a:r>
              <a:rPr lang="en-US" dirty="0" smtClean="0"/>
              <a:t>What changes</a:t>
            </a:r>
          </a:p>
          <a:p>
            <a:pPr lvl="1"/>
            <a:r>
              <a:rPr lang="en-US" dirty="0" smtClean="0"/>
              <a:t>New achievable but ambitious annual measurable objectives (AMO)</a:t>
            </a:r>
          </a:p>
          <a:p>
            <a:pPr lvl="1"/>
            <a:r>
              <a:rPr lang="en-US" dirty="0" smtClean="0"/>
              <a:t>Incorporating growth</a:t>
            </a:r>
          </a:p>
          <a:p>
            <a:pPr lvl="1"/>
            <a:r>
              <a:rPr lang="en-US" dirty="0" smtClean="0"/>
              <a:t>Consequences of not meeting AYP</a:t>
            </a:r>
          </a:p>
          <a:p>
            <a:pPr lvl="2"/>
            <a:r>
              <a:rPr lang="en-US" dirty="0" smtClean="0"/>
              <a:t>Differentiated accountability system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90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Focus Groups</a:t>
            </a:r>
          </a:p>
          <a:p>
            <a:pPr lvl="1"/>
            <a:r>
              <a:rPr lang="en-US" sz="2400" dirty="0" smtClean="0"/>
              <a:t>Will be held in December</a:t>
            </a:r>
            <a:endParaRPr lang="en-US" sz="2400" dirty="0"/>
          </a:p>
          <a:p>
            <a:r>
              <a:rPr lang="en-US" sz="2800" dirty="0" smtClean="0"/>
              <a:t>Public Comment Period</a:t>
            </a:r>
          </a:p>
          <a:p>
            <a:pPr lvl="1"/>
            <a:r>
              <a:rPr lang="en-US" sz="2400" dirty="0" smtClean="0"/>
              <a:t>Application posted for 30 days on OSSE website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0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We look forward to continued engagement and collaboration.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For additional information, please contact: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Tamara Reavis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Director of Standards, Assessment, and Accountability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err="1" smtClean="0">
                <a:latin typeface="Calibri" pitchFamily="34" charset="0"/>
              </a:rPr>
              <a:t>tamara.reavis@dc.gov</a:t>
            </a:r>
            <a:endParaRPr lang="en-US" sz="2400" dirty="0" smtClean="0">
              <a:latin typeface="Calibri" pitchFamily="34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202-654-6100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http://www.parcconline.org/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5E88A2"/>
                </a:solidFill>
              </a:rPr>
              <a:t/>
            </a:r>
            <a:br>
              <a:rPr lang="en-US" sz="3600" dirty="0" smtClean="0">
                <a:solidFill>
                  <a:srgbClr val="5E88A2"/>
                </a:solidFill>
              </a:rPr>
            </a:br>
            <a:r>
              <a:rPr lang="en-US" sz="3600" dirty="0" smtClean="0"/>
              <a:t>What are Common Core State Standards?</a:t>
            </a:r>
            <a:r>
              <a:rPr lang="en-US" dirty="0" smtClean="0">
                <a:latin typeface="Rockwell" pitchFamily="18" charset="0"/>
              </a:rPr>
              <a:t/>
            </a:r>
            <a:br>
              <a:rPr lang="en-US" dirty="0" smtClean="0">
                <a:latin typeface="Rockwell" pitchFamily="18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Content standards developed by a group of states</a:t>
            </a:r>
          </a:p>
          <a:p>
            <a:pPr lvl="1" eaLnBrk="1" hangingPunct="1"/>
            <a:r>
              <a:rPr lang="en-US" sz="2400" dirty="0" smtClean="0"/>
              <a:t>Development coordinated by National Governors Association  and Council of Chief State School Officers </a:t>
            </a:r>
          </a:p>
          <a:p>
            <a:pPr lvl="1" eaLnBrk="1" hangingPunct="1"/>
            <a:r>
              <a:rPr lang="en-US" sz="2400" dirty="0" smtClean="0"/>
              <a:t>In collaboration with teachers, school administrators, and experts </a:t>
            </a:r>
          </a:p>
          <a:p>
            <a:pPr eaLnBrk="1" hangingPunct="1"/>
            <a:r>
              <a:rPr lang="en-US" sz="2400" dirty="0" smtClean="0"/>
              <a:t>States voluntarily choose to adopt </a:t>
            </a:r>
          </a:p>
          <a:p>
            <a:pPr lvl="1" eaLnBrk="1" hangingPunct="1"/>
            <a:r>
              <a:rPr lang="en-US" sz="2400" smtClean="0"/>
              <a:t>46 </a:t>
            </a:r>
            <a:r>
              <a:rPr lang="en-US" sz="2400" dirty="0" smtClean="0"/>
              <a:t>states, 1 territory, and D.C. have adopted the CCSS</a:t>
            </a:r>
          </a:p>
          <a:p>
            <a:pPr lvl="1" eaLnBrk="1" hangingPunct="1"/>
            <a:r>
              <a:rPr lang="en-US" sz="2400" dirty="0" smtClean="0"/>
              <a:t>More information available at </a:t>
            </a:r>
            <a:r>
              <a:rPr lang="en-US" sz="2400" b="1" dirty="0" smtClean="0">
                <a:solidFill>
                  <a:srgbClr val="3A88A2"/>
                </a:solidFill>
                <a:hlinkClick r:id="rId2"/>
              </a:rPr>
              <a:t>www.corestandards.org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875D1-1754-42D3-9D42-2306216C35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CAS Transition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June 1, 2011 – Released final DC to Common Core Crosswalk.</a:t>
            </a:r>
          </a:p>
          <a:p>
            <a:r>
              <a:rPr lang="en-US" sz="2800" dirty="0" smtClean="0"/>
              <a:t>June 15, 2011 –Blueprint for revised 2012 DC CAS assessment. </a:t>
            </a:r>
          </a:p>
          <a:p>
            <a:r>
              <a:rPr lang="en-US" sz="2800" dirty="0" smtClean="0"/>
              <a:t>Summer 2011 –Staff professional development and conduct outreach to community.</a:t>
            </a:r>
          </a:p>
          <a:p>
            <a:r>
              <a:rPr lang="en-US" sz="2800" dirty="0" smtClean="0"/>
              <a:t>Fall 2011-Support LEA implementation.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772400" cy="1600199"/>
          </a:xfrm>
        </p:spPr>
        <p:txBody>
          <a:bodyPr/>
          <a:lstStyle/>
          <a:p>
            <a:pPr algn="ctr"/>
            <a:r>
              <a:rPr lang="en-US" sz="5400" dirty="0" smtClean="0"/>
              <a:t>English Language Arts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000" dirty="0" smtClean="0"/>
              <a:t>Reading</a:t>
            </a:r>
          </a:p>
          <a:p>
            <a:pPr lvl="1"/>
            <a:r>
              <a:rPr lang="en-US" sz="1800" dirty="0" smtClean="0"/>
              <a:t>Staircase of increasing complexity</a:t>
            </a:r>
          </a:p>
          <a:p>
            <a:pPr lvl="1"/>
            <a:r>
              <a:rPr lang="en-US" sz="1800" dirty="0" smtClean="0"/>
              <a:t>Diverse array of genres</a:t>
            </a:r>
          </a:p>
          <a:p>
            <a:pPr lvl="1"/>
            <a:r>
              <a:rPr lang="en-US" sz="1800" dirty="0" smtClean="0"/>
              <a:t>Critical types of content for all students</a:t>
            </a:r>
          </a:p>
          <a:p>
            <a:r>
              <a:rPr lang="en-US" sz="2000" dirty="0" smtClean="0"/>
              <a:t>Writing</a:t>
            </a:r>
          </a:p>
          <a:p>
            <a:pPr lvl="1"/>
            <a:r>
              <a:rPr lang="en-US" sz="1800" dirty="0" smtClean="0"/>
              <a:t>Logical arguments based on substantive claims</a:t>
            </a:r>
          </a:p>
          <a:p>
            <a:pPr lvl="1"/>
            <a:r>
              <a:rPr lang="en-US" sz="1800" dirty="0" smtClean="0"/>
              <a:t>Research is emphasized</a:t>
            </a:r>
          </a:p>
          <a:p>
            <a:r>
              <a:rPr lang="en-US" sz="2000" dirty="0" smtClean="0"/>
              <a:t>Speaking and Listening</a:t>
            </a:r>
          </a:p>
          <a:p>
            <a:pPr lvl="1"/>
            <a:r>
              <a:rPr lang="en-US" sz="1800" dirty="0" smtClean="0"/>
              <a:t>Present complex information</a:t>
            </a:r>
          </a:p>
          <a:p>
            <a:pPr lvl="1"/>
            <a:r>
              <a:rPr lang="en-US" sz="1800" dirty="0" smtClean="0"/>
              <a:t>Academic discussions</a:t>
            </a:r>
          </a:p>
          <a:p>
            <a:r>
              <a:rPr lang="en-US" sz="2000" dirty="0" smtClean="0"/>
              <a:t>Language</a:t>
            </a:r>
          </a:p>
          <a:p>
            <a:pPr lvl="1"/>
            <a:r>
              <a:rPr lang="en-US" sz="1800" dirty="0" smtClean="0"/>
              <a:t>Grow vocabulary</a:t>
            </a:r>
          </a:p>
          <a:p>
            <a:pPr lvl="1"/>
            <a:r>
              <a:rPr lang="en-US" sz="1800" dirty="0" smtClean="0"/>
              <a:t>Prepare students for real life experiences</a:t>
            </a:r>
          </a:p>
          <a:p>
            <a:pPr lvl="1"/>
            <a:r>
              <a:rPr lang="en-US" sz="1800" dirty="0" smtClean="0"/>
              <a:t>Extends across reading, writing, speaking and listening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dirty="0" smtClean="0"/>
              <a:t>CCSS versus DC standards</a:t>
            </a:r>
          </a:p>
          <a:p>
            <a:r>
              <a:rPr lang="en-US" dirty="0" smtClean="0"/>
              <a:t>English Language Arts</a:t>
            </a:r>
          </a:p>
          <a:p>
            <a:pPr lvl="1"/>
            <a:r>
              <a:rPr lang="en-US" dirty="0" smtClean="0"/>
              <a:t>More complex text</a:t>
            </a:r>
          </a:p>
          <a:p>
            <a:pPr lvl="1"/>
            <a:r>
              <a:rPr lang="en-US" dirty="0" smtClean="0"/>
              <a:t>Writing to a source</a:t>
            </a:r>
          </a:p>
          <a:p>
            <a:pPr lvl="1"/>
            <a:r>
              <a:rPr lang="en-US" dirty="0" smtClean="0"/>
              <a:t>Shift to informational text</a:t>
            </a:r>
          </a:p>
          <a:p>
            <a:pPr lvl="1"/>
            <a:r>
              <a:rPr lang="en-US" dirty="0" smtClean="0"/>
              <a:t>Use of evidence in writing</a:t>
            </a:r>
          </a:p>
          <a:p>
            <a:pPr lvl="1"/>
            <a:r>
              <a:rPr lang="en-US" dirty="0" smtClean="0"/>
              <a:t>Skills are </a:t>
            </a:r>
            <a:r>
              <a:rPr lang="en-US" dirty="0" err="1" smtClean="0"/>
              <a:t>scaffolded</a:t>
            </a:r>
            <a:r>
              <a:rPr lang="en-US" dirty="0" smtClean="0"/>
              <a:t> from one year to the next</a:t>
            </a:r>
          </a:p>
          <a:p>
            <a:pPr lvl="1"/>
            <a:r>
              <a:rPr lang="en-US" dirty="0" smtClean="0"/>
              <a:t>Literacy standards for History/Social Studies, Science and Technical Subjects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DC CAS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CAS Reading and Writing will be aligned to Common </a:t>
            </a:r>
            <a:r>
              <a:rPr lang="en-US" dirty="0" smtClean="0"/>
              <a:t>Core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70003"/>
              </p:ext>
            </p:extLst>
          </p:nvPr>
        </p:nvGraphicFramePr>
        <p:xfrm>
          <a:off x="1219200" y="3581400"/>
          <a:ext cx="6629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Reading Informational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Reading Literary</a:t>
                      </a:r>
                      <a:r>
                        <a:rPr lang="en-US" baseline="0" dirty="0" smtClean="0"/>
                        <a:t>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Vocabulary Acquisition and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048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Grade 3 Sample Blueprint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64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677ED-CCB0-4BA6-80DA-8D1EE49E6D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 Placeholder 5"/>
          <p:cNvSpPr txBox="1">
            <a:spLocks/>
          </p:cNvSpPr>
          <p:nvPr/>
        </p:nvSpPr>
        <p:spPr bwMode="auto">
          <a:xfrm>
            <a:off x="685800" y="1447800"/>
            <a:ext cx="77724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Mathematics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ＭＳ Ｐゴシック" pitchFamily="-1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25205</TotalTime>
  <Words>825</Words>
  <Application>Microsoft Office PowerPoint</Application>
  <PresentationFormat>On-screen Show (4:3)</PresentationFormat>
  <Paragraphs>221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2012 DC CAS Kickoff</vt:lpstr>
      <vt:lpstr>Agenda</vt:lpstr>
      <vt:lpstr> What are Common Core State Standards? </vt:lpstr>
      <vt:lpstr>DC CAS Transition to Date</vt:lpstr>
      <vt:lpstr>PowerPoint Presentation</vt:lpstr>
      <vt:lpstr>Key Points in ELA</vt:lpstr>
      <vt:lpstr>Common Core Changes</vt:lpstr>
      <vt:lpstr>2012 DC CAS Reading</vt:lpstr>
      <vt:lpstr>PowerPoint Presentation</vt:lpstr>
      <vt:lpstr>Mathematics Structure</vt:lpstr>
      <vt:lpstr>Key Points in Mathematics</vt:lpstr>
      <vt:lpstr>Common Core Changes</vt:lpstr>
      <vt:lpstr>Sample Math Blueprint</vt:lpstr>
      <vt:lpstr>DC CAS Math</vt:lpstr>
      <vt:lpstr>Composition</vt:lpstr>
      <vt:lpstr>Key Points in Writing</vt:lpstr>
      <vt:lpstr>Common Core Changes</vt:lpstr>
      <vt:lpstr>PowerPoint Presentation</vt:lpstr>
      <vt:lpstr>PowerPoint Presentation</vt:lpstr>
      <vt:lpstr>PowerPoint Presentation</vt:lpstr>
      <vt:lpstr>DC CAS Health</vt:lpstr>
      <vt:lpstr>DC CAS – 2nd and 9th Grade</vt:lpstr>
      <vt:lpstr>PARCC</vt:lpstr>
      <vt:lpstr>PARCC Assessment Design Updates</vt:lpstr>
      <vt:lpstr>Additional PARCC Updates</vt:lpstr>
      <vt:lpstr>ESEA Waiver</vt:lpstr>
      <vt:lpstr>Community Outreach</vt:lpstr>
      <vt:lpstr>PowerPoint Presentation</vt:lpstr>
    </vt:vector>
  </TitlesOfParts>
  <Company>John Tanner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 State Standards Initiative</dc:title>
  <dc:creator>John Tanner</dc:creator>
  <cp:lastModifiedBy>John Neral</cp:lastModifiedBy>
  <cp:revision>400</cp:revision>
  <dcterms:created xsi:type="dcterms:W3CDTF">2007-08-02T18:26:18Z</dcterms:created>
  <dcterms:modified xsi:type="dcterms:W3CDTF">2011-11-15T18:15:10Z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yword">
    <vt:lpwstr/>
  </property>
  <property fmtid="{D5CDD505-2E9C-101B-9397-08002B2CF9AE}" pid="3" name="ContentType">
    <vt:lpwstr>Document</vt:lpwstr>
  </property>
  <property fmtid="{D5CDD505-2E9C-101B-9397-08002B2CF9AE}" pid="4" name="Subfolder">
    <vt:lpwstr>37</vt:lpwstr>
  </property>
  <property fmtid="{D5CDD505-2E9C-101B-9397-08002B2CF9AE}" pid="5" name="Folders">
    <vt:lpwstr>3</vt:lpwstr>
  </property>
  <property fmtid="{D5CDD505-2E9C-101B-9397-08002B2CF9AE}" pid="6" name="Document Type">
    <vt:lpwstr>Other</vt:lpwstr>
  </property>
</Properties>
</file>