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1"/>
  </p:notesMasterIdLst>
  <p:sldIdLst>
    <p:sldId id="258" r:id="rId2"/>
    <p:sldId id="259" r:id="rId3"/>
    <p:sldId id="420" r:id="rId4"/>
    <p:sldId id="261"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263" r:id="rId45"/>
    <p:sldId id="265" r:id="rId46"/>
    <p:sldId id="267" r:id="rId47"/>
    <p:sldId id="268" r:id="rId48"/>
    <p:sldId id="281" r:id="rId49"/>
    <p:sldId id="269" r:id="rId50"/>
    <p:sldId id="270" r:id="rId51"/>
    <p:sldId id="271" r:id="rId52"/>
    <p:sldId id="272" r:id="rId53"/>
    <p:sldId id="273" r:id="rId54"/>
    <p:sldId id="274" r:id="rId55"/>
    <p:sldId id="275" r:id="rId56"/>
    <p:sldId id="276" r:id="rId57"/>
    <p:sldId id="277" r:id="rId58"/>
    <p:sldId id="278" r:id="rId59"/>
    <p:sldId id="279" r:id="rId60"/>
    <p:sldId id="280" r:id="rId61"/>
    <p:sldId id="421" r:id="rId62"/>
    <p:sldId id="334" r:id="rId63"/>
    <p:sldId id="282" r:id="rId64"/>
    <p:sldId id="283" r:id="rId65"/>
    <p:sldId id="284" r:id="rId66"/>
    <p:sldId id="285" r:id="rId67"/>
    <p:sldId id="286" r:id="rId68"/>
    <p:sldId id="287" r:id="rId69"/>
    <p:sldId id="288" r:id="rId70"/>
    <p:sldId id="419" r:id="rId71"/>
    <p:sldId id="374" r:id="rId72"/>
    <p:sldId id="375" r:id="rId73"/>
    <p:sldId id="356" r:id="rId74"/>
    <p:sldId id="360" r:id="rId75"/>
    <p:sldId id="362" r:id="rId76"/>
    <p:sldId id="363" r:id="rId77"/>
    <p:sldId id="364" r:id="rId78"/>
    <p:sldId id="365" r:id="rId79"/>
    <p:sldId id="361" r:id="rId80"/>
    <p:sldId id="289" r:id="rId81"/>
    <p:sldId id="290" r:id="rId82"/>
    <p:sldId id="291" r:id="rId83"/>
    <p:sldId id="292" r:id="rId84"/>
    <p:sldId id="293" r:id="rId85"/>
    <p:sldId id="294" r:id="rId86"/>
    <p:sldId id="295" r:id="rId87"/>
    <p:sldId id="296" r:id="rId88"/>
    <p:sldId id="297" r:id="rId89"/>
    <p:sldId id="298" r:id="rId90"/>
    <p:sldId id="299" r:id="rId91"/>
    <p:sldId id="342" r:id="rId92"/>
    <p:sldId id="343" r:id="rId93"/>
    <p:sldId id="339" r:id="rId94"/>
    <p:sldId id="340" r:id="rId95"/>
    <p:sldId id="341" r:id="rId96"/>
    <p:sldId id="303" r:id="rId97"/>
    <p:sldId id="304" r:id="rId98"/>
    <p:sldId id="309" r:id="rId99"/>
    <p:sldId id="305" r:id="rId100"/>
    <p:sldId id="306" r:id="rId101"/>
    <p:sldId id="307" r:id="rId102"/>
    <p:sldId id="308" r:id="rId103"/>
    <p:sldId id="311" r:id="rId104"/>
    <p:sldId id="312" r:id="rId105"/>
    <p:sldId id="313" r:id="rId106"/>
    <p:sldId id="344" r:id="rId107"/>
    <p:sldId id="345" r:id="rId108"/>
    <p:sldId id="346" r:id="rId109"/>
    <p:sldId id="317" r:id="rId110"/>
    <p:sldId id="318" r:id="rId111"/>
    <p:sldId id="319" r:id="rId112"/>
    <p:sldId id="320" r:id="rId113"/>
    <p:sldId id="321" r:id="rId114"/>
    <p:sldId id="322" r:id="rId115"/>
    <p:sldId id="323" r:id="rId116"/>
    <p:sldId id="324" r:id="rId117"/>
    <p:sldId id="373" r:id="rId118"/>
    <p:sldId id="370" r:id="rId119"/>
    <p:sldId id="371" r:id="rId120"/>
    <p:sldId id="372" r:id="rId121"/>
    <p:sldId id="326" r:id="rId122"/>
    <p:sldId id="328" r:id="rId123"/>
    <p:sldId id="329" r:id="rId124"/>
    <p:sldId id="347" r:id="rId125"/>
    <p:sldId id="348" r:id="rId126"/>
    <p:sldId id="367" r:id="rId127"/>
    <p:sldId id="368" r:id="rId128"/>
    <p:sldId id="331" r:id="rId129"/>
    <p:sldId id="332" r:id="rId130"/>
    <p:sldId id="333" r:id="rId131"/>
    <p:sldId id="349" r:id="rId132"/>
    <p:sldId id="350" r:id="rId133"/>
    <p:sldId id="351" r:id="rId134"/>
    <p:sldId id="352" r:id="rId135"/>
    <p:sldId id="353" r:id="rId136"/>
    <p:sldId id="354" r:id="rId137"/>
    <p:sldId id="355" r:id="rId138"/>
    <p:sldId id="369" r:id="rId139"/>
    <p:sldId id="366" r:id="rId1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76" d="100"/>
          <a:sy n="76" d="100"/>
        </p:scale>
        <p:origin x="-121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EB20D-DF2F-4162-86F7-93FAD7333C0A}" type="doc">
      <dgm:prSet loTypeId="urn:microsoft.com/office/officeart/2005/8/layout/hList7" loCatId="list" qsTypeId="urn:microsoft.com/office/officeart/2005/8/quickstyle/simple1" qsCatId="simple" csTypeId="urn:microsoft.com/office/officeart/2005/8/colors/accent1_2" csCatId="accent1" phldr="1"/>
      <dgm:spPr/>
    </dgm:pt>
    <dgm:pt modelId="{1DA6711E-EFC1-4F6B-80F6-8AA2E0DF9868}">
      <dgm:prSet phldrT="[Text]" custT="1"/>
      <dgm:spPr/>
      <dgm:t>
        <a:bodyPr/>
        <a:lstStyle/>
        <a:p>
          <a:r>
            <a:rPr lang="en-US" sz="2400" dirty="0" smtClean="0">
              <a:latin typeface="+mn-lt"/>
            </a:rPr>
            <a:t>Students with IEPs</a:t>
          </a:r>
          <a:endParaRPr lang="en-US" sz="2400" dirty="0"/>
        </a:p>
      </dgm:t>
    </dgm:pt>
    <dgm:pt modelId="{BBAD5ACF-A484-463A-9F29-BB83E0F9DF4C}" type="parTrans" cxnId="{E031B1BD-122B-42E7-B8D8-481EC320317D}">
      <dgm:prSet/>
      <dgm:spPr/>
      <dgm:t>
        <a:bodyPr/>
        <a:lstStyle/>
        <a:p>
          <a:endParaRPr lang="en-US" sz="2000"/>
        </a:p>
      </dgm:t>
    </dgm:pt>
    <dgm:pt modelId="{F7063930-5CE6-4757-8B03-339D829090B0}" type="sibTrans" cxnId="{E031B1BD-122B-42E7-B8D8-481EC320317D}">
      <dgm:prSet/>
      <dgm:spPr/>
      <dgm:t>
        <a:bodyPr/>
        <a:lstStyle/>
        <a:p>
          <a:endParaRPr lang="en-US" sz="2000"/>
        </a:p>
      </dgm:t>
    </dgm:pt>
    <dgm:pt modelId="{13957F0A-AA4F-4218-B3E7-D4FF701E3BAD}">
      <dgm:prSet phldrT="[Text]" custT="1"/>
      <dgm:spPr/>
      <dgm:t>
        <a:bodyPr/>
        <a:lstStyle/>
        <a:p>
          <a:r>
            <a:rPr lang="en-US" sz="2000" dirty="0" smtClean="0">
              <a:latin typeface="+mn-lt"/>
            </a:rPr>
            <a:t>Students with Section 504 plans</a:t>
          </a:r>
          <a:endParaRPr lang="en-US" sz="2000" dirty="0"/>
        </a:p>
      </dgm:t>
    </dgm:pt>
    <dgm:pt modelId="{44A1F6D7-7860-4583-A6BF-05AEBEE63AC4}" type="parTrans" cxnId="{10790909-06C5-464A-B8C9-42924607326F}">
      <dgm:prSet/>
      <dgm:spPr/>
      <dgm:t>
        <a:bodyPr/>
        <a:lstStyle/>
        <a:p>
          <a:endParaRPr lang="en-US" sz="2000"/>
        </a:p>
      </dgm:t>
    </dgm:pt>
    <dgm:pt modelId="{158DAE8E-7FA7-4AEC-828D-9F1D3B62E98B}" type="sibTrans" cxnId="{10790909-06C5-464A-B8C9-42924607326F}">
      <dgm:prSet/>
      <dgm:spPr/>
      <dgm:t>
        <a:bodyPr/>
        <a:lstStyle/>
        <a:p>
          <a:endParaRPr lang="en-US" sz="2000"/>
        </a:p>
      </dgm:t>
    </dgm:pt>
    <dgm:pt modelId="{48ADF772-2DA1-4DAC-8B03-3C28CDB8E9E6}">
      <dgm:prSet phldrT="[Text]" custT="1"/>
      <dgm:spPr/>
      <dgm:t>
        <a:bodyPr/>
        <a:lstStyle/>
        <a:p>
          <a:r>
            <a:rPr lang="en-US" sz="2000" dirty="0" smtClean="0">
              <a:latin typeface="+mn-lt"/>
            </a:rPr>
            <a:t>Students who are English learners</a:t>
          </a:r>
          <a:endParaRPr lang="en-US" sz="2000" dirty="0"/>
        </a:p>
      </dgm:t>
    </dgm:pt>
    <dgm:pt modelId="{6B39825E-C839-435E-B770-37403C5B43ED}" type="parTrans" cxnId="{E0E51262-53C9-4105-915A-2761F02EE7AD}">
      <dgm:prSet/>
      <dgm:spPr/>
      <dgm:t>
        <a:bodyPr/>
        <a:lstStyle/>
        <a:p>
          <a:endParaRPr lang="en-US" sz="2000"/>
        </a:p>
      </dgm:t>
    </dgm:pt>
    <dgm:pt modelId="{D8008EA9-3858-4D1C-A2DF-429CA78EB2E7}" type="sibTrans" cxnId="{E0E51262-53C9-4105-915A-2761F02EE7AD}">
      <dgm:prSet/>
      <dgm:spPr/>
      <dgm:t>
        <a:bodyPr/>
        <a:lstStyle/>
        <a:p>
          <a:endParaRPr lang="en-US" sz="2000"/>
        </a:p>
      </dgm:t>
    </dgm:pt>
    <dgm:pt modelId="{4B0317FD-96C8-4B8A-AC39-856639F85E49}">
      <dgm:prSet phldrT="[Text]" custT="1"/>
      <dgm:spPr/>
      <dgm:t>
        <a:bodyPr/>
        <a:lstStyle/>
        <a:p>
          <a:r>
            <a:rPr lang="en-US" sz="1600" dirty="0" smtClean="0">
              <a:latin typeface="+mn-lt"/>
            </a:rPr>
            <a:t>English learners with disabilities who have an IEP or 504 plan (eligible for </a:t>
          </a:r>
          <a:br>
            <a:rPr lang="en-US" sz="1600" dirty="0" smtClean="0">
              <a:latin typeface="+mn-lt"/>
            </a:rPr>
          </a:br>
          <a:r>
            <a:rPr lang="en-US" sz="1600" dirty="0" smtClean="0">
              <a:latin typeface="+mn-lt"/>
            </a:rPr>
            <a:t>both sets of accommodations)</a:t>
          </a:r>
          <a:endParaRPr lang="en-US" sz="1600" dirty="0"/>
        </a:p>
      </dgm:t>
    </dgm:pt>
    <dgm:pt modelId="{B8B21A8D-678A-4431-A738-BA531A23E592}" type="parTrans" cxnId="{6B6B8DB7-CEA0-4CA1-AEF7-B9790E644C2E}">
      <dgm:prSet/>
      <dgm:spPr/>
      <dgm:t>
        <a:bodyPr/>
        <a:lstStyle/>
        <a:p>
          <a:endParaRPr lang="en-US" sz="2000"/>
        </a:p>
      </dgm:t>
    </dgm:pt>
    <dgm:pt modelId="{016C06A3-575D-4175-A8CE-216669E07419}" type="sibTrans" cxnId="{6B6B8DB7-CEA0-4CA1-AEF7-B9790E644C2E}">
      <dgm:prSet/>
      <dgm:spPr/>
      <dgm:t>
        <a:bodyPr/>
        <a:lstStyle/>
        <a:p>
          <a:endParaRPr lang="en-US" sz="2000"/>
        </a:p>
      </dgm:t>
    </dgm:pt>
    <dgm:pt modelId="{4CF687CE-587A-4369-B3E0-65F68E70D582}" type="pres">
      <dgm:prSet presAssocID="{B69EB20D-DF2F-4162-86F7-93FAD7333C0A}" presName="Name0" presStyleCnt="0">
        <dgm:presLayoutVars>
          <dgm:dir/>
          <dgm:resizeHandles val="exact"/>
        </dgm:presLayoutVars>
      </dgm:prSet>
      <dgm:spPr/>
    </dgm:pt>
    <dgm:pt modelId="{4BCA60A3-F92D-4CF6-8BD8-CE2E515E809C}" type="pres">
      <dgm:prSet presAssocID="{B69EB20D-DF2F-4162-86F7-93FAD7333C0A}" presName="fgShape" presStyleLbl="fgShp" presStyleIdx="0" presStyleCnt="1" custScaleX="26124" custScaleY="146593" custLinFactNeighborX="-41286" custLinFactNeighborY="-19207"/>
      <dgm:spPr>
        <a:noFill/>
        <a:ln>
          <a:noFill/>
        </a:ln>
      </dgm:spPr>
    </dgm:pt>
    <dgm:pt modelId="{A4A98A83-63ED-499C-9112-FD16B343A5E2}" type="pres">
      <dgm:prSet presAssocID="{B69EB20D-DF2F-4162-86F7-93FAD7333C0A}" presName="linComp" presStyleCnt="0"/>
      <dgm:spPr/>
    </dgm:pt>
    <dgm:pt modelId="{FD6BA1B4-96D4-4818-A9C4-68591438AC88}" type="pres">
      <dgm:prSet presAssocID="{1DA6711E-EFC1-4F6B-80F6-8AA2E0DF9868}" presName="compNode" presStyleCnt="0"/>
      <dgm:spPr/>
    </dgm:pt>
    <dgm:pt modelId="{6CFA8FEA-F268-4509-8BDD-90EAE630A6AF}" type="pres">
      <dgm:prSet presAssocID="{1DA6711E-EFC1-4F6B-80F6-8AA2E0DF9868}" presName="bkgdShape" presStyleLbl="node1" presStyleIdx="0" presStyleCnt="4"/>
      <dgm:spPr/>
      <dgm:t>
        <a:bodyPr/>
        <a:lstStyle/>
        <a:p>
          <a:endParaRPr lang="en-US"/>
        </a:p>
      </dgm:t>
    </dgm:pt>
    <dgm:pt modelId="{F861AD9E-6543-4040-BE4D-C286D9E1D1D0}" type="pres">
      <dgm:prSet presAssocID="{1DA6711E-EFC1-4F6B-80F6-8AA2E0DF9868}" presName="nodeTx" presStyleLbl="node1" presStyleIdx="0" presStyleCnt="4">
        <dgm:presLayoutVars>
          <dgm:bulletEnabled val="1"/>
        </dgm:presLayoutVars>
      </dgm:prSet>
      <dgm:spPr/>
      <dgm:t>
        <a:bodyPr/>
        <a:lstStyle/>
        <a:p>
          <a:endParaRPr lang="en-US"/>
        </a:p>
      </dgm:t>
    </dgm:pt>
    <dgm:pt modelId="{6FD3562D-4DEB-49A3-9773-E863BE4702ED}" type="pres">
      <dgm:prSet presAssocID="{1DA6711E-EFC1-4F6B-80F6-8AA2E0DF9868}" presName="invisiNode" presStyleLbl="node1" presStyleIdx="0" presStyleCnt="4"/>
      <dgm:spPr/>
    </dgm:pt>
    <dgm:pt modelId="{AB5FB6F4-0B33-4F2F-B51D-963DFA311A0A}" type="pres">
      <dgm:prSet presAssocID="{1DA6711E-EFC1-4F6B-80F6-8AA2E0DF9868}" presName="imagNode" presStyleLbl="fgImgPlace1" presStyleIdx="0" presStyleCnt="4"/>
      <dgm:spPr/>
    </dgm:pt>
    <dgm:pt modelId="{395C5409-9CEA-4BBB-842E-EECD49EBD8A5}" type="pres">
      <dgm:prSet presAssocID="{F7063930-5CE6-4757-8B03-339D829090B0}" presName="sibTrans" presStyleLbl="sibTrans2D1" presStyleIdx="0" presStyleCnt="0"/>
      <dgm:spPr/>
      <dgm:t>
        <a:bodyPr/>
        <a:lstStyle/>
        <a:p>
          <a:endParaRPr lang="en-US"/>
        </a:p>
      </dgm:t>
    </dgm:pt>
    <dgm:pt modelId="{E3C7719D-A506-469B-AAAF-5B0A6DDF2666}" type="pres">
      <dgm:prSet presAssocID="{13957F0A-AA4F-4218-B3E7-D4FF701E3BAD}" presName="compNode" presStyleCnt="0"/>
      <dgm:spPr/>
    </dgm:pt>
    <dgm:pt modelId="{0DBF11F9-47E5-46CE-817A-A60A7F0500E4}" type="pres">
      <dgm:prSet presAssocID="{13957F0A-AA4F-4218-B3E7-D4FF701E3BAD}" presName="bkgdShape" presStyleLbl="node1" presStyleIdx="1" presStyleCnt="4"/>
      <dgm:spPr/>
      <dgm:t>
        <a:bodyPr/>
        <a:lstStyle/>
        <a:p>
          <a:endParaRPr lang="en-US"/>
        </a:p>
      </dgm:t>
    </dgm:pt>
    <dgm:pt modelId="{FDCAB67C-9AA6-443F-A3E1-0D0FEB516A79}" type="pres">
      <dgm:prSet presAssocID="{13957F0A-AA4F-4218-B3E7-D4FF701E3BAD}" presName="nodeTx" presStyleLbl="node1" presStyleIdx="1" presStyleCnt="4">
        <dgm:presLayoutVars>
          <dgm:bulletEnabled val="1"/>
        </dgm:presLayoutVars>
      </dgm:prSet>
      <dgm:spPr/>
      <dgm:t>
        <a:bodyPr/>
        <a:lstStyle/>
        <a:p>
          <a:endParaRPr lang="en-US"/>
        </a:p>
      </dgm:t>
    </dgm:pt>
    <dgm:pt modelId="{40900937-4037-44D0-B9AD-7A5977D4F399}" type="pres">
      <dgm:prSet presAssocID="{13957F0A-AA4F-4218-B3E7-D4FF701E3BAD}" presName="invisiNode" presStyleLbl="node1" presStyleIdx="1" presStyleCnt="4"/>
      <dgm:spPr/>
    </dgm:pt>
    <dgm:pt modelId="{77ADD69D-47B1-40AE-BD9C-772CAF0995CF}" type="pres">
      <dgm:prSet presAssocID="{13957F0A-AA4F-4218-B3E7-D4FF701E3BAD}" presName="imagNode" presStyleLbl="fgImgPlace1" presStyleIdx="1" presStyleCnt="4"/>
      <dgm:spPr/>
    </dgm:pt>
    <dgm:pt modelId="{58455EA1-4EF9-4D06-9EB7-7E84AD632279}" type="pres">
      <dgm:prSet presAssocID="{158DAE8E-7FA7-4AEC-828D-9F1D3B62E98B}" presName="sibTrans" presStyleLbl="sibTrans2D1" presStyleIdx="0" presStyleCnt="0"/>
      <dgm:spPr/>
      <dgm:t>
        <a:bodyPr/>
        <a:lstStyle/>
        <a:p>
          <a:endParaRPr lang="en-US"/>
        </a:p>
      </dgm:t>
    </dgm:pt>
    <dgm:pt modelId="{E38B396B-3DDA-464C-8048-8E6A19367BF9}" type="pres">
      <dgm:prSet presAssocID="{48ADF772-2DA1-4DAC-8B03-3C28CDB8E9E6}" presName="compNode" presStyleCnt="0"/>
      <dgm:spPr/>
    </dgm:pt>
    <dgm:pt modelId="{21D91731-F6C5-48C9-BADB-7C8E02F01AA4}" type="pres">
      <dgm:prSet presAssocID="{48ADF772-2DA1-4DAC-8B03-3C28CDB8E9E6}" presName="bkgdShape" presStyleLbl="node1" presStyleIdx="2" presStyleCnt="4"/>
      <dgm:spPr/>
      <dgm:t>
        <a:bodyPr/>
        <a:lstStyle/>
        <a:p>
          <a:endParaRPr lang="en-US"/>
        </a:p>
      </dgm:t>
    </dgm:pt>
    <dgm:pt modelId="{F74F6FAB-ECC8-4FFB-B669-608FBC0F68D2}" type="pres">
      <dgm:prSet presAssocID="{48ADF772-2DA1-4DAC-8B03-3C28CDB8E9E6}" presName="nodeTx" presStyleLbl="node1" presStyleIdx="2" presStyleCnt="4">
        <dgm:presLayoutVars>
          <dgm:bulletEnabled val="1"/>
        </dgm:presLayoutVars>
      </dgm:prSet>
      <dgm:spPr/>
      <dgm:t>
        <a:bodyPr/>
        <a:lstStyle/>
        <a:p>
          <a:endParaRPr lang="en-US"/>
        </a:p>
      </dgm:t>
    </dgm:pt>
    <dgm:pt modelId="{1FCDE471-6A3A-4217-9BEE-8A175F3FF5FC}" type="pres">
      <dgm:prSet presAssocID="{48ADF772-2DA1-4DAC-8B03-3C28CDB8E9E6}" presName="invisiNode" presStyleLbl="node1" presStyleIdx="2" presStyleCnt="4"/>
      <dgm:spPr/>
    </dgm:pt>
    <dgm:pt modelId="{88B22D9F-3097-47F6-A2F2-8BF9235723DE}" type="pres">
      <dgm:prSet presAssocID="{48ADF772-2DA1-4DAC-8B03-3C28CDB8E9E6}" presName="imagNode" presStyleLbl="fgImgPlace1" presStyleIdx="2" presStyleCnt="4"/>
      <dgm:spPr/>
    </dgm:pt>
    <dgm:pt modelId="{78095AF6-A876-4650-A485-7EDB1C335A87}" type="pres">
      <dgm:prSet presAssocID="{D8008EA9-3858-4D1C-A2DF-429CA78EB2E7}" presName="sibTrans" presStyleLbl="sibTrans2D1" presStyleIdx="0" presStyleCnt="0"/>
      <dgm:spPr/>
      <dgm:t>
        <a:bodyPr/>
        <a:lstStyle/>
        <a:p>
          <a:endParaRPr lang="en-US"/>
        </a:p>
      </dgm:t>
    </dgm:pt>
    <dgm:pt modelId="{6A5035D5-D7DC-4267-869C-C3CC09B65BE9}" type="pres">
      <dgm:prSet presAssocID="{4B0317FD-96C8-4B8A-AC39-856639F85E49}" presName="compNode" presStyleCnt="0"/>
      <dgm:spPr/>
    </dgm:pt>
    <dgm:pt modelId="{ADCBE807-793F-4AB7-AE1A-AF756F9B093C}" type="pres">
      <dgm:prSet presAssocID="{4B0317FD-96C8-4B8A-AC39-856639F85E49}" presName="bkgdShape" presStyleLbl="node1" presStyleIdx="3" presStyleCnt="4"/>
      <dgm:spPr/>
      <dgm:t>
        <a:bodyPr/>
        <a:lstStyle/>
        <a:p>
          <a:endParaRPr lang="en-US"/>
        </a:p>
      </dgm:t>
    </dgm:pt>
    <dgm:pt modelId="{C4D176FC-ABDF-4212-93B6-70123566D36B}" type="pres">
      <dgm:prSet presAssocID="{4B0317FD-96C8-4B8A-AC39-856639F85E49}" presName="nodeTx" presStyleLbl="node1" presStyleIdx="3" presStyleCnt="4">
        <dgm:presLayoutVars>
          <dgm:bulletEnabled val="1"/>
        </dgm:presLayoutVars>
      </dgm:prSet>
      <dgm:spPr/>
      <dgm:t>
        <a:bodyPr/>
        <a:lstStyle/>
        <a:p>
          <a:endParaRPr lang="en-US"/>
        </a:p>
      </dgm:t>
    </dgm:pt>
    <dgm:pt modelId="{3261F344-3CF6-4A56-BBB5-FF12ABCE8D04}" type="pres">
      <dgm:prSet presAssocID="{4B0317FD-96C8-4B8A-AC39-856639F85E49}" presName="invisiNode" presStyleLbl="node1" presStyleIdx="3" presStyleCnt="4"/>
      <dgm:spPr/>
    </dgm:pt>
    <dgm:pt modelId="{B1D8D622-9C31-4BD4-BEE7-C35C9AB38220}" type="pres">
      <dgm:prSet presAssocID="{4B0317FD-96C8-4B8A-AC39-856639F85E49}" presName="imagNode" presStyleLbl="fgImgPlace1" presStyleIdx="3" presStyleCnt="4"/>
      <dgm:spPr/>
    </dgm:pt>
  </dgm:ptLst>
  <dgm:cxnLst>
    <dgm:cxn modelId="{D99BAC3D-79EC-4B5E-AE22-F6312ED638BB}" type="presOf" srcId="{4B0317FD-96C8-4B8A-AC39-856639F85E49}" destId="{C4D176FC-ABDF-4212-93B6-70123566D36B}" srcOrd="1" destOrd="0" presId="urn:microsoft.com/office/officeart/2005/8/layout/hList7"/>
    <dgm:cxn modelId="{6B6B8DB7-CEA0-4CA1-AEF7-B9790E644C2E}" srcId="{B69EB20D-DF2F-4162-86F7-93FAD7333C0A}" destId="{4B0317FD-96C8-4B8A-AC39-856639F85E49}" srcOrd="3" destOrd="0" parTransId="{B8B21A8D-678A-4431-A738-BA531A23E592}" sibTransId="{016C06A3-575D-4175-A8CE-216669E07419}"/>
    <dgm:cxn modelId="{1003B1CC-BD3C-48F7-BB7D-B890DF40805E}" type="presOf" srcId="{158DAE8E-7FA7-4AEC-828D-9F1D3B62E98B}" destId="{58455EA1-4EF9-4D06-9EB7-7E84AD632279}" srcOrd="0" destOrd="0" presId="urn:microsoft.com/office/officeart/2005/8/layout/hList7"/>
    <dgm:cxn modelId="{E031B1BD-122B-42E7-B8D8-481EC320317D}" srcId="{B69EB20D-DF2F-4162-86F7-93FAD7333C0A}" destId="{1DA6711E-EFC1-4F6B-80F6-8AA2E0DF9868}" srcOrd="0" destOrd="0" parTransId="{BBAD5ACF-A484-463A-9F29-BB83E0F9DF4C}" sibTransId="{F7063930-5CE6-4757-8B03-339D829090B0}"/>
    <dgm:cxn modelId="{CB27F026-FF70-40A7-B866-6C72019B1815}" type="presOf" srcId="{48ADF772-2DA1-4DAC-8B03-3C28CDB8E9E6}" destId="{F74F6FAB-ECC8-4FFB-B669-608FBC0F68D2}" srcOrd="1" destOrd="0" presId="urn:microsoft.com/office/officeart/2005/8/layout/hList7"/>
    <dgm:cxn modelId="{24B75B48-D342-471C-A007-4CDB64AD272D}" type="presOf" srcId="{4B0317FD-96C8-4B8A-AC39-856639F85E49}" destId="{ADCBE807-793F-4AB7-AE1A-AF756F9B093C}" srcOrd="0" destOrd="0" presId="urn:microsoft.com/office/officeart/2005/8/layout/hList7"/>
    <dgm:cxn modelId="{25ADEB62-ECF5-4D0B-A86D-6CC909AAA498}" type="presOf" srcId="{48ADF772-2DA1-4DAC-8B03-3C28CDB8E9E6}" destId="{21D91731-F6C5-48C9-BADB-7C8E02F01AA4}" srcOrd="0" destOrd="0" presId="urn:microsoft.com/office/officeart/2005/8/layout/hList7"/>
    <dgm:cxn modelId="{62384D66-AD17-4146-B1F1-259489B846D3}" type="presOf" srcId="{F7063930-5CE6-4757-8B03-339D829090B0}" destId="{395C5409-9CEA-4BBB-842E-EECD49EBD8A5}" srcOrd="0" destOrd="0" presId="urn:microsoft.com/office/officeart/2005/8/layout/hList7"/>
    <dgm:cxn modelId="{10790909-06C5-464A-B8C9-42924607326F}" srcId="{B69EB20D-DF2F-4162-86F7-93FAD7333C0A}" destId="{13957F0A-AA4F-4218-B3E7-D4FF701E3BAD}" srcOrd="1" destOrd="0" parTransId="{44A1F6D7-7860-4583-A6BF-05AEBEE63AC4}" sibTransId="{158DAE8E-7FA7-4AEC-828D-9F1D3B62E98B}"/>
    <dgm:cxn modelId="{D938E944-F2BA-403F-A10C-06088CE9966F}" type="presOf" srcId="{B69EB20D-DF2F-4162-86F7-93FAD7333C0A}" destId="{4CF687CE-587A-4369-B3E0-65F68E70D582}" srcOrd="0" destOrd="0" presId="urn:microsoft.com/office/officeart/2005/8/layout/hList7"/>
    <dgm:cxn modelId="{215DDC8D-ADB2-4865-A0FE-C2D5FD2CF7E7}" type="presOf" srcId="{1DA6711E-EFC1-4F6B-80F6-8AA2E0DF9868}" destId="{6CFA8FEA-F268-4509-8BDD-90EAE630A6AF}" srcOrd="0" destOrd="0" presId="urn:microsoft.com/office/officeart/2005/8/layout/hList7"/>
    <dgm:cxn modelId="{7D7FB375-1EBC-46BF-B7FF-E14EB4DBA97D}" type="presOf" srcId="{1DA6711E-EFC1-4F6B-80F6-8AA2E0DF9868}" destId="{F861AD9E-6543-4040-BE4D-C286D9E1D1D0}" srcOrd="1" destOrd="0" presId="urn:microsoft.com/office/officeart/2005/8/layout/hList7"/>
    <dgm:cxn modelId="{69306F16-684D-4218-BA79-4B7FDCB073E0}" type="presOf" srcId="{13957F0A-AA4F-4218-B3E7-D4FF701E3BAD}" destId="{FDCAB67C-9AA6-443F-A3E1-0D0FEB516A79}" srcOrd="1" destOrd="0" presId="urn:microsoft.com/office/officeart/2005/8/layout/hList7"/>
    <dgm:cxn modelId="{36CC87BF-6141-40EE-B9C3-B5595C26CD31}" type="presOf" srcId="{13957F0A-AA4F-4218-B3E7-D4FF701E3BAD}" destId="{0DBF11F9-47E5-46CE-817A-A60A7F0500E4}" srcOrd="0" destOrd="0" presId="urn:microsoft.com/office/officeart/2005/8/layout/hList7"/>
    <dgm:cxn modelId="{E0E51262-53C9-4105-915A-2761F02EE7AD}" srcId="{B69EB20D-DF2F-4162-86F7-93FAD7333C0A}" destId="{48ADF772-2DA1-4DAC-8B03-3C28CDB8E9E6}" srcOrd="2" destOrd="0" parTransId="{6B39825E-C839-435E-B770-37403C5B43ED}" sibTransId="{D8008EA9-3858-4D1C-A2DF-429CA78EB2E7}"/>
    <dgm:cxn modelId="{BD197D53-FF0B-4B7E-9DC8-E7D68EA154B1}" type="presOf" srcId="{D8008EA9-3858-4D1C-A2DF-429CA78EB2E7}" destId="{78095AF6-A876-4650-A485-7EDB1C335A87}" srcOrd="0" destOrd="0" presId="urn:microsoft.com/office/officeart/2005/8/layout/hList7"/>
    <dgm:cxn modelId="{9A76DC17-062C-4CD6-A591-082ED2A77E35}" type="presParOf" srcId="{4CF687CE-587A-4369-B3E0-65F68E70D582}" destId="{4BCA60A3-F92D-4CF6-8BD8-CE2E515E809C}" srcOrd="0" destOrd="0" presId="urn:microsoft.com/office/officeart/2005/8/layout/hList7"/>
    <dgm:cxn modelId="{004246C0-1B7F-471C-8A26-ADDF2B2F3CD7}" type="presParOf" srcId="{4CF687CE-587A-4369-B3E0-65F68E70D582}" destId="{A4A98A83-63ED-499C-9112-FD16B343A5E2}" srcOrd="1" destOrd="0" presId="urn:microsoft.com/office/officeart/2005/8/layout/hList7"/>
    <dgm:cxn modelId="{3087CAF3-FFE5-4696-80B4-BED1840D01E3}" type="presParOf" srcId="{A4A98A83-63ED-499C-9112-FD16B343A5E2}" destId="{FD6BA1B4-96D4-4818-A9C4-68591438AC88}" srcOrd="0" destOrd="0" presId="urn:microsoft.com/office/officeart/2005/8/layout/hList7"/>
    <dgm:cxn modelId="{0B40D7BC-C64D-425E-B776-4B010A1E556E}" type="presParOf" srcId="{FD6BA1B4-96D4-4818-A9C4-68591438AC88}" destId="{6CFA8FEA-F268-4509-8BDD-90EAE630A6AF}" srcOrd="0" destOrd="0" presId="urn:microsoft.com/office/officeart/2005/8/layout/hList7"/>
    <dgm:cxn modelId="{A784AA69-A0F0-41D6-A569-7FD5A87735F3}" type="presParOf" srcId="{FD6BA1B4-96D4-4818-A9C4-68591438AC88}" destId="{F861AD9E-6543-4040-BE4D-C286D9E1D1D0}" srcOrd="1" destOrd="0" presId="urn:microsoft.com/office/officeart/2005/8/layout/hList7"/>
    <dgm:cxn modelId="{F7B16FCE-8A20-4519-A6E5-6D60172E26BA}" type="presParOf" srcId="{FD6BA1B4-96D4-4818-A9C4-68591438AC88}" destId="{6FD3562D-4DEB-49A3-9773-E863BE4702ED}" srcOrd="2" destOrd="0" presId="urn:microsoft.com/office/officeart/2005/8/layout/hList7"/>
    <dgm:cxn modelId="{3DD26547-4278-472A-AACC-730D9153FEB4}" type="presParOf" srcId="{FD6BA1B4-96D4-4818-A9C4-68591438AC88}" destId="{AB5FB6F4-0B33-4F2F-B51D-963DFA311A0A}" srcOrd="3" destOrd="0" presId="urn:microsoft.com/office/officeart/2005/8/layout/hList7"/>
    <dgm:cxn modelId="{1D838CF4-32F8-4B82-8C2A-BDBBD7040674}" type="presParOf" srcId="{A4A98A83-63ED-499C-9112-FD16B343A5E2}" destId="{395C5409-9CEA-4BBB-842E-EECD49EBD8A5}" srcOrd="1" destOrd="0" presId="urn:microsoft.com/office/officeart/2005/8/layout/hList7"/>
    <dgm:cxn modelId="{D1A4BDF0-C17A-49DA-9EAE-3FDE3841A52D}" type="presParOf" srcId="{A4A98A83-63ED-499C-9112-FD16B343A5E2}" destId="{E3C7719D-A506-469B-AAAF-5B0A6DDF2666}" srcOrd="2" destOrd="0" presId="urn:microsoft.com/office/officeart/2005/8/layout/hList7"/>
    <dgm:cxn modelId="{BD256CCC-F7EA-4EFC-8B51-34F7DF01F162}" type="presParOf" srcId="{E3C7719D-A506-469B-AAAF-5B0A6DDF2666}" destId="{0DBF11F9-47E5-46CE-817A-A60A7F0500E4}" srcOrd="0" destOrd="0" presId="urn:microsoft.com/office/officeart/2005/8/layout/hList7"/>
    <dgm:cxn modelId="{DA7A3175-16BA-45FF-9BF9-9C4CCF5D4B66}" type="presParOf" srcId="{E3C7719D-A506-469B-AAAF-5B0A6DDF2666}" destId="{FDCAB67C-9AA6-443F-A3E1-0D0FEB516A79}" srcOrd="1" destOrd="0" presId="urn:microsoft.com/office/officeart/2005/8/layout/hList7"/>
    <dgm:cxn modelId="{7E13D38B-4F63-4609-BF9D-26C186CC2CF4}" type="presParOf" srcId="{E3C7719D-A506-469B-AAAF-5B0A6DDF2666}" destId="{40900937-4037-44D0-B9AD-7A5977D4F399}" srcOrd="2" destOrd="0" presId="urn:microsoft.com/office/officeart/2005/8/layout/hList7"/>
    <dgm:cxn modelId="{8D29A06A-C0C5-4198-801E-E952C850FFFB}" type="presParOf" srcId="{E3C7719D-A506-469B-AAAF-5B0A6DDF2666}" destId="{77ADD69D-47B1-40AE-BD9C-772CAF0995CF}" srcOrd="3" destOrd="0" presId="urn:microsoft.com/office/officeart/2005/8/layout/hList7"/>
    <dgm:cxn modelId="{A0398119-2A09-4030-90B0-09F5D0A0629A}" type="presParOf" srcId="{A4A98A83-63ED-499C-9112-FD16B343A5E2}" destId="{58455EA1-4EF9-4D06-9EB7-7E84AD632279}" srcOrd="3" destOrd="0" presId="urn:microsoft.com/office/officeart/2005/8/layout/hList7"/>
    <dgm:cxn modelId="{0431E93B-BABB-467D-81F8-472015D352BF}" type="presParOf" srcId="{A4A98A83-63ED-499C-9112-FD16B343A5E2}" destId="{E38B396B-3DDA-464C-8048-8E6A19367BF9}" srcOrd="4" destOrd="0" presId="urn:microsoft.com/office/officeart/2005/8/layout/hList7"/>
    <dgm:cxn modelId="{C7CC1FE5-A7F6-4D29-A980-A5F94E4E2433}" type="presParOf" srcId="{E38B396B-3DDA-464C-8048-8E6A19367BF9}" destId="{21D91731-F6C5-48C9-BADB-7C8E02F01AA4}" srcOrd="0" destOrd="0" presId="urn:microsoft.com/office/officeart/2005/8/layout/hList7"/>
    <dgm:cxn modelId="{F06DB21D-D0A0-41C0-8A5D-FDEF80535769}" type="presParOf" srcId="{E38B396B-3DDA-464C-8048-8E6A19367BF9}" destId="{F74F6FAB-ECC8-4FFB-B669-608FBC0F68D2}" srcOrd="1" destOrd="0" presId="urn:microsoft.com/office/officeart/2005/8/layout/hList7"/>
    <dgm:cxn modelId="{38F40457-23E6-4565-8FFE-9A0A8A1EEA44}" type="presParOf" srcId="{E38B396B-3DDA-464C-8048-8E6A19367BF9}" destId="{1FCDE471-6A3A-4217-9BEE-8A175F3FF5FC}" srcOrd="2" destOrd="0" presId="urn:microsoft.com/office/officeart/2005/8/layout/hList7"/>
    <dgm:cxn modelId="{C01A943A-7844-4309-AD0A-8258177BD9FD}" type="presParOf" srcId="{E38B396B-3DDA-464C-8048-8E6A19367BF9}" destId="{88B22D9F-3097-47F6-A2F2-8BF9235723DE}" srcOrd="3" destOrd="0" presId="urn:microsoft.com/office/officeart/2005/8/layout/hList7"/>
    <dgm:cxn modelId="{7156A93E-BA6D-4D20-A667-A89B8AACB286}" type="presParOf" srcId="{A4A98A83-63ED-499C-9112-FD16B343A5E2}" destId="{78095AF6-A876-4650-A485-7EDB1C335A87}" srcOrd="5" destOrd="0" presId="urn:microsoft.com/office/officeart/2005/8/layout/hList7"/>
    <dgm:cxn modelId="{FD3B0179-6542-4FA7-9268-922ECEBC296E}" type="presParOf" srcId="{A4A98A83-63ED-499C-9112-FD16B343A5E2}" destId="{6A5035D5-D7DC-4267-869C-C3CC09B65BE9}" srcOrd="6" destOrd="0" presId="urn:microsoft.com/office/officeart/2005/8/layout/hList7"/>
    <dgm:cxn modelId="{34F15BE5-80E8-4A11-B5F6-DD4A76E0E483}" type="presParOf" srcId="{6A5035D5-D7DC-4267-869C-C3CC09B65BE9}" destId="{ADCBE807-793F-4AB7-AE1A-AF756F9B093C}" srcOrd="0" destOrd="0" presId="urn:microsoft.com/office/officeart/2005/8/layout/hList7"/>
    <dgm:cxn modelId="{611B29FB-6B1C-4745-AF37-F4C4F86BB324}" type="presParOf" srcId="{6A5035D5-D7DC-4267-869C-C3CC09B65BE9}" destId="{C4D176FC-ABDF-4212-93B6-70123566D36B}" srcOrd="1" destOrd="0" presId="urn:microsoft.com/office/officeart/2005/8/layout/hList7"/>
    <dgm:cxn modelId="{C78D0C3F-0EE2-495F-B1B6-3EC1C0FC000D}" type="presParOf" srcId="{6A5035D5-D7DC-4267-869C-C3CC09B65BE9}" destId="{3261F344-3CF6-4A56-BBB5-FF12ABCE8D04}" srcOrd="2" destOrd="0" presId="urn:microsoft.com/office/officeart/2005/8/layout/hList7"/>
    <dgm:cxn modelId="{ED399CC0-F831-4EC5-83D4-2F8E06710185}" type="presParOf" srcId="{6A5035D5-D7DC-4267-869C-C3CC09B65BE9}" destId="{B1D8D622-9C31-4BD4-BEE7-C35C9AB3822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B4AB76-BEF5-498B-9920-D9BB1FC8EB0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9E6D020-7FB3-4367-87C4-53EE9F9AC7A8}">
      <dgm:prSet phldrT="[Text]" custT="1"/>
      <dgm:spPr>
        <a:solidFill>
          <a:schemeClr val="accent4">
            <a:lumMod val="75000"/>
          </a:schemeClr>
        </a:solidFill>
        <a:ln>
          <a:solidFill>
            <a:schemeClr val="bg1"/>
          </a:solidFill>
        </a:ln>
      </dgm:spPr>
      <dgm:t>
        <a:bodyPr/>
        <a:lstStyle/>
        <a:p>
          <a:endParaRPr lang="en-US" sz="1800" dirty="0"/>
        </a:p>
      </dgm:t>
    </dgm:pt>
    <dgm:pt modelId="{7A110DAD-5349-474F-803E-7068FC86C733}" type="parTrans" cxnId="{909C1D86-427B-4EA8-8E67-CCB9E8570F5C}">
      <dgm:prSet/>
      <dgm:spPr/>
      <dgm:t>
        <a:bodyPr/>
        <a:lstStyle/>
        <a:p>
          <a:endParaRPr lang="en-US"/>
        </a:p>
      </dgm:t>
    </dgm:pt>
    <dgm:pt modelId="{643583E6-228D-4A7E-AE91-2837CDC4161E}" type="sibTrans" cxnId="{909C1D86-427B-4EA8-8E67-CCB9E8570F5C}">
      <dgm:prSet/>
      <dgm:spPr/>
      <dgm:t>
        <a:bodyPr/>
        <a:lstStyle/>
        <a:p>
          <a:endParaRPr lang="en-US"/>
        </a:p>
      </dgm:t>
    </dgm:pt>
    <dgm:pt modelId="{CF68AB44-6062-4E6D-84A2-5AA8151D7BE7}">
      <dgm:prSet phldrT="[Text]" custT="1"/>
      <dgm:spPr>
        <a:solidFill>
          <a:srgbClr val="0070C0"/>
        </a:solidFill>
        <a:ln>
          <a:solidFill>
            <a:schemeClr val="bg1"/>
          </a:solidFill>
        </a:ln>
      </dgm:spPr>
      <dgm:t>
        <a:bodyPr/>
        <a:lstStyle/>
        <a:p>
          <a:endParaRPr lang="en-US" sz="1800" dirty="0"/>
        </a:p>
      </dgm:t>
    </dgm:pt>
    <dgm:pt modelId="{27D504FE-1BAB-4C30-AABF-1A812D1BEE97}" type="parTrans" cxnId="{BCB4A218-9135-4DBD-AC42-7FD9C17745B5}">
      <dgm:prSet/>
      <dgm:spPr/>
      <dgm:t>
        <a:bodyPr/>
        <a:lstStyle/>
        <a:p>
          <a:endParaRPr lang="en-US"/>
        </a:p>
      </dgm:t>
    </dgm:pt>
    <dgm:pt modelId="{8DE93278-FA3D-4AFD-B783-7D845FE819E5}" type="sibTrans" cxnId="{BCB4A218-9135-4DBD-AC42-7FD9C17745B5}">
      <dgm:prSet/>
      <dgm:spPr/>
      <dgm:t>
        <a:bodyPr/>
        <a:lstStyle/>
        <a:p>
          <a:endParaRPr lang="en-US"/>
        </a:p>
      </dgm:t>
    </dgm:pt>
    <dgm:pt modelId="{E1F6CA5C-59DC-401C-8F7F-E0351A80113A}" type="pres">
      <dgm:prSet presAssocID="{CAB4AB76-BEF5-498B-9920-D9BB1FC8EB05}" presName="Name0" presStyleCnt="0">
        <dgm:presLayoutVars>
          <dgm:chMax val="7"/>
          <dgm:resizeHandles val="exact"/>
        </dgm:presLayoutVars>
      </dgm:prSet>
      <dgm:spPr/>
      <dgm:t>
        <a:bodyPr/>
        <a:lstStyle/>
        <a:p>
          <a:endParaRPr lang="en-US"/>
        </a:p>
      </dgm:t>
    </dgm:pt>
    <dgm:pt modelId="{85897ED4-82FF-4368-9BEF-C8FEC8CDFE8B}" type="pres">
      <dgm:prSet presAssocID="{CAB4AB76-BEF5-498B-9920-D9BB1FC8EB05}" presName="comp1" presStyleCnt="0"/>
      <dgm:spPr/>
    </dgm:pt>
    <dgm:pt modelId="{5104DDDC-3BD1-4621-AE2C-DD4A8EC6FDC1}" type="pres">
      <dgm:prSet presAssocID="{CAB4AB76-BEF5-498B-9920-D9BB1FC8EB05}" presName="circle1" presStyleLbl="node1" presStyleIdx="0" presStyleCnt="2" custScaleX="94122" custLinFactNeighborX="17096" custLinFactNeighborY="-1838"/>
      <dgm:spPr/>
      <dgm:t>
        <a:bodyPr/>
        <a:lstStyle/>
        <a:p>
          <a:endParaRPr lang="en-US"/>
        </a:p>
      </dgm:t>
    </dgm:pt>
    <dgm:pt modelId="{6CABFF31-8AE1-46E7-954C-109A59662724}" type="pres">
      <dgm:prSet presAssocID="{CAB4AB76-BEF5-498B-9920-D9BB1FC8EB05}" presName="c1text" presStyleLbl="node1" presStyleIdx="0" presStyleCnt="2">
        <dgm:presLayoutVars>
          <dgm:bulletEnabled val="1"/>
        </dgm:presLayoutVars>
      </dgm:prSet>
      <dgm:spPr/>
      <dgm:t>
        <a:bodyPr/>
        <a:lstStyle/>
        <a:p>
          <a:endParaRPr lang="en-US"/>
        </a:p>
      </dgm:t>
    </dgm:pt>
    <dgm:pt modelId="{99E2A084-AA29-410D-AA77-8F7731F2CDC6}" type="pres">
      <dgm:prSet presAssocID="{CAB4AB76-BEF5-498B-9920-D9BB1FC8EB05}" presName="comp2" presStyleCnt="0"/>
      <dgm:spPr/>
    </dgm:pt>
    <dgm:pt modelId="{6BB8C48F-2671-4B99-9D6A-C5AD99F083AE}" type="pres">
      <dgm:prSet presAssocID="{CAB4AB76-BEF5-498B-9920-D9BB1FC8EB05}" presName="circle2" presStyleLbl="node1" presStyleIdx="1" presStyleCnt="2" custScaleX="117102" custLinFactNeighborX="2545" custLinFactNeighborY="-3524"/>
      <dgm:spPr/>
      <dgm:t>
        <a:bodyPr/>
        <a:lstStyle/>
        <a:p>
          <a:endParaRPr lang="en-US"/>
        </a:p>
      </dgm:t>
    </dgm:pt>
    <dgm:pt modelId="{EF1FFE5A-B180-4938-A992-46EA179B4060}" type="pres">
      <dgm:prSet presAssocID="{CAB4AB76-BEF5-498B-9920-D9BB1FC8EB05}" presName="c2text" presStyleLbl="node1" presStyleIdx="1" presStyleCnt="2">
        <dgm:presLayoutVars>
          <dgm:bulletEnabled val="1"/>
        </dgm:presLayoutVars>
      </dgm:prSet>
      <dgm:spPr/>
      <dgm:t>
        <a:bodyPr/>
        <a:lstStyle/>
        <a:p>
          <a:endParaRPr lang="en-US"/>
        </a:p>
      </dgm:t>
    </dgm:pt>
  </dgm:ptLst>
  <dgm:cxnLst>
    <dgm:cxn modelId="{909C1D86-427B-4EA8-8E67-CCB9E8570F5C}" srcId="{CAB4AB76-BEF5-498B-9920-D9BB1FC8EB05}" destId="{79E6D020-7FB3-4367-87C4-53EE9F9AC7A8}" srcOrd="0" destOrd="0" parTransId="{7A110DAD-5349-474F-803E-7068FC86C733}" sibTransId="{643583E6-228D-4A7E-AE91-2837CDC4161E}"/>
    <dgm:cxn modelId="{268F4280-599C-46D4-B624-1D49D6AC5095}" type="presOf" srcId="{CF68AB44-6062-4E6D-84A2-5AA8151D7BE7}" destId="{6BB8C48F-2671-4B99-9D6A-C5AD99F083AE}" srcOrd="0" destOrd="0" presId="urn:microsoft.com/office/officeart/2005/8/layout/venn2"/>
    <dgm:cxn modelId="{56B3D13B-140D-44D0-9F56-B884E140CF6F}" type="presOf" srcId="{79E6D020-7FB3-4367-87C4-53EE9F9AC7A8}" destId="{6CABFF31-8AE1-46E7-954C-109A59662724}" srcOrd="1" destOrd="0" presId="urn:microsoft.com/office/officeart/2005/8/layout/venn2"/>
    <dgm:cxn modelId="{E7A588F9-530F-4E34-BF08-5906B0DA75BA}" type="presOf" srcId="{CF68AB44-6062-4E6D-84A2-5AA8151D7BE7}" destId="{EF1FFE5A-B180-4938-A992-46EA179B4060}" srcOrd="1" destOrd="0" presId="urn:microsoft.com/office/officeart/2005/8/layout/venn2"/>
    <dgm:cxn modelId="{313CA8EC-540A-4FD2-8966-3FBB86A6AEE1}" type="presOf" srcId="{CAB4AB76-BEF5-498B-9920-D9BB1FC8EB05}" destId="{E1F6CA5C-59DC-401C-8F7F-E0351A80113A}" srcOrd="0" destOrd="0" presId="urn:microsoft.com/office/officeart/2005/8/layout/venn2"/>
    <dgm:cxn modelId="{CA4CF099-3D81-4D56-B3D7-083B30456AD2}" type="presOf" srcId="{79E6D020-7FB3-4367-87C4-53EE9F9AC7A8}" destId="{5104DDDC-3BD1-4621-AE2C-DD4A8EC6FDC1}" srcOrd="0" destOrd="0" presId="urn:microsoft.com/office/officeart/2005/8/layout/venn2"/>
    <dgm:cxn modelId="{BCB4A218-9135-4DBD-AC42-7FD9C17745B5}" srcId="{CAB4AB76-BEF5-498B-9920-D9BB1FC8EB05}" destId="{CF68AB44-6062-4E6D-84A2-5AA8151D7BE7}" srcOrd="1" destOrd="0" parTransId="{27D504FE-1BAB-4C30-AABF-1A812D1BEE97}" sibTransId="{8DE93278-FA3D-4AFD-B783-7D845FE819E5}"/>
    <dgm:cxn modelId="{8F48FB7D-BEF2-4C8F-AA54-D0778DA1BBE7}" type="presParOf" srcId="{E1F6CA5C-59DC-401C-8F7F-E0351A80113A}" destId="{85897ED4-82FF-4368-9BEF-C8FEC8CDFE8B}" srcOrd="0" destOrd="0" presId="urn:microsoft.com/office/officeart/2005/8/layout/venn2"/>
    <dgm:cxn modelId="{C886735F-B81A-4AF2-A2BF-25FEDB2A70BF}" type="presParOf" srcId="{85897ED4-82FF-4368-9BEF-C8FEC8CDFE8B}" destId="{5104DDDC-3BD1-4621-AE2C-DD4A8EC6FDC1}" srcOrd="0" destOrd="0" presId="urn:microsoft.com/office/officeart/2005/8/layout/venn2"/>
    <dgm:cxn modelId="{FE7BAA44-D538-4F64-AD2C-320893FFBF4B}" type="presParOf" srcId="{85897ED4-82FF-4368-9BEF-C8FEC8CDFE8B}" destId="{6CABFF31-8AE1-46E7-954C-109A59662724}" srcOrd="1" destOrd="0" presId="urn:microsoft.com/office/officeart/2005/8/layout/venn2"/>
    <dgm:cxn modelId="{614B06DC-88D0-4620-B11A-8998F59C49EE}" type="presParOf" srcId="{E1F6CA5C-59DC-401C-8F7F-E0351A80113A}" destId="{99E2A084-AA29-410D-AA77-8F7731F2CDC6}" srcOrd="1" destOrd="0" presId="urn:microsoft.com/office/officeart/2005/8/layout/venn2"/>
    <dgm:cxn modelId="{2EC0872A-A65A-4E32-BD1F-FC073BBF7B5B}" type="presParOf" srcId="{99E2A084-AA29-410D-AA77-8F7731F2CDC6}" destId="{6BB8C48F-2671-4B99-9D6A-C5AD99F083AE}" srcOrd="0" destOrd="0" presId="urn:microsoft.com/office/officeart/2005/8/layout/venn2"/>
    <dgm:cxn modelId="{7DEDFE81-B43E-4BF3-AC43-AF2E7B508B60}" type="presParOf" srcId="{99E2A084-AA29-410D-AA77-8F7731F2CDC6}" destId="{EF1FFE5A-B180-4938-A992-46EA179B406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B4AB76-BEF5-498B-9920-D9BB1FC8EB0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9E6D020-7FB3-4367-87C4-53EE9F9AC7A8}">
      <dgm:prSet phldrT="[Text]" custT="1"/>
      <dgm:spPr>
        <a:solidFill>
          <a:schemeClr val="accent4">
            <a:lumMod val="75000"/>
          </a:schemeClr>
        </a:solidFill>
        <a:ln>
          <a:solidFill>
            <a:schemeClr val="bg1"/>
          </a:solidFill>
        </a:ln>
      </dgm:spPr>
      <dgm:t>
        <a:bodyPr/>
        <a:lstStyle/>
        <a:p>
          <a:endParaRPr lang="en-US" sz="1800" dirty="0"/>
        </a:p>
      </dgm:t>
    </dgm:pt>
    <dgm:pt modelId="{7A110DAD-5349-474F-803E-7068FC86C733}" type="parTrans" cxnId="{909C1D86-427B-4EA8-8E67-CCB9E8570F5C}">
      <dgm:prSet/>
      <dgm:spPr/>
      <dgm:t>
        <a:bodyPr/>
        <a:lstStyle/>
        <a:p>
          <a:endParaRPr lang="en-US"/>
        </a:p>
      </dgm:t>
    </dgm:pt>
    <dgm:pt modelId="{643583E6-228D-4A7E-AE91-2837CDC4161E}" type="sibTrans" cxnId="{909C1D86-427B-4EA8-8E67-CCB9E8570F5C}">
      <dgm:prSet/>
      <dgm:spPr/>
      <dgm:t>
        <a:bodyPr/>
        <a:lstStyle/>
        <a:p>
          <a:endParaRPr lang="en-US"/>
        </a:p>
      </dgm:t>
    </dgm:pt>
    <dgm:pt modelId="{CF68AB44-6062-4E6D-84A2-5AA8151D7BE7}">
      <dgm:prSet phldrT="[Text]" custT="1"/>
      <dgm:spPr>
        <a:solidFill>
          <a:srgbClr val="0070C0"/>
        </a:solidFill>
        <a:ln>
          <a:solidFill>
            <a:schemeClr val="bg1"/>
          </a:solidFill>
        </a:ln>
      </dgm:spPr>
      <dgm:t>
        <a:bodyPr/>
        <a:lstStyle/>
        <a:p>
          <a:endParaRPr lang="en-US" sz="1800" dirty="0"/>
        </a:p>
      </dgm:t>
    </dgm:pt>
    <dgm:pt modelId="{27D504FE-1BAB-4C30-AABF-1A812D1BEE97}" type="parTrans" cxnId="{BCB4A218-9135-4DBD-AC42-7FD9C17745B5}">
      <dgm:prSet/>
      <dgm:spPr/>
      <dgm:t>
        <a:bodyPr/>
        <a:lstStyle/>
        <a:p>
          <a:endParaRPr lang="en-US"/>
        </a:p>
      </dgm:t>
    </dgm:pt>
    <dgm:pt modelId="{8DE93278-FA3D-4AFD-B783-7D845FE819E5}" type="sibTrans" cxnId="{BCB4A218-9135-4DBD-AC42-7FD9C17745B5}">
      <dgm:prSet/>
      <dgm:spPr/>
      <dgm:t>
        <a:bodyPr/>
        <a:lstStyle/>
        <a:p>
          <a:endParaRPr lang="en-US"/>
        </a:p>
      </dgm:t>
    </dgm:pt>
    <dgm:pt modelId="{B8CED5AB-3DD9-4115-88FD-D90974D932AD}">
      <dgm:prSet phldrT="[Text]"/>
      <dgm:spPr>
        <a:solidFill>
          <a:schemeClr val="accent5">
            <a:lumMod val="75000"/>
          </a:schemeClr>
        </a:solidFill>
        <a:ln>
          <a:solidFill>
            <a:schemeClr val="bg1"/>
          </a:solidFill>
        </a:ln>
      </dgm:spPr>
      <dgm:t>
        <a:bodyPr/>
        <a:lstStyle/>
        <a:p>
          <a:endParaRPr lang="en-US" b="1" dirty="0"/>
        </a:p>
      </dgm:t>
    </dgm:pt>
    <dgm:pt modelId="{77AED1CE-271D-4139-8A20-4070EE731CB2}" type="parTrans" cxnId="{C9699F11-9667-495A-A53A-6C4EDCDBB8CE}">
      <dgm:prSet/>
      <dgm:spPr/>
      <dgm:t>
        <a:bodyPr/>
        <a:lstStyle/>
        <a:p>
          <a:endParaRPr lang="en-US"/>
        </a:p>
      </dgm:t>
    </dgm:pt>
    <dgm:pt modelId="{4AEFC5BF-89F5-4D14-BC34-463EEBA54FFC}" type="sibTrans" cxnId="{C9699F11-9667-495A-A53A-6C4EDCDBB8CE}">
      <dgm:prSet/>
      <dgm:spPr/>
      <dgm:t>
        <a:bodyPr/>
        <a:lstStyle/>
        <a:p>
          <a:endParaRPr lang="en-US"/>
        </a:p>
      </dgm:t>
    </dgm:pt>
    <dgm:pt modelId="{E1F6CA5C-59DC-401C-8F7F-E0351A80113A}" type="pres">
      <dgm:prSet presAssocID="{CAB4AB76-BEF5-498B-9920-D9BB1FC8EB05}" presName="Name0" presStyleCnt="0">
        <dgm:presLayoutVars>
          <dgm:chMax val="7"/>
          <dgm:resizeHandles val="exact"/>
        </dgm:presLayoutVars>
      </dgm:prSet>
      <dgm:spPr/>
      <dgm:t>
        <a:bodyPr/>
        <a:lstStyle/>
        <a:p>
          <a:endParaRPr lang="en-US"/>
        </a:p>
      </dgm:t>
    </dgm:pt>
    <dgm:pt modelId="{85897ED4-82FF-4368-9BEF-C8FEC8CDFE8B}" type="pres">
      <dgm:prSet presAssocID="{CAB4AB76-BEF5-498B-9920-D9BB1FC8EB05}" presName="comp1" presStyleCnt="0"/>
      <dgm:spPr/>
    </dgm:pt>
    <dgm:pt modelId="{5104DDDC-3BD1-4621-AE2C-DD4A8EC6FDC1}" type="pres">
      <dgm:prSet presAssocID="{CAB4AB76-BEF5-498B-9920-D9BB1FC8EB05}" presName="circle1" presStyleLbl="node1" presStyleIdx="0" presStyleCnt="3" custScaleX="94122" custLinFactNeighborX="17096" custLinFactNeighborY="-1838"/>
      <dgm:spPr/>
      <dgm:t>
        <a:bodyPr/>
        <a:lstStyle/>
        <a:p>
          <a:endParaRPr lang="en-US"/>
        </a:p>
      </dgm:t>
    </dgm:pt>
    <dgm:pt modelId="{6CABFF31-8AE1-46E7-954C-109A59662724}" type="pres">
      <dgm:prSet presAssocID="{CAB4AB76-BEF5-498B-9920-D9BB1FC8EB05}" presName="c1text" presStyleLbl="node1" presStyleIdx="0" presStyleCnt="3">
        <dgm:presLayoutVars>
          <dgm:bulletEnabled val="1"/>
        </dgm:presLayoutVars>
      </dgm:prSet>
      <dgm:spPr/>
      <dgm:t>
        <a:bodyPr/>
        <a:lstStyle/>
        <a:p>
          <a:endParaRPr lang="en-US"/>
        </a:p>
      </dgm:t>
    </dgm:pt>
    <dgm:pt modelId="{99E2A084-AA29-410D-AA77-8F7731F2CDC6}" type="pres">
      <dgm:prSet presAssocID="{CAB4AB76-BEF5-498B-9920-D9BB1FC8EB05}" presName="comp2" presStyleCnt="0"/>
      <dgm:spPr/>
    </dgm:pt>
    <dgm:pt modelId="{6BB8C48F-2671-4B99-9D6A-C5AD99F083AE}" type="pres">
      <dgm:prSet presAssocID="{CAB4AB76-BEF5-498B-9920-D9BB1FC8EB05}" presName="circle2" presStyleLbl="node1" presStyleIdx="1" presStyleCnt="3" custScaleX="113594" custScaleY="93993" custLinFactNeighborX="2386" custLinFactNeighborY="-286"/>
      <dgm:spPr/>
      <dgm:t>
        <a:bodyPr/>
        <a:lstStyle/>
        <a:p>
          <a:endParaRPr lang="en-US"/>
        </a:p>
      </dgm:t>
    </dgm:pt>
    <dgm:pt modelId="{EF1FFE5A-B180-4938-A992-46EA179B4060}" type="pres">
      <dgm:prSet presAssocID="{CAB4AB76-BEF5-498B-9920-D9BB1FC8EB05}" presName="c2text" presStyleLbl="node1" presStyleIdx="1" presStyleCnt="3">
        <dgm:presLayoutVars>
          <dgm:bulletEnabled val="1"/>
        </dgm:presLayoutVars>
      </dgm:prSet>
      <dgm:spPr/>
      <dgm:t>
        <a:bodyPr/>
        <a:lstStyle/>
        <a:p>
          <a:endParaRPr lang="en-US"/>
        </a:p>
      </dgm:t>
    </dgm:pt>
    <dgm:pt modelId="{F5CEA9E6-BC09-4119-9686-7E41497FF506}" type="pres">
      <dgm:prSet presAssocID="{CAB4AB76-BEF5-498B-9920-D9BB1FC8EB05}" presName="comp3" presStyleCnt="0"/>
      <dgm:spPr/>
    </dgm:pt>
    <dgm:pt modelId="{5822378E-BB42-479C-A5A8-9C8DCF04E5F5}" type="pres">
      <dgm:prSet presAssocID="{CAB4AB76-BEF5-498B-9920-D9BB1FC8EB05}" presName="circle3" presStyleLbl="node1" presStyleIdx="2" presStyleCnt="3" custScaleX="98199" custScaleY="74739" custLinFactNeighborX="4236" custLinFactNeighborY="8537"/>
      <dgm:spPr/>
      <dgm:t>
        <a:bodyPr/>
        <a:lstStyle/>
        <a:p>
          <a:endParaRPr lang="en-US"/>
        </a:p>
      </dgm:t>
    </dgm:pt>
    <dgm:pt modelId="{24B86BA2-860C-4481-8158-3D714D5C6D62}" type="pres">
      <dgm:prSet presAssocID="{CAB4AB76-BEF5-498B-9920-D9BB1FC8EB05}" presName="c3text" presStyleLbl="node1" presStyleIdx="2" presStyleCnt="3">
        <dgm:presLayoutVars>
          <dgm:bulletEnabled val="1"/>
        </dgm:presLayoutVars>
      </dgm:prSet>
      <dgm:spPr/>
      <dgm:t>
        <a:bodyPr/>
        <a:lstStyle/>
        <a:p>
          <a:endParaRPr lang="en-US"/>
        </a:p>
      </dgm:t>
    </dgm:pt>
  </dgm:ptLst>
  <dgm:cxnLst>
    <dgm:cxn modelId="{1C4C6222-F0A4-4964-82D4-F8AFAF6FD0DE}" type="presOf" srcId="{79E6D020-7FB3-4367-87C4-53EE9F9AC7A8}" destId="{6CABFF31-8AE1-46E7-954C-109A59662724}" srcOrd="1" destOrd="0" presId="urn:microsoft.com/office/officeart/2005/8/layout/venn2"/>
    <dgm:cxn modelId="{A9EDD28D-9C91-4253-831E-655718E26D98}" type="presOf" srcId="{79E6D020-7FB3-4367-87C4-53EE9F9AC7A8}" destId="{5104DDDC-3BD1-4621-AE2C-DD4A8EC6FDC1}" srcOrd="0" destOrd="0" presId="urn:microsoft.com/office/officeart/2005/8/layout/venn2"/>
    <dgm:cxn modelId="{8A63DF87-640F-4492-ABE9-239E72CB2482}" type="presOf" srcId="{CF68AB44-6062-4E6D-84A2-5AA8151D7BE7}" destId="{EF1FFE5A-B180-4938-A992-46EA179B4060}" srcOrd="1" destOrd="0" presId="urn:microsoft.com/office/officeart/2005/8/layout/venn2"/>
    <dgm:cxn modelId="{C9699F11-9667-495A-A53A-6C4EDCDBB8CE}" srcId="{CAB4AB76-BEF5-498B-9920-D9BB1FC8EB05}" destId="{B8CED5AB-3DD9-4115-88FD-D90974D932AD}" srcOrd="2" destOrd="0" parTransId="{77AED1CE-271D-4139-8A20-4070EE731CB2}" sibTransId="{4AEFC5BF-89F5-4D14-BC34-463EEBA54FFC}"/>
    <dgm:cxn modelId="{909C1D86-427B-4EA8-8E67-CCB9E8570F5C}" srcId="{CAB4AB76-BEF5-498B-9920-D9BB1FC8EB05}" destId="{79E6D020-7FB3-4367-87C4-53EE9F9AC7A8}" srcOrd="0" destOrd="0" parTransId="{7A110DAD-5349-474F-803E-7068FC86C733}" sibTransId="{643583E6-228D-4A7E-AE91-2837CDC4161E}"/>
    <dgm:cxn modelId="{E516CF4B-074E-4B3E-97F0-707C4020CE2B}" type="presOf" srcId="{B8CED5AB-3DD9-4115-88FD-D90974D932AD}" destId="{5822378E-BB42-479C-A5A8-9C8DCF04E5F5}" srcOrd="0" destOrd="0" presId="urn:microsoft.com/office/officeart/2005/8/layout/venn2"/>
    <dgm:cxn modelId="{1CE7F879-CB3A-4CFD-BB3C-74101B0C071A}" type="presOf" srcId="{CF68AB44-6062-4E6D-84A2-5AA8151D7BE7}" destId="{6BB8C48F-2671-4B99-9D6A-C5AD99F083AE}" srcOrd="0" destOrd="0" presId="urn:microsoft.com/office/officeart/2005/8/layout/venn2"/>
    <dgm:cxn modelId="{05067C51-7F9D-4830-9CCB-936AC775E9DB}" type="presOf" srcId="{CAB4AB76-BEF5-498B-9920-D9BB1FC8EB05}" destId="{E1F6CA5C-59DC-401C-8F7F-E0351A80113A}" srcOrd="0" destOrd="0" presId="urn:microsoft.com/office/officeart/2005/8/layout/venn2"/>
    <dgm:cxn modelId="{BCB4A218-9135-4DBD-AC42-7FD9C17745B5}" srcId="{CAB4AB76-BEF5-498B-9920-D9BB1FC8EB05}" destId="{CF68AB44-6062-4E6D-84A2-5AA8151D7BE7}" srcOrd="1" destOrd="0" parTransId="{27D504FE-1BAB-4C30-AABF-1A812D1BEE97}" sibTransId="{8DE93278-FA3D-4AFD-B783-7D845FE819E5}"/>
    <dgm:cxn modelId="{D67AA04E-C51A-47C8-8366-F732E5447C5D}" type="presOf" srcId="{B8CED5AB-3DD9-4115-88FD-D90974D932AD}" destId="{24B86BA2-860C-4481-8158-3D714D5C6D62}" srcOrd="1" destOrd="0" presId="urn:microsoft.com/office/officeart/2005/8/layout/venn2"/>
    <dgm:cxn modelId="{2913B80B-C24D-4248-9827-CE8B0E22EFA8}" type="presParOf" srcId="{E1F6CA5C-59DC-401C-8F7F-E0351A80113A}" destId="{85897ED4-82FF-4368-9BEF-C8FEC8CDFE8B}" srcOrd="0" destOrd="0" presId="urn:microsoft.com/office/officeart/2005/8/layout/venn2"/>
    <dgm:cxn modelId="{DDAC2E9C-2943-4601-9482-A1DA756E7F30}" type="presParOf" srcId="{85897ED4-82FF-4368-9BEF-C8FEC8CDFE8B}" destId="{5104DDDC-3BD1-4621-AE2C-DD4A8EC6FDC1}" srcOrd="0" destOrd="0" presId="urn:microsoft.com/office/officeart/2005/8/layout/venn2"/>
    <dgm:cxn modelId="{43FFC454-3D28-4F12-8084-7E6F2BAA8B91}" type="presParOf" srcId="{85897ED4-82FF-4368-9BEF-C8FEC8CDFE8B}" destId="{6CABFF31-8AE1-46E7-954C-109A59662724}" srcOrd="1" destOrd="0" presId="urn:microsoft.com/office/officeart/2005/8/layout/venn2"/>
    <dgm:cxn modelId="{59991DE9-BE21-4487-B4C2-AB2A93B549A9}" type="presParOf" srcId="{E1F6CA5C-59DC-401C-8F7F-E0351A80113A}" destId="{99E2A084-AA29-410D-AA77-8F7731F2CDC6}" srcOrd="1" destOrd="0" presId="urn:microsoft.com/office/officeart/2005/8/layout/venn2"/>
    <dgm:cxn modelId="{2AB901B5-FB20-49F2-BBCA-004B4F175C41}" type="presParOf" srcId="{99E2A084-AA29-410D-AA77-8F7731F2CDC6}" destId="{6BB8C48F-2671-4B99-9D6A-C5AD99F083AE}" srcOrd="0" destOrd="0" presId="urn:microsoft.com/office/officeart/2005/8/layout/venn2"/>
    <dgm:cxn modelId="{80A51175-2BBC-4CAA-83EF-D8500E6365CC}" type="presParOf" srcId="{99E2A084-AA29-410D-AA77-8F7731F2CDC6}" destId="{EF1FFE5A-B180-4938-A992-46EA179B4060}" srcOrd="1" destOrd="0" presId="urn:microsoft.com/office/officeart/2005/8/layout/venn2"/>
    <dgm:cxn modelId="{7BB1D461-B46B-4563-9A95-7900AE8438E4}" type="presParOf" srcId="{E1F6CA5C-59DC-401C-8F7F-E0351A80113A}" destId="{F5CEA9E6-BC09-4119-9686-7E41497FF506}" srcOrd="2" destOrd="0" presId="urn:microsoft.com/office/officeart/2005/8/layout/venn2"/>
    <dgm:cxn modelId="{65A1788A-C5E0-4CE1-AA33-EBD104F32DEF}" type="presParOf" srcId="{F5CEA9E6-BC09-4119-9686-7E41497FF506}" destId="{5822378E-BB42-479C-A5A8-9C8DCF04E5F5}" srcOrd="0" destOrd="0" presId="urn:microsoft.com/office/officeart/2005/8/layout/venn2"/>
    <dgm:cxn modelId="{9744B703-8AED-4757-96B6-A7E2186E769B}" type="presParOf" srcId="{F5CEA9E6-BC09-4119-9686-7E41497FF506}" destId="{24B86BA2-860C-4481-8158-3D714D5C6D6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400C62-782B-4F49-B51E-CAFED169A1E9}" type="datetimeFigureOut">
              <a:rPr lang="en-US" smtClean="0"/>
              <a:t>12/22/2016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032290-AB53-4B13-B777-4CCA79F0FBED}" type="slidenum">
              <a:rPr lang="en-US" smtClean="0"/>
              <a:t>‹#›</a:t>
            </a:fld>
            <a:endParaRPr lang="en-US"/>
          </a:p>
        </p:txBody>
      </p:sp>
    </p:spTree>
    <p:extLst>
      <p:ext uri="{BB962C8B-B14F-4D97-AF65-F5344CB8AC3E}">
        <p14:creationId xmlns:p14="http://schemas.microsoft.com/office/powerpoint/2010/main" val="314391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956BF-D777-4F20-B0B2-6BAC35FE1A8C}" type="slidenum">
              <a:rPr lang="en-US" smtClean="0"/>
              <a:t>6</a:t>
            </a:fld>
            <a:endParaRPr lang="en-US"/>
          </a:p>
        </p:txBody>
      </p:sp>
    </p:spTree>
    <p:extLst>
      <p:ext uri="{BB962C8B-B14F-4D97-AF65-F5344CB8AC3E}">
        <p14:creationId xmlns:p14="http://schemas.microsoft.com/office/powerpoint/2010/main" val="2608880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Provide/insert school test plan</a:t>
            </a:r>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t>25</a:t>
            </a:fld>
            <a:endParaRPr lang="en-US"/>
          </a:p>
        </p:txBody>
      </p:sp>
    </p:spTree>
    <p:extLst>
      <p:ext uri="{BB962C8B-B14F-4D97-AF65-F5344CB8AC3E}">
        <p14:creationId xmlns:p14="http://schemas.microsoft.com/office/powerpoint/2010/main" val="50400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tx2"/>
                </a:solidFill>
                <a:ea typeface="ＭＳ Ｐゴシック"/>
              </a:rPr>
              <a:t>More in depth this afternoon</a:t>
            </a:r>
          </a:p>
        </p:txBody>
      </p:sp>
      <p:sp>
        <p:nvSpPr>
          <p:cNvPr id="4" name="Slide Number Placeholder 3"/>
          <p:cNvSpPr>
            <a:spLocks noGrp="1"/>
          </p:cNvSpPr>
          <p:nvPr>
            <p:ph type="sldNum" sz="quarter" idx="10"/>
          </p:nvPr>
        </p:nvSpPr>
        <p:spPr/>
        <p:txBody>
          <a:bodyPr/>
          <a:lstStyle/>
          <a:p>
            <a:fld id="{108956BF-D777-4F20-B0B2-6BAC35FE1A8C}" type="slidenum">
              <a:rPr lang="en-US" smtClean="0"/>
              <a:t>26</a:t>
            </a:fld>
            <a:endParaRPr lang="en-US"/>
          </a:p>
        </p:txBody>
      </p:sp>
    </p:spTree>
    <p:extLst>
      <p:ext uri="{BB962C8B-B14F-4D97-AF65-F5344CB8AC3E}">
        <p14:creationId xmlns:p14="http://schemas.microsoft.com/office/powerpoint/2010/main" val="252535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check link</a:t>
            </a:r>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t>27</a:t>
            </a:fld>
            <a:endParaRPr lang="en-US"/>
          </a:p>
        </p:txBody>
      </p:sp>
    </p:spTree>
    <p:extLst>
      <p:ext uri="{BB962C8B-B14F-4D97-AF65-F5344CB8AC3E}">
        <p14:creationId xmlns:p14="http://schemas.microsoft.com/office/powerpoint/2010/main" val="2356226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t>28</a:t>
            </a:fld>
            <a:endParaRPr lang="en-US"/>
          </a:p>
        </p:txBody>
      </p:sp>
    </p:spTree>
    <p:extLst>
      <p:ext uri="{BB962C8B-B14F-4D97-AF65-F5344CB8AC3E}">
        <p14:creationId xmlns:p14="http://schemas.microsoft.com/office/powerpoint/2010/main" val="1545826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incident report form</a:t>
            </a:r>
            <a:endParaRPr lang="en-US" dirty="0"/>
          </a:p>
        </p:txBody>
      </p:sp>
      <p:sp>
        <p:nvSpPr>
          <p:cNvPr id="4" name="Slide Number Placeholder 3"/>
          <p:cNvSpPr>
            <a:spLocks noGrp="1"/>
          </p:cNvSpPr>
          <p:nvPr>
            <p:ph type="sldNum" sz="quarter" idx="10"/>
          </p:nvPr>
        </p:nvSpPr>
        <p:spPr/>
        <p:txBody>
          <a:bodyPr/>
          <a:lstStyle/>
          <a:p>
            <a:fld id="{3AE5B6B7-DDAE-F947-8EDA-5529667ED472}" type="slidenum">
              <a:rPr lang="en-US" smtClean="0"/>
              <a:t>29</a:t>
            </a:fld>
            <a:endParaRPr lang="en-US"/>
          </a:p>
        </p:txBody>
      </p:sp>
    </p:spTree>
    <p:extLst>
      <p:ext uri="{BB962C8B-B14F-4D97-AF65-F5344CB8AC3E}">
        <p14:creationId xmlns:p14="http://schemas.microsoft.com/office/powerpoint/2010/main" val="3905883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t>30</a:t>
            </a:fld>
            <a:endParaRPr lang="en-US"/>
          </a:p>
        </p:txBody>
      </p:sp>
    </p:spTree>
    <p:extLst>
      <p:ext uri="{BB962C8B-B14F-4D97-AF65-F5344CB8AC3E}">
        <p14:creationId xmlns:p14="http://schemas.microsoft.com/office/powerpoint/2010/main" val="199076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Provide/insert</a:t>
            </a:r>
            <a:r>
              <a:rPr lang="en-US" baseline="0" dirty="0" smtClean="0"/>
              <a:t> </a:t>
            </a:r>
            <a:r>
              <a:rPr lang="en-US" dirty="0" smtClean="0"/>
              <a:t>monitoring template</a:t>
            </a:r>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t>31</a:t>
            </a:fld>
            <a:endParaRPr lang="en-US"/>
          </a:p>
        </p:txBody>
      </p:sp>
    </p:spTree>
    <p:extLst>
      <p:ext uri="{BB962C8B-B14F-4D97-AF65-F5344CB8AC3E}">
        <p14:creationId xmlns:p14="http://schemas.microsoft.com/office/powerpoint/2010/main" val="240352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t>32</a:t>
            </a:fld>
            <a:endParaRPr lang="en-US"/>
          </a:p>
        </p:txBody>
      </p:sp>
    </p:spTree>
    <p:extLst>
      <p:ext uri="{BB962C8B-B14F-4D97-AF65-F5344CB8AC3E}">
        <p14:creationId xmlns:p14="http://schemas.microsoft.com/office/powerpoint/2010/main" val="1545826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t>39</a:t>
            </a:fld>
            <a:endParaRPr lang="en-US"/>
          </a:p>
        </p:txBody>
      </p:sp>
    </p:spTree>
    <p:extLst>
      <p:ext uri="{BB962C8B-B14F-4D97-AF65-F5344CB8AC3E}">
        <p14:creationId xmlns:p14="http://schemas.microsoft.com/office/powerpoint/2010/main" val="3110306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E2D17-DE06-4A2F-8AA1-7E7B5A336A78}" type="slidenum">
              <a:rPr lang="en-US" smtClean="0"/>
              <a:t>40</a:t>
            </a:fld>
            <a:endParaRPr lang="en-US"/>
          </a:p>
        </p:txBody>
      </p:sp>
    </p:spTree>
    <p:extLst>
      <p:ext uri="{BB962C8B-B14F-4D97-AF65-F5344CB8AC3E}">
        <p14:creationId xmlns:p14="http://schemas.microsoft.com/office/powerpoint/2010/main" val="192788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link</a:t>
            </a:r>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36965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E2D17-DE06-4A2F-8AA1-7E7B5A336A78}" type="slidenum">
              <a:rPr lang="en-US" smtClean="0"/>
              <a:t>41</a:t>
            </a:fld>
            <a:endParaRPr lang="en-US"/>
          </a:p>
        </p:txBody>
      </p:sp>
    </p:spTree>
    <p:extLst>
      <p:ext uri="{BB962C8B-B14F-4D97-AF65-F5344CB8AC3E}">
        <p14:creationId xmlns:p14="http://schemas.microsoft.com/office/powerpoint/2010/main" val="4063460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Knowingly and willfully violating matters.  Notify OSSE early on questionable issues to avoid problems</a:t>
            </a:r>
            <a:endParaRPr lang="en-US" dirty="0"/>
          </a:p>
        </p:txBody>
      </p:sp>
      <p:sp>
        <p:nvSpPr>
          <p:cNvPr id="4" name="Slide Number Placeholder 3"/>
          <p:cNvSpPr>
            <a:spLocks noGrp="1"/>
          </p:cNvSpPr>
          <p:nvPr>
            <p:ph type="sldNum" sz="quarter" idx="10"/>
          </p:nvPr>
        </p:nvSpPr>
        <p:spPr/>
        <p:txBody>
          <a:bodyPr/>
          <a:lstStyle/>
          <a:p>
            <a:fld id="{FDAE2D17-DE06-4A2F-8AA1-7E7B5A336A78}" type="slidenum">
              <a:rPr lang="en-US" smtClean="0"/>
              <a:t>42</a:t>
            </a:fld>
            <a:endParaRPr lang="en-US"/>
          </a:p>
        </p:txBody>
      </p:sp>
    </p:spTree>
    <p:extLst>
      <p:ext uri="{BB962C8B-B14F-4D97-AF65-F5344CB8AC3E}">
        <p14:creationId xmlns:p14="http://schemas.microsoft.com/office/powerpoint/2010/main" val="3629899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49</a:t>
            </a:fld>
            <a:endParaRPr lang="en-US" dirty="0"/>
          </a:p>
        </p:txBody>
      </p:sp>
    </p:spTree>
    <p:extLst>
      <p:ext uri="{BB962C8B-B14F-4D97-AF65-F5344CB8AC3E}">
        <p14:creationId xmlns:p14="http://schemas.microsoft.com/office/powerpoint/2010/main" val="638304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63</a:t>
            </a:fld>
            <a:endParaRPr lang="en-US" dirty="0"/>
          </a:p>
        </p:txBody>
      </p:sp>
    </p:spTree>
    <p:extLst>
      <p:ext uri="{BB962C8B-B14F-4D97-AF65-F5344CB8AC3E}">
        <p14:creationId xmlns:p14="http://schemas.microsoft.com/office/powerpoint/2010/main" val="3669095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69</a:t>
            </a:fld>
            <a:endParaRPr lang="en-US" dirty="0"/>
          </a:p>
        </p:txBody>
      </p:sp>
    </p:spTree>
    <p:extLst>
      <p:ext uri="{BB962C8B-B14F-4D97-AF65-F5344CB8AC3E}">
        <p14:creationId xmlns:p14="http://schemas.microsoft.com/office/powerpoint/2010/main" val="638304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70</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fontAlgn="base">
              <a:spcBef>
                <a:spcPct val="0"/>
              </a:spcBef>
              <a:spcAft>
                <a:spcPct val="0"/>
              </a:spcAft>
              <a:defRPr/>
            </a:pPr>
            <a:r>
              <a:rPr lang="en-US" dirty="0" smtClean="0"/>
              <a:t>PARCC manual p.14</a:t>
            </a:r>
          </a:p>
          <a:p>
            <a:pPr defTabSz="949478" fontAlgn="base">
              <a:spcBef>
                <a:spcPct val="0"/>
              </a:spcBef>
              <a:spcAft>
                <a:spcPct val="0"/>
              </a:spcAft>
              <a:defRPr/>
            </a:pPr>
            <a:endParaRPr lang="en-US" dirty="0" smtClean="0"/>
          </a:p>
          <a:p>
            <a:pPr defTabSz="949478" fontAlgn="base">
              <a:spcBef>
                <a:spcPct val="0"/>
              </a:spcBef>
              <a:spcAft>
                <a:spcPct val="0"/>
              </a:spcAft>
              <a:defRPr/>
            </a:pPr>
            <a:r>
              <a:rPr lang="en-US" dirty="0" smtClean="0"/>
              <a:t>SWD includes 504 plans</a:t>
            </a:r>
          </a:p>
          <a:p>
            <a:pPr defTabSz="949478" fontAlgn="base">
              <a:spcBef>
                <a:spcPct val="0"/>
              </a:spcBef>
              <a:spcAft>
                <a:spcPct val="0"/>
              </a:spcAft>
              <a:defRPr/>
            </a:pPr>
            <a:endParaRPr lang="en-US" dirty="0" smtClean="0"/>
          </a:p>
          <a:p>
            <a:pPr defTabSz="949478" fontAlgn="base">
              <a:spcBef>
                <a:spcPct val="0"/>
              </a:spcBef>
              <a:spcAft>
                <a:spcPct val="0"/>
              </a:spcAft>
              <a:defRPr/>
            </a:pPr>
            <a:r>
              <a:rPr lang="en-US" dirty="0" smtClean="0"/>
              <a:t>Four distinct groups of students may receive accommodations on PARCC assessments:</a:t>
            </a:r>
          </a:p>
          <a:p>
            <a:pPr defTabSz="949478" fontAlgn="base">
              <a:spcBef>
                <a:spcPct val="0"/>
              </a:spcBef>
              <a:spcAft>
                <a:spcPct val="0"/>
              </a:spcAft>
              <a:defRPr/>
            </a:pPr>
            <a:endParaRPr lang="en-US" dirty="0" smtClean="0"/>
          </a:p>
          <a:p>
            <a:pPr defTabSz="949478" fontAlgn="base">
              <a:spcBef>
                <a:spcPct val="0"/>
              </a:spcBef>
              <a:spcAft>
                <a:spcPct val="0"/>
              </a:spcAft>
              <a:defRPr/>
            </a:pPr>
            <a:r>
              <a:rPr lang="en-US" dirty="0" smtClean="0"/>
              <a:t>Students with disabilities who have an Individualized Education Program (IEP);</a:t>
            </a:r>
          </a:p>
          <a:p>
            <a:pPr defTabSz="949478" fontAlgn="base">
              <a:spcBef>
                <a:spcPct val="0"/>
              </a:spcBef>
              <a:spcAft>
                <a:spcPct val="0"/>
              </a:spcAft>
              <a:defRPr/>
            </a:pPr>
            <a:r>
              <a:rPr lang="en-US" dirty="0" smtClean="0"/>
              <a:t>Students with a Section 504 plan who have a physical or mental impairment that substantially limits one or more major life activities, have a record of such an impairment, or are regarded as having such an impairment, but who do not qualify for special education services;</a:t>
            </a:r>
          </a:p>
          <a:p>
            <a:pPr defTabSz="949478" fontAlgn="base">
              <a:spcBef>
                <a:spcPct val="0"/>
              </a:spcBef>
              <a:spcAft>
                <a:spcPct val="0"/>
              </a:spcAft>
              <a:defRPr/>
            </a:pPr>
            <a:r>
              <a:rPr lang="en-US" dirty="0" smtClean="0"/>
              <a:t>Students who are English learners; and</a:t>
            </a:r>
          </a:p>
          <a:p>
            <a:pPr defTabSz="949478" fontAlgn="base">
              <a:spcBef>
                <a:spcPct val="0"/>
              </a:spcBef>
              <a:spcAft>
                <a:spcPct val="0"/>
              </a:spcAft>
              <a:defRPr/>
            </a:pPr>
            <a:r>
              <a:rPr lang="en-US" dirty="0" smtClean="0"/>
              <a:t>Students who are English learners and with disabilities who have an IEP or 504 plan. These students are eligible for both accommodations for students with disabilities and English learners.</a:t>
            </a:r>
          </a:p>
        </p:txBody>
      </p:sp>
    </p:spTree>
    <p:extLst>
      <p:ext uri="{BB962C8B-B14F-4D97-AF65-F5344CB8AC3E}">
        <p14:creationId xmlns:p14="http://schemas.microsoft.com/office/powerpoint/2010/main" val="87187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Testing Window:</a:t>
            </a:r>
            <a:r>
              <a:rPr lang="en-US" sz="1200" b="0" i="0" kern="1200" dirty="0" smtClean="0">
                <a:solidFill>
                  <a:schemeClr val="tx1"/>
                </a:solidFill>
                <a:effectLst/>
                <a:latin typeface="+mn-lt"/>
                <a:ea typeface="+mn-ea"/>
                <a:cs typeface="+mn-cs"/>
              </a:rPr>
              <a:t> May 2 – June 3, 2016</a:t>
            </a:r>
          </a:p>
          <a:p>
            <a:pPr fontAlgn="base"/>
            <a:r>
              <a:rPr lang="en-US" sz="1200" b="1" i="0" kern="1200" dirty="0" smtClean="0">
                <a:solidFill>
                  <a:schemeClr val="tx1"/>
                </a:solidFill>
                <a:effectLst/>
                <a:latin typeface="+mn-lt"/>
                <a:ea typeface="+mn-ea"/>
                <a:cs typeface="+mn-cs"/>
              </a:rPr>
              <a:t>Tested Grades:</a:t>
            </a:r>
            <a:r>
              <a:rPr lang="en-US" sz="1200" b="0" i="0" kern="1200" dirty="0" smtClean="0">
                <a:solidFill>
                  <a:schemeClr val="tx1"/>
                </a:solidFill>
                <a:effectLst/>
                <a:latin typeface="+mn-lt"/>
                <a:ea typeface="+mn-ea"/>
                <a:cs typeface="+mn-cs"/>
              </a:rPr>
              <a:t> 5th Grade, 8th Grade, and High School Biology</a:t>
            </a:r>
          </a:p>
          <a:p>
            <a:r>
              <a:rPr lang="en-US" sz="1200" b="1" i="0" kern="1200" dirty="0" smtClean="0">
                <a:solidFill>
                  <a:schemeClr val="tx1"/>
                </a:solidFill>
                <a:effectLst/>
                <a:latin typeface="+mn-lt"/>
                <a:ea typeface="+mn-ea"/>
                <a:cs typeface="+mn-cs"/>
              </a:rPr>
              <a:t>Test Administration Platform:</a:t>
            </a:r>
            <a:r>
              <a:rPr lang="en-US" sz="1200" b="0" i="0" kern="1200" dirty="0" smtClean="0">
                <a:solidFill>
                  <a:schemeClr val="tx1"/>
                </a:solidFill>
                <a:effectLst/>
                <a:latin typeface="+mn-lt"/>
                <a:ea typeface="+mn-ea"/>
                <a:cs typeface="+mn-cs"/>
              </a:rPr>
              <a:t> Online using TestNav8 (same platform as PARCC)</a:t>
            </a:r>
            <a:endParaRPr lang="en-US" dirty="0"/>
          </a:p>
        </p:txBody>
      </p:sp>
      <p:sp>
        <p:nvSpPr>
          <p:cNvPr id="4" name="Slide Number Placeholder 3"/>
          <p:cNvSpPr>
            <a:spLocks noGrp="1"/>
          </p:cNvSpPr>
          <p:nvPr>
            <p:ph type="sldNum" sz="quarter" idx="10"/>
          </p:nvPr>
        </p:nvSpPr>
        <p:spPr/>
        <p:txBody>
          <a:bodyPr/>
          <a:lstStyle/>
          <a:p>
            <a:fld id="{98DC88BF-E130-4B72-BA2E-2CA48E67E7A1}" type="slidenum">
              <a:rPr lang="en-US" smtClean="0"/>
              <a:t>74</a:t>
            </a:fld>
            <a:endParaRPr lang="en-US"/>
          </a:p>
        </p:txBody>
      </p:sp>
    </p:spTree>
    <p:extLst>
      <p:ext uri="{BB962C8B-B14F-4D97-AF65-F5344CB8AC3E}">
        <p14:creationId xmlns:p14="http://schemas.microsoft.com/office/powerpoint/2010/main" val="2485701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80</a:t>
            </a:fld>
            <a:endParaRPr lang="en-US" dirty="0"/>
          </a:p>
        </p:txBody>
      </p:sp>
    </p:spTree>
    <p:extLst>
      <p:ext uri="{BB962C8B-B14F-4D97-AF65-F5344CB8AC3E}">
        <p14:creationId xmlns:p14="http://schemas.microsoft.com/office/powerpoint/2010/main" val="638304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90</a:t>
            </a:fld>
            <a:endParaRPr lang="en-US" dirty="0"/>
          </a:p>
        </p:txBody>
      </p:sp>
    </p:spTree>
    <p:extLst>
      <p:ext uri="{BB962C8B-B14F-4D97-AF65-F5344CB8AC3E}">
        <p14:creationId xmlns:p14="http://schemas.microsoft.com/office/powerpoint/2010/main" val="3669095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93</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link</a:t>
            </a:r>
            <a:endParaRPr lang="en-US" dirty="0"/>
          </a:p>
        </p:txBody>
      </p:sp>
      <p:sp>
        <p:nvSpPr>
          <p:cNvPr id="4" name="Slide Number Placeholder 3"/>
          <p:cNvSpPr>
            <a:spLocks noGrp="1"/>
          </p:cNvSpPr>
          <p:nvPr>
            <p:ph type="sldNum" sz="quarter" idx="10"/>
          </p:nvPr>
        </p:nvSpPr>
        <p:spPr/>
        <p:txBody>
          <a:bodyPr/>
          <a:lstStyle/>
          <a:p>
            <a:fld id="{3AE5B6B7-DDAE-F947-8EDA-5529667ED472}" type="slidenum">
              <a:rPr lang="en-US" smtClean="0"/>
              <a:t>14</a:t>
            </a:fld>
            <a:endParaRPr lang="en-US"/>
          </a:p>
        </p:txBody>
      </p:sp>
    </p:spTree>
    <p:extLst>
      <p:ext uri="{BB962C8B-B14F-4D97-AF65-F5344CB8AC3E}">
        <p14:creationId xmlns:p14="http://schemas.microsoft.com/office/powerpoint/2010/main" val="2643967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96</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97</a:t>
            </a:fld>
            <a:endParaRPr lang="en-US" dirty="0"/>
          </a:p>
        </p:txBody>
      </p:sp>
    </p:spTree>
    <p:extLst>
      <p:ext uri="{BB962C8B-B14F-4D97-AF65-F5344CB8AC3E}">
        <p14:creationId xmlns:p14="http://schemas.microsoft.com/office/powerpoint/2010/main" val="806237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99</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103</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105</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109</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114</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116</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121</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123</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link</a:t>
            </a:r>
            <a:endParaRPr lang="en-US" dirty="0"/>
          </a:p>
        </p:txBody>
      </p:sp>
      <p:sp>
        <p:nvSpPr>
          <p:cNvPr id="4" name="Slide Number Placeholder 3"/>
          <p:cNvSpPr>
            <a:spLocks noGrp="1"/>
          </p:cNvSpPr>
          <p:nvPr>
            <p:ph type="sldNum" sz="quarter" idx="10"/>
          </p:nvPr>
        </p:nvSpPr>
        <p:spPr/>
        <p:txBody>
          <a:bodyPr/>
          <a:lstStyle/>
          <a:p>
            <a:fld id="{3AE5B6B7-DDAE-F947-8EDA-5529667ED472}" type="slidenum">
              <a:rPr lang="en-US" smtClean="0"/>
              <a:t>15</a:t>
            </a:fld>
            <a:endParaRPr lang="en-US"/>
          </a:p>
        </p:txBody>
      </p:sp>
    </p:spTree>
    <p:extLst>
      <p:ext uri="{BB962C8B-B14F-4D97-AF65-F5344CB8AC3E}">
        <p14:creationId xmlns:p14="http://schemas.microsoft.com/office/powerpoint/2010/main" val="1317506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32290-AB53-4B13-B777-4CCA79F0FBED}" type="slidenum">
              <a:rPr lang="en-US" smtClean="0"/>
              <a:t>124</a:t>
            </a:fld>
            <a:endParaRPr lang="en-US"/>
          </a:p>
        </p:txBody>
      </p:sp>
    </p:spTree>
    <p:extLst>
      <p:ext uri="{BB962C8B-B14F-4D97-AF65-F5344CB8AC3E}">
        <p14:creationId xmlns:p14="http://schemas.microsoft.com/office/powerpoint/2010/main" val="1748153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126</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128</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296E-2ABC-43CB-B398-8E3A7A35E8D1}" type="slidenum">
              <a:rPr lang="en-US" smtClean="0"/>
              <a:t>130</a:t>
            </a:fld>
            <a:endParaRPr lang="en-US" dirty="0"/>
          </a:p>
        </p:txBody>
      </p:sp>
    </p:spTree>
    <p:extLst>
      <p:ext uri="{BB962C8B-B14F-4D97-AF65-F5344CB8AC3E}">
        <p14:creationId xmlns:p14="http://schemas.microsoft.com/office/powerpoint/2010/main" val="2304110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Science will be divided into</a:t>
            </a:r>
            <a:r>
              <a:rPr lang="en-US" baseline="0" dirty="0" smtClean="0"/>
              <a:t> two parts, but the administrative activities will take place on the entire test:</a:t>
            </a:r>
          </a:p>
          <a:p>
            <a:r>
              <a:rPr lang="en-US" baseline="0" dirty="0" smtClean="0"/>
              <a:t>For example, if a students test is marked complete – they no longer have the ability to take any other part of the test, even if they didn’t </a:t>
            </a:r>
            <a:r>
              <a:rPr lang="en-US" baseline="0" dirty="0" err="1" smtClean="0"/>
              <a:t>complet</a:t>
            </a:r>
            <a:endParaRPr lang="en-US" dirty="0" smtClean="0"/>
          </a:p>
          <a:p>
            <a:r>
              <a:rPr lang="en-US" dirty="0" smtClean="0"/>
              <a:t>PARCC each unit is</a:t>
            </a:r>
            <a:r>
              <a:rPr lang="en-US" baseline="0" dirty="0" smtClean="0"/>
              <a:t> treated separately</a:t>
            </a:r>
            <a:endParaRPr lang="en-US" dirty="0"/>
          </a:p>
        </p:txBody>
      </p:sp>
      <p:sp>
        <p:nvSpPr>
          <p:cNvPr id="4" name="Slide Number Placeholder 3"/>
          <p:cNvSpPr>
            <a:spLocks noGrp="1"/>
          </p:cNvSpPr>
          <p:nvPr>
            <p:ph type="sldNum" sz="quarter" idx="10"/>
          </p:nvPr>
        </p:nvSpPr>
        <p:spPr/>
        <p:txBody>
          <a:bodyPr/>
          <a:lstStyle/>
          <a:p>
            <a:fld id="{C9F92BB8-1FDF-4DE6-8806-B68509B2DB4E}" type="slidenum">
              <a:rPr lang="en-US" smtClean="0"/>
              <a:t>133</a:t>
            </a:fld>
            <a:endParaRPr lang="en-US"/>
          </a:p>
        </p:txBody>
      </p:sp>
    </p:spTree>
    <p:extLst>
      <p:ext uri="{BB962C8B-B14F-4D97-AF65-F5344CB8AC3E}">
        <p14:creationId xmlns:p14="http://schemas.microsoft.com/office/powerpoint/2010/main" val="1411774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92BB8-1FDF-4DE6-8806-B68509B2DB4E}" type="slidenum">
              <a:rPr lang="en-US" smtClean="0"/>
              <a:t>134</a:t>
            </a:fld>
            <a:endParaRPr lang="en-US"/>
          </a:p>
        </p:txBody>
      </p:sp>
    </p:spTree>
    <p:extLst>
      <p:ext uri="{BB962C8B-B14F-4D97-AF65-F5344CB8AC3E}">
        <p14:creationId xmlns:p14="http://schemas.microsoft.com/office/powerpoint/2010/main" val="313155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956BF-D777-4F20-B0B2-6BAC35FE1A8C}" type="slidenum">
              <a:rPr lang="en-US" smtClean="0"/>
              <a:t>18</a:t>
            </a:fld>
            <a:endParaRPr lang="en-US"/>
          </a:p>
        </p:txBody>
      </p:sp>
    </p:spTree>
    <p:extLst>
      <p:ext uri="{BB962C8B-B14F-4D97-AF65-F5344CB8AC3E}">
        <p14:creationId xmlns:p14="http://schemas.microsoft.com/office/powerpoint/2010/main" val="120307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956BF-D777-4F20-B0B2-6BAC35FE1A8C}" type="slidenum">
              <a:rPr lang="en-US" smtClean="0"/>
              <a:t>19</a:t>
            </a:fld>
            <a:endParaRPr lang="en-US"/>
          </a:p>
        </p:txBody>
      </p:sp>
    </p:spTree>
    <p:extLst>
      <p:ext uri="{BB962C8B-B14F-4D97-AF65-F5344CB8AC3E}">
        <p14:creationId xmlns:p14="http://schemas.microsoft.com/office/powerpoint/2010/main" val="2986067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t>20</a:t>
            </a:fld>
            <a:endParaRPr lang="en-US"/>
          </a:p>
        </p:txBody>
      </p:sp>
    </p:spTree>
    <p:extLst>
      <p:ext uri="{BB962C8B-B14F-4D97-AF65-F5344CB8AC3E}">
        <p14:creationId xmlns:p14="http://schemas.microsoft.com/office/powerpoint/2010/main" val="371846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956BF-D777-4F20-B0B2-6BAC35FE1A8C}" type="slidenum">
              <a:rPr lang="en-US" smtClean="0"/>
              <a:t>21</a:t>
            </a:fld>
            <a:endParaRPr lang="en-US"/>
          </a:p>
        </p:txBody>
      </p:sp>
    </p:spTree>
    <p:extLst>
      <p:ext uri="{BB962C8B-B14F-4D97-AF65-F5344CB8AC3E}">
        <p14:creationId xmlns:p14="http://schemas.microsoft.com/office/powerpoint/2010/main" val="323058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956BF-D777-4F20-B0B2-6BAC35FE1A8C}" type="slidenum">
              <a:rPr lang="en-US" smtClean="0"/>
              <a:t>23</a:t>
            </a:fld>
            <a:endParaRPr lang="en-US"/>
          </a:p>
        </p:txBody>
      </p:sp>
    </p:spTree>
    <p:extLst>
      <p:ext uri="{BB962C8B-B14F-4D97-AF65-F5344CB8AC3E}">
        <p14:creationId xmlns:p14="http://schemas.microsoft.com/office/powerpoint/2010/main" val="1545826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259353" y="135836"/>
            <a:ext cx="8625294" cy="3660769"/>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ounded Rectangle 7"/>
          <p:cNvSpPr/>
          <p:nvPr userDrawn="1"/>
        </p:nvSpPr>
        <p:spPr>
          <a:xfrm>
            <a:off x="4048609" y="3220797"/>
            <a:ext cx="1046783" cy="115161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1"/>
          <p:cNvSpPr>
            <a:spLocks noGrp="1"/>
          </p:cNvSpPr>
          <p:nvPr>
            <p:ph type="ctrTitle"/>
          </p:nvPr>
        </p:nvSpPr>
        <p:spPr>
          <a:xfrm>
            <a:off x="685800" y="1743281"/>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371600" y="4407856"/>
            <a:ext cx="6400800" cy="98643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a:xfrm>
            <a:off x="457200" y="6356350"/>
            <a:ext cx="2133600" cy="365125"/>
          </a:xfrm>
        </p:spPr>
        <p:txBody>
          <a:bodyPr/>
          <a:lstStyle/>
          <a:p>
            <a:fld id="{5CB6080C-85D1-8A47-9271-ADE3DB8C2579}" type="datetime1">
              <a:rPr lang="en-US" smtClean="0">
                <a:solidFill>
                  <a:prstClr val="black">
                    <a:tint val="75000"/>
                  </a:prstClr>
                </a:solidFill>
              </a:rPr>
              <a:pPr/>
              <a:t>12/22/2016</a:t>
            </a:fld>
            <a:endParaRPr lang="en-US" dirty="0">
              <a:solidFill>
                <a:prstClr val="black">
                  <a:tint val="75000"/>
                </a:prstClr>
              </a:solidFill>
            </a:endParaRPr>
          </a:p>
        </p:txBody>
      </p:sp>
      <p:sp>
        <p:nvSpPr>
          <p:cNvPr id="12" name="Slide Number Placeholder 5"/>
          <p:cNvSpPr>
            <a:spLocks noGrp="1"/>
          </p:cNvSpPr>
          <p:nvPr>
            <p:ph type="sldNum" sz="quarter" idx="12"/>
          </p:nvPr>
        </p:nvSpPr>
        <p:spPr>
          <a:xfrm>
            <a:off x="6553200" y="6356350"/>
            <a:ext cx="2133600" cy="365125"/>
          </a:xfrm>
        </p:spPr>
        <p:txBody>
          <a:bodyPr/>
          <a:lstStyle/>
          <a:p>
            <a:fld id="{FE3A80FF-DE37-47B6-998A-A34216B500D5}" type="slidenum">
              <a:rPr lang="en-US" smtClean="0">
                <a:solidFill>
                  <a:prstClr val="black">
                    <a:tint val="75000"/>
                  </a:prstClr>
                </a:solidFill>
              </a:rPr>
              <a:pPr/>
              <a:t>‹#›</a:t>
            </a:fld>
            <a:endParaRPr lang="en-US" dirty="0">
              <a:solidFill>
                <a:prstClr val="black">
                  <a:tint val="75000"/>
                </a:prstClr>
              </a:solidFill>
            </a:endParaRPr>
          </a:p>
        </p:txBody>
      </p:sp>
      <p:sp>
        <p:nvSpPr>
          <p:cNvPr id="13" name="Rectangle 12"/>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4" name="Picture 13" descr="OSSE LOGO DIMENSIONAL WITH CLIPPING PATH 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5401" y="3200421"/>
            <a:ext cx="1046783" cy="1151615"/>
          </a:xfrm>
          <a:prstGeom prst="rect">
            <a:avLst/>
          </a:prstGeom>
        </p:spPr>
      </p:pic>
    </p:spTree>
    <p:extLst>
      <p:ext uri="{BB962C8B-B14F-4D97-AF65-F5344CB8AC3E}">
        <p14:creationId xmlns:p14="http://schemas.microsoft.com/office/powerpoint/2010/main" val="160361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1"/>
          <p:cNvSpPr>
            <a:spLocks noGrp="1"/>
          </p:cNvSpPr>
          <p:nvPr>
            <p:ph type="title"/>
          </p:nvPr>
        </p:nvSpPr>
        <p:spPr>
          <a:xfrm>
            <a:off x="457200" y="274638"/>
            <a:ext cx="8229600" cy="716962"/>
          </a:xfrm>
        </p:spPr>
        <p:txBody>
          <a:bodyPr/>
          <a:lstStyle>
            <a:lvl1pPr>
              <a:defRPr>
                <a:solidFill>
                  <a:schemeClr val="bg1"/>
                </a:solidFill>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215728"/>
            <a:ext cx="8229600" cy="4910435"/>
          </a:xfr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a:xfrm>
            <a:off x="457200" y="6356350"/>
            <a:ext cx="2133600" cy="365125"/>
          </a:xfrm>
        </p:spPr>
        <p:txBody>
          <a:bodyPr/>
          <a:lstStyle/>
          <a:p>
            <a:fld id="{1D89036F-4A21-4F4C-8119-E252F9762CDB}" type="datetime1">
              <a:rPr lang="en-US" smtClean="0">
                <a:solidFill>
                  <a:prstClr val="black">
                    <a:tint val="75000"/>
                  </a:prstClr>
                </a:solidFill>
              </a:rPr>
              <a:pPr/>
              <a:t>12/22/2016</a:t>
            </a:fld>
            <a:endParaRPr lang="en-US" dirty="0">
              <a:solidFill>
                <a:prstClr val="black">
                  <a:tint val="75000"/>
                </a:prstClr>
              </a:solidFill>
            </a:endParaRPr>
          </a:p>
        </p:txBody>
      </p:sp>
      <p:sp>
        <p:nvSpPr>
          <p:cNvPr id="12" name="Slide Number Placeholder 5"/>
          <p:cNvSpPr>
            <a:spLocks noGrp="1"/>
          </p:cNvSpPr>
          <p:nvPr>
            <p:ph type="sldNum" sz="quarter" idx="12"/>
          </p:nvPr>
        </p:nvSpPr>
        <p:spPr>
          <a:xfrm>
            <a:off x="6553200" y="6356350"/>
            <a:ext cx="2133600" cy="365125"/>
          </a:xfrm>
        </p:spPr>
        <p:txBody>
          <a:body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820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4552899" y="135837"/>
            <a:ext cx="4331748" cy="1290438"/>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userDrawn="1"/>
        </p:nvSpPr>
        <p:spPr>
          <a:xfrm>
            <a:off x="259353" y="135837"/>
            <a:ext cx="4331748" cy="1290438"/>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ounded Rectangle 8"/>
          <p:cNvSpPr/>
          <p:nvPr userDrawn="1"/>
        </p:nvSpPr>
        <p:spPr>
          <a:xfrm>
            <a:off x="3810326" y="599247"/>
            <a:ext cx="1523348" cy="1523348"/>
          </a:xfrm>
          <a:prstGeom prst="round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1"/>
          <p:cNvSpPr>
            <a:spLocks noGrp="1"/>
          </p:cNvSpPr>
          <p:nvPr>
            <p:ph type="title"/>
          </p:nvPr>
        </p:nvSpPr>
        <p:spPr>
          <a:xfrm>
            <a:off x="722313" y="3299840"/>
            <a:ext cx="7772400" cy="1362075"/>
          </a:xfrm>
        </p:spPr>
        <p:txBody>
          <a:bodyPr anchor="t"/>
          <a:lstStyle>
            <a:lvl1pPr algn="ctr">
              <a:defRPr sz="4000" b="1" cap="all">
                <a:solidFill>
                  <a:schemeClr val="tx1"/>
                </a:solidFil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722313" y="2608044"/>
            <a:ext cx="7772400" cy="691796"/>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Date Placeholder 3"/>
          <p:cNvSpPr>
            <a:spLocks noGrp="1"/>
          </p:cNvSpPr>
          <p:nvPr>
            <p:ph type="dt" sz="half" idx="10"/>
          </p:nvPr>
        </p:nvSpPr>
        <p:spPr>
          <a:xfrm>
            <a:off x="457200" y="6356350"/>
            <a:ext cx="2133600" cy="365125"/>
          </a:xfrm>
        </p:spPr>
        <p:txBody>
          <a:bodyPr/>
          <a:lstStyle/>
          <a:p>
            <a:fld id="{798D204C-6FBC-6140-8CA4-D904F0981EAA}" type="datetime1">
              <a:rPr lang="en-US" smtClean="0">
                <a:solidFill>
                  <a:prstClr val="black">
                    <a:tint val="75000"/>
                  </a:prstClr>
                </a:solidFill>
              </a:rPr>
              <a:pPr/>
              <a:t>12/22/2016</a:t>
            </a:fld>
            <a:endParaRPr lang="en-US" dirty="0">
              <a:solidFill>
                <a:prstClr val="black">
                  <a:tint val="75000"/>
                </a:prstClr>
              </a:solidFill>
            </a:endParaRPr>
          </a:p>
        </p:txBody>
      </p:sp>
      <p:sp>
        <p:nvSpPr>
          <p:cNvPr id="13" name="Slide Number Placeholder 5"/>
          <p:cNvSpPr>
            <a:spLocks noGrp="1"/>
          </p:cNvSpPr>
          <p:nvPr>
            <p:ph type="sldNum" sz="quarter" idx="12"/>
          </p:nvPr>
        </p:nvSpPr>
        <p:spPr>
          <a:xfrm>
            <a:off x="6553200" y="6356350"/>
            <a:ext cx="2133600" cy="365125"/>
          </a:xfrm>
        </p:spPr>
        <p:txBody>
          <a:body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
        <p:nvSpPr>
          <p:cNvPr id="14" name="Rectangle 13"/>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5" name="Picture 14" descr="OSSE LOGO DIMENSIONAL WITH CLIPPING PATH 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2632" y="550136"/>
            <a:ext cx="1523348" cy="1675906"/>
          </a:xfrm>
          <a:prstGeom prst="rect">
            <a:avLst/>
          </a:prstGeom>
          <a:effectLst/>
        </p:spPr>
      </p:pic>
      <p:sp>
        <p:nvSpPr>
          <p:cNvPr id="16" name="Rectangle 15"/>
          <p:cNvSpPr/>
          <p:nvPr userDrawn="1"/>
        </p:nvSpPr>
        <p:spPr>
          <a:xfrm>
            <a:off x="4387354" y="135836"/>
            <a:ext cx="339579" cy="536550"/>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77685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1"/>
          <p:cNvSpPr>
            <a:spLocks noGrp="1"/>
          </p:cNvSpPr>
          <p:nvPr>
            <p:ph type="title"/>
          </p:nvPr>
        </p:nvSpPr>
        <p:spPr>
          <a:xfrm>
            <a:off x="457200" y="274638"/>
            <a:ext cx="8229600" cy="818840"/>
          </a:xfrm>
        </p:spPr>
        <p:txBody>
          <a:bodyPr/>
          <a:lstStyle>
            <a:lvl1pPr>
              <a:defRPr>
                <a:solidFill>
                  <a:schemeClr val="bg1"/>
                </a:solidFill>
              </a:defRPr>
            </a:lvl1pPr>
          </a:lstStyle>
          <a:p>
            <a:r>
              <a:rPr lang="en-US" smtClean="0"/>
              <a:t>Click to edit Master title style</a:t>
            </a:r>
            <a:endParaRPr lang="en-US"/>
          </a:p>
        </p:txBody>
      </p:sp>
      <p:sp>
        <p:nvSpPr>
          <p:cNvPr id="11" name="Content Placeholder 2"/>
          <p:cNvSpPr>
            <a:spLocks noGrp="1"/>
          </p:cNvSpPr>
          <p:nvPr>
            <p:ph sz="half" idx="1"/>
          </p:nvPr>
        </p:nvSpPr>
        <p:spPr>
          <a:xfrm>
            <a:off x="457200" y="1208938"/>
            <a:ext cx="4038600" cy="4917226"/>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4648200" y="1208938"/>
            <a:ext cx="4038600" cy="4917226"/>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a:xfrm>
            <a:off x="457200" y="6356350"/>
            <a:ext cx="2133600" cy="365125"/>
          </a:xfrm>
        </p:spPr>
        <p:txBody>
          <a:bodyPr/>
          <a:lstStyle/>
          <a:p>
            <a:fld id="{4F0F6231-75AB-104F-8A00-75F18958C794}" type="datetime1">
              <a:rPr lang="en-US" smtClean="0">
                <a:solidFill>
                  <a:prstClr val="black">
                    <a:tint val="75000"/>
                  </a:prstClr>
                </a:solidFill>
              </a:rPr>
              <a:pPr/>
              <a:t>12/22/2016</a:t>
            </a:fld>
            <a:endParaRPr lang="en-US" dirty="0">
              <a:solidFill>
                <a:prstClr val="black">
                  <a:tint val="75000"/>
                </a:prstClr>
              </a:solidFill>
            </a:endParaRPr>
          </a:p>
        </p:txBody>
      </p:sp>
      <p:sp>
        <p:nvSpPr>
          <p:cNvPr id="14" name="Slide Number Placeholder 6"/>
          <p:cNvSpPr>
            <a:spLocks noGrp="1"/>
          </p:cNvSpPr>
          <p:nvPr>
            <p:ph type="sldNum" sz="quarter" idx="12"/>
          </p:nvPr>
        </p:nvSpPr>
        <p:spPr>
          <a:xfrm>
            <a:off x="6553200" y="6356350"/>
            <a:ext cx="2133600" cy="365125"/>
          </a:xfrm>
        </p:spPr>
        <p:txBody>
          <a:body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38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Title 1"/>
          <p:cNvSpPr>
            <a:spLocks noGrp="1"/>
          </p:cNvSpPr>
          <p:nvPr>
            <p:ph type="title"/>
          </p:nvPr>
        </p:nvSpPr>
        <p:spPr>
          <a:xfrm>
            <a:off x="457200" y="274638"/>
            <a:ext cx="8229600" cy="818840"/>
          </a:xfrm>
        </p:spPr>
        <p:txBody>
          <a:bodyPr/>
          <a:lstStyle>
            <a:lvl1pPr>
              <a:defRPr>
                <a:solidFill>
                  <a:schemeClr val="bg1"/>
                </a:solidFill>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457200" y="1243057"/>
            <a:ext cx="4040188" cy="639762"/>
          </a:xfr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3"/>
          <p:cNvSpPr>
            <a:spLocks noGrp="1"/>
          </p:cNvSpPr>
          <p:nvPr>
            <p:ph sz="half" idx="2"/>
          </p:nvPr>
        </p:nvSpPr>
        <p:spPr>
          <a:xfrm>
            <a:off x="457200" y="1882819"/>
            <a:ext cx="4040188" cy="4243344"/>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4"/>
          <p:cNvSpPr>
            <a:spLocks noGrp="1"/>
          </p:cNvSpPr>
          <p:nvPr>
            <p:ph type="body" sz="quarter" idx="3"/>
          </p:nvPr>
        </p:nvSpPr>
        <p:spPr>
          <a:xfrm>
            <a:off x="4645025" y="1243057"/>
            <a:ext cx="4041775" cy="639762"/>
          </a:xfr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4"/>
          </p:nvPr>
        </p:nvSpPr>
        <p:spPr>
          <a:xfrm>
            <a:off x="4645025" y="1882819"/>
            <a:ext cx="4041775" cy="4243344"/>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6"/>
          <p:cNvSpPr>
            <a:spLocks noGrp="1"/>
          </p:cNvSpPr>
          <p:nvPr>
            <p:ph type="dt" sz="half" idx="10"/>
          </p:nvPr>
        </p:nvSpPr>
        <p:spPr>
          <a:xfrm>
            <a:off x="457200" y="6356350"/>
            <a:ext cx="2133600" cy="365125"/>
          </a:xfrm>
        </p:spPr>
        <p:txBody>
          <a:bodyPr/>
          <a:lstStyle/>
          <a:p>
            <a:fld id="{9F58A87A-872C-044C-B0C3-9EC0AF0EA07C}" type="datetime1">
              <a:rPr lang="en-US" smtClean="0">
                <a:solidFill>
                  <a:prstClr val="black">
                    <a:tint val="75000"/>
                  </a:prstClr>
                </a:solidFill>
              </a:rPr>
              <a:pPr/>
              <a:t>12/22/2016</a:t>
            </a:fld>
            <a:endParaRPr lang="en-US" dirty="0">
              <a:solidFill>
                <a:prstClr val="black">
                  <a:tint val="75000"/>
                </a:prstClr>
              </a:solidFill>
            </a:endParaRPr>
          </a:p>
        </p:txBody>
      </p:sp>
      <p:sp>
        <p:nvSpPr>
          <p:cNvPr id="18" name="Slide Number Placeholder 8"/>
          <p:cNvSpPr>
            <a:spLocks noGrp="1"/>
          </p:cNvSpPr>
          <p:nvPr>
            <p:ph type="sldNum" sz="quarter" idx="12"/>
          </p:nvPr>
        </p:nvSpPr>
        <p:spPr>
          <a:xfrm>
            <a:off x="6553200" y="6356350"/>
            <a:ext cx="2133600" cy="365125"/>
          </a:xfrm>
        </p:spPr>
        <p:txBody>
          <a:body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035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259353" y="135836"/>
            <a:ext cx="3265472" cy="6119394"/>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9" name="Content Placeholder 2"/>
          <p:cNvSpPr>
            <a:spLocks noGrp="1"/>
          </p:cNvSpPr>
          <p:nvPr>
            <p:ph idx="1"/>
          </p:nvPr>
        </p:nvSpPr>
        <p:spPr>
          <a:xfrm>
            <a:off x="3575050" y="273050"/>
            <a:ext cx="5111750" cy="5853113"/>
          </a:xfrm>
        </p:spPr>
        <p:txBody>
          <a:bodyPr/>
          <a:lstStyle>
            <a:lvl1pPr>
              <a:defRPr sz="320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p:cNvSpPr>
            <a:spLocks noGrp="1"/>
          </p:cNvSpPr>
          <p:nvPr>
            <p:ph type="body" sz="half" idx="2"/>
          </p:nvPr>
        </p:nvSpPr>
        <p:spPr>
          <a:xfrm>
            <a:off x="457200" y="1435100"/>
            <a:ext cx="3008313" cy="469106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4"/>
          <p:cNvSpPr>
            <a:spLocks noGrp="1"/>
          </p:cNvSpPr>
          <p:nvPr>
            <p:ph type="dt" sz="half" idx="10"/>
          </p:nvPr>
        </p:nvSpPr>
        <p:spPr>
          <a:xfrm>
            <a:off x="457200" y="6356350"/>
            <a:ext cx="2133600" cy="365125"/>
          </a:xfrm>
        </p:spPr>
        <p:txBody>
          <a:bodyPr/>
          <a:lstStyle/>
          <a:p>
            <a:fld id="{7372238E-38FE-FD45-8F5E-C539FFBA2828}" type="datetime1">
              <a:rPr lang="en-US" smtClean="0">
                <a:solidFill>
                  <a:prstClr val="black">
                    <a:tint val="75000"/>
                  </a:prstClr>
                </a:solidFill>
              </a:rPr>
              <a:pPr/>
              <a:t>12/22/2016</a:t>
            </a:fld>
            <a:endParaRPr lang="en-US" dirty="0">
              <a:solidFill>
                <a:prstClr val="black">
                  <a:tint val="75000"/>
                </a:prstClr>
              </a:solidFill>
            </a:endParaRPr>
          </a:p>
        </p:txBody>
      </p:sp>
      <p:sp>
        <p:nvSpPr>
          <p:cNvPr id="12" name="Slide Number Placeholder 6"/>
          <p:cNvSpPr>
            <a:spLocks noGrp="1"/>
          </p:cNvSpPr>
          <p:nvPr>
            <p:ph type="sldNum" sz="quarter" idx="12"/>
          </p:nvPr>
        </p:nvSpPr>
        <p:spPr>
          <a:xfrm>
            <a:off x="6553200" y="6356350"/>
            <a:ext cx="2133600" cy="365125"/>
          </a:xfrm>
        </p:spPr>
        <p:txBody>
          <a:body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30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259353" y="135836"/>
            <a:ext cx="8625294" cy="6119394"/>
          </a:xfrm>
          <a:prstGeom prst="rect">
            <a:avLst/>
          </a:prstGeom>
          <a:solidFill>
            <a:srgbClr val="004B8D"/>
          </a:solid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Title 1"/>
          <p:cNvSpPr>
            <a:spLocks noGrp="1"/>
          </p:cNvSpPr>
          <p:nvPr>
            <p:ph type="title"/>
          </p:nvPr>
        </p:nvSpPr>
        <p:spPr>
          <a:xfrm>
            <a:off x="1792288" y="4800600"/>
            <a:ext cx="5486400" cy="566738"/>
          </a:xfrm>
        </p:spPr>
        <p:txBody>
          <a:bodyPr anchor="b"/>
          <a:lstStyle>
            <a:lvl1pPr algn="l">
              <a:defRPr sz="2000" b="1">
                <a:solidFill>
                  <a:srgbClr val="FFFFFF"/>
                </a:solidFill>
              </a:defRPr>
            </a:lvl1pPr>
          </a:lstStyle>
          <a:p>
            <a:r>
              <a:rPr lang="en-US" smtClean="0"/>
              <a:t>Click to edit Master title style</a:t>
            </a:r>
            <a:endParaRPr lang="en-US" dirty="0"/>
          </a:p>
        </p:txBody>
      </p:sp>
      <p:sp>
        <p:nvSpPr>
          <p:cNvPr id="7" name="Picture Placeholder 2"/>
          <p:cNvSpPr>
            <a:spLocks noGrp="1"/>
          </p:cNvSpPr>
          <p:nvPr>
            <p:ph type="pic" idx="1"/>
          </p:nvPr>
        </p:nvSpPr>
        <p:spPr>
          <a:xfrm>
            <a:off x="1792288" y="612775"/>
            <a:ext cx="5486400" cy="411480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Text Placeholder 3"/>
          <p:cNvSpPr>
            <a:spLocks noGrp="1"/>
          </p:cNvSpPr>
          <p:nvPr>
            <p:ph type="body" sz="half" idx="2"/>
          </p:nvPr>
        </p:nvSpPr>
        <p:spPr>
          <a:xfrm>
            <a:off x="1792288" y="5367338"/>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457200" y="6356350"/>
            <a:ext cx="2133600" cy="365125"/>
          </a:xfrm>
        </p:spPr>
        <p:txBody>
          <a:bodyPr/>
          <a:lstStyle/>
          <a:p>
            <a:fld id="{EFB4D54E-A213-8A49-9549-9F2DC1FBB447}" type="datetime1">
              <a:rPr lang="en-US" smtClean="0">
                <a:solidFill>
                  <a:prstClr val="black">
                    <a:tint val="75000"/>
                  </a:prstClr>
                </a:solidFill>
              </a:rPr>
              <a:pPr/>
              <a:t>12/22/2016</a:t>
            </a:fld>
            <a:endParaRPr lang="en-US" dirty="0">
              <a:solidFill>
                <a:prstClr val="black">
                  <a:tint val="75000"/>
                </a:prstClr>
              </a:solidFill>
            </a:endParaRPr>
          </a:p>
        </p:txBody>
      </p:sp>
      <p:sp>
        <p:nvSpPr>
          <p:cNvPr id="10" name="Slide Number Placeholder 6"/>
          <p:cNvSpPr>
            <a:spLocks noGrp="1"/>
          </p:cNvSpPr>
          <p:nvPr>
            <p:ph type="sldNum" sz="quarter" idx="12"/>
          </p:nvPr>
        </p:nvSpPr>
        <p:spPr>
          <a:xfrm>
            <a:off x="6553200" y="6356350"/>
            <a:ext cx="2133600" cy="365125"/>
          </a:xfrm>
        </p:spPr>
        <p:txBody>
          <a:bodyPr/>
          <a:lstStyle/>
          <a:p>
            <a:fld id="{A9E5F718-A7CB-154E-909C-8FD121E543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019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bwMode="invGray">
          <a:xfrm>
            <a:off x="259353" y="135836"/>
            <a:ext cx="8625294" cy="957642"/>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59353" y="135836"/>
            <a:ext cx="8625294" cy="957642"/>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274638"/>
            <a:ext cx="8229600" cy="716962"/>
          </a:xfrm>
        </p:spPr>
        <p:txBody>
          <a:bodyPr/>
          <a:lstStyle>
            <a:lvl1pPr>
              <a:defRPr>
                <a:solidFill>
                  <a:schemeClr val="bg1"/>
                </a:solidFill>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215728"/>
            <a:ext cx="8229600" cy="519338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6937248" y="6485636"/>
            <a:ext cx="2133600" cy="365125"/>
          </a:xfrm>
        </p:spPr>
        <p:txBody>
          <a:bodyPr/>
          <a:lstStyle/>
          <a:p>
            <a:fld id="{A9E5F718-A7CB-154E-909C-8FD121E5437A}" type="slidenum">
              <a:rPr lang="en-US" smtClean="0"/>
              <a:t>‹#›</a:t>
            </a:fld>
            <a:endParaRPr lang="en-US" dirty="0"/>
          </a:p>
        </p:txBody>
      </p:sp>
    </p:spTree>
    <p:extLst>
      <p:ext uri="{BB962C8B-B14F-4D97-AF65-F5344CB8AC3E}">
        <p14:creationId xmlns:p14="http://schemas.microsoft.com/office/powerpoint/2010/main" val="3323260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0B43324-BD7B-4046-ADC0-B85AFF2E158F}" type="datetime1">
              <a:rPr lang="en-US" smtClean="0">
                <a:solidFill>
                  <a:prstClr val="black">
                    <a:tint val="75000"/>
                  </a:prstClr>
                </a:solidFill>
              </a:rPr>
              <a:pPr defTabSz="457200"/>
              <a:t>12/22/2016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CCA309E-709A-5449-B092-4F685688091D}"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520327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avocet.pearson.com/PARCC/Home#10616"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avocet.pearson.com/PARCC/Home#1052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osse.dc.gov/service/test-security-and-incident-forms"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hyperlink" Target="http://avocet.pearson.com/PARCC/Home#10523"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avocet.pearson.com/PARCC/Home#10520"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hyperlink" Target="https://support.assessment.pearson.com/display/TN/Error+Codes" TargetMode="External"/><Relationship Id="rId2" Type="http://schemas.openxmlformats.org/officeDocument/2006/relationships/hyperlink" Target="http://parcc.pearson.com/" TargetMode="External"/><Relationship Id="rId1" Type="http://schemas.openxmlformats.org/officeDocument/2006/relationships/slideLayout" Target="../slideLayouts/slideLayout2.xml"/><Relationship Id="rId5" Type="http://schemas.openxmlformats.org/officeDocument/2006/relationships/hyperlink" Target="mailto:osse.assessment@dc.gov" TargetMode="External"/><Relationship Id="rId4" Type="http://schemas.openxmlformats.org/officeDocument/2006/relationships/hyperlink" Target="mailto:parcc@support.pearson.com" TargetMode="Externa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hyperlink" Target="http://avocet.pearson.com/PARCC/Home#105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osse.dc.gov/node/1134172" TargetMode="External"/><Relationship Id="rId2" Type="http://schemas.openxmlformats.org/officeDocument/2006/relationships/hyperlink" Target="http://osse.dc.gov/page/2016-assessment-accommodations-special-populations-webinar-series"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hyperlink" Target="mailto:Bonnie.OKeefe@dc.gov" TargetMode="External"/><Relationship Id="rId3" Type="http://schemas.openxmlformats.org/officeDocument/2006/relationships/hyperlink" Target="mailto:OSSE.Assessment@dc.gov" TargetMode="External"/><Relationship Id="rId7" Type="http://schemas.openxmlformats.org/officeDocument/2006/relationships/hyperlink" Target="mailto:Tonya.Mead@dc.gov" TargetMode="External"/><Relationship Id="rId2" Type="http://schemas.openxmlformats.org/officeDocument/2006/relationships/hyperlink" Target="http://osse.dc.gov/page/test-coordinators-training" TargetMode="External"/><Relationship Id="rId1" Type="http://schemas.openxmlformats.org/officeDocument/2006/relationships/slideLayout" Target="../slideLayouts/slideLayout2.xml"/><Relationship Id="rId6" Type="http://schemas.openxmlformats.org/officeDocument/2006/relationships/hyperlink" Target="mailto:Swea.Hart@dc.gov" TargetMode="External"/><Relationship Id="rId5" Type="http://schemas.openxmlformats.org/officeDocument/2006/relationships/hyperlink" Target="mailto:LaNysha.Adams@dc.gov" TargetMode="External"/><Relationship Id="rId10" Type="http://schemas.openxmlformats.org/officeDocument/2006/relationships/hyperlink" Target="http://osse.dc.gov/node/1134172" TargetMode="External"/><Relationship Id="rId4" Type="http://schemas.openxmlformats.org/officeDocument/2006/relationships/hyperlink" Target="mailto:Jessica.Enos@dc.gov" TargetMode="External"/><Relationship Id="rId9" Type="http://schemas.openxmlformats.org/officeDocument/2006/relationships/hyperlink" Target="mailto:Nikki.Stewart@dc.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osse.dc.gov/service/test-security-and-incident-form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sse.dc.gov/sites/default/files/dc/sites/osse/service_content/attachments/2016%20School%20Test%20Plan%20instructions%20and%20template.xls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sse.dc.gov/service/test-security-and-incident-form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sse.dc.gov/service/test-security-and-incident-forms" TargetMode="External"/><Relationship Id="rId2" Type="http://schemas.openxmlformats.org/officeDocument/2006/relationships/hyperlink" Target="http://osse.dc.gov/page/test-coordinators-traini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osse.dc.gov/service/test-security-and-incident-form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osse.dc.gov/service/test-security-and-incident-form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osse.dc.gov/service/accommoda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osse.dc.gov/sites/default/files/dc/sites/osse/page_content/attachments/Test%20coordinator%20Training%20Scavenger%20Hunt%20Activity.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arcc.tms.pearson.com/" TargetMode="External"/><Relationship Id="rId2" Type="http://schemas.openxmlformats.org/officeDocument/2006/relationships/hyperlink" Target="http://osse.dc.gov/page/test-coordinators-training" TargetMode="External"/><Relationship Id="rId1" Type="http://schemas.openxmlformats.org/officeDocument/2006/relationships/slideLayout" Target="../slideLayouts/slideLayout2.xml"/><Relationship Id="rId4" Type="http://schemas.openxmlformats.org/officeDocument/2006/relationships/hyperlink" Target="mailto:parcc@support.pearson.co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17.pn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3" Type="http://schemas.openxmlformats.org/officeDocument/2006/relationships/hyperlink" Target="https://attendee.gotowebinar.com/register/4931564009941735937" TargetMode="External"/><Relationship Id="rId2" Type="http://schemas.openxmlformats.org/officeDocument/2006/relationships/hyperlink" Target="http://osse.dc.gov/page/2016-assessment-accommodations-special-populations-webinar-series" TargetMode="External"/><Relationship Id="rId1" Type="http://schemas.openxmlformats.org/officeDocument/2006/relationships/slideLayout" Target="../slideLayouts/slideLayout2.xml"/><Relationship Id="rId4" Type="http://schemas.openxmlformats.org/officeDocument/2006/relationships/hyperlink" Target="https://attendee.gotowebinar.com/register/350725889743303169"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osse.dc.gov/service/testing-accommodations"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5.xml.rels><?xml version="1.0" encoding="UTF-8" standalone="yes"?>
<Relationships xmlns="http://schemas.openxmlformats.org/package/2006/relationships"><Relationship Id="rId3" Type="http://schemas.openxmlformats.org/officeDocument/2006/relationships/hyperlink" Target="http://avocet.pearson.com/PARCC/Home" TargetMode="External"/><Relationship Id="rId2" Type="http://schemas.openxmlformats.org/officeDocument/2006/relationships/hyperlink" Target="http://parcc.pearson.com/tutorial/" TargetMode="External"/><Relationship Id="rId1" Type="http://schemas.openxmlformats.org/officeDocument/2006/relationships/slideLayout" Target="../slideLayouts/slideLayout2.xml"/><Relationship Id="rId4" Type="http://schemas.openxmlformats.org/officeDocument/2006/relationships/hyperlink" Target="https://parcc.tms.pearson.com/"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2" Type="http://schemas.openxmlformats.org/officeDocument/2006/relationships/hyperlink" Target="http://avocet.pearson.com/PARCC/Home#10621"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osse.dc.gov/service/testing-accommodations"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jpeg"/><Relationship Id="rId5" Type="http://schemas.openxmlformats.org/officeDocument/2006/relationships/image" Target="../media/image28.png"/><Relationship Id="rId4" Type="http://schemas.openxmlformats.org/officeDocument/2006/relationships/package" Target="../embeddings/Microsoft_Word_Document2.docx"/></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hyperlink" Target="http://osse.dc.gov/page/test-coordinators-trainin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osse.dc.gov/page/test-coordinators-training"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hyperlink" Target="http://osse.dc.gov/page/test-coordinators-training"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http://avocet.pearson.com/PARCC/Home#1059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School Test Coordinator Training</a:t>
            </a:r>
            <a:endParaRPr lang="en-US" dirty="0"/>
          </a:p>
        </p:txBody>
      </p:sp>
      <p:sp>
        <p:nvSpPr>
          <p:cNvPr id="3" name="Subtitle 2"/>
          <p:cNvSpPr>
            <a:spLocks noGrp="1"/>
          </p:cNvSpPr>
          <p:nvPr>
            <p:ph type="subTitle" idx="1"/>
          </p:nvPr>
        </p:nvSpPr>
        <p:spPr>
          <a:xfrm>
            <a:off x="1371600" y="4407856"/>
            <a:ext cx="6400800" cy="1535744"/>
          </a:xfrm>
        </p:spPr>
        <p:txBody>
          <a:bodyPr>
            <a:normAutofit fontScale="92500" lnSpcReduction="10000"/>
          </a:bodyPr>
          <a:lstStyle/>
          <a:p>
            <a:r>
              <a:rPr lang="en-US" dirty="0" smtClean="0">
                <a:solidFill>
                  <a:schemeClr val="tx1"/>
                </a:solidFill>
              </a:rPr>
              <a:t>Office of the State Superintendent of Education</a:t>
            </a:r>
          </a:p>
          <a:p>
            <a:r>
              <a:rPr lang="en-US" dirty="0" smtClean="0">
                <a:solidFill>
                  <a:schemeClr val="tx1"/>
                </a:solidFill>
              </a:rPr>
              <a:t>Assessment Team</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FE3A80FF-DE37-47B6-998A-A34216B500D5}"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910811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 Testing Responsibilities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chemeClr val="tx1"/>
                </a:solidFill>
              </a:rPr>
              <a:t>For all schools/campuses under the LEA’s purview:</a:t>
            </a:r>
          </a:p>
          <a:p>
            <a:r>
              <a:rPr lang="en-US" dirty="0" smtClean="0">
                <a:solidFill>
                  <a:schemeClr val="tx1"/>
                </a:solidFill>
              </a:rPr>
              <a:t>Filing school test plans with OSSE</a:t>
            </a:r>
          </a:p>
          <a:p>
            <a:r>
              <a:rPr lang="en-US" dirty="0" smtClean="0">
                <a:solidFill>
                  <a:schemeClr val="tx1"/>
                </a:solidFill>
              </a:rPr>
              <a:t>Designate authorized personnel</a:t>
            </a:r>
          </a:p>
          <a:p>
            <a:r>
              <a:rPr lang="en-US" dirty="0" smtClean="0">
                <a:solidFill>
                  <a:schemeClr val="tx1"/>
                </a:solidFill>
              </a:rPr>
              <a:t>Ensure authorized personnel are trained</a:t>
            </a:r>
          </a:p>
          <a:p>
            <a:r>
              <a:rPr lang="en-US" dirty="0" smtClean="0">
                <a:solidFill>
                  <a:schemeClr val="tx1"/>
                </a:solidFill>
              </a:rPr>
              <a:t>Distribute testing integrity and security notification statement</a:t>
            </a:r>
          </a:p>
          <a:p>
            <a:r>
              <a:rPr lang="en-US" dirty="0" smtClean="0">
                <a:solidFill>
                  <a:schemeClr val="tx1"/>
                </a:solidFill>
              </a:rPr>
              <a:t>Monitor statewide assessments</a:t>
            </a:r>
          </a:p>
          <a:p>
            <a:r>
              <a:rPr lang="en-US" dirty="0" smtClean="0">
                <a:solidFill>
                  <a:schemeClr val="tx1"/>
                </a:solidFill>
              </a:rPr>
              <a:t>Report and investigate any breaches of test security</a:t>
            </a:r>
          </a:p>
          <a:p>
            <a:r>
              <a:rPr lang="en-US" dirty="0" smtClean="0">
                <a:solidFill>
                  <a:schemeClr val="tx1"/>
                </a:solidFill>
              </a:rPr>
              <a:t>Collect and submit to OSSE testing integrity affidavits</a:t>
            </a: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552754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Before Testing, Don’t Forget…</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solidFill>
                  <a:schemeClr val="tx1"/>
                </a:solidFill>
              </a:rPr>
              <a:t>Check that all test registrations and PNP information is complete and correct before proctor caching</a:t>
            </a:r>
          </a:p>
          <a:p>
            <a:r>
              <a:rPr lang="en-US" dirty="0" smtClean="0">
                <a:solidFill>
                  <a:schemeClr val="tx1"/>
                </a:solidFill>
              </a:rPr>
              <a:t>Setup computers and proctor cache (will be covered in technology coordinators webinar)</a:t>
            </a:r>
          </a:p>
          <a:p>
            <a:r>
              <a:rPr lang="en-US" dirty="0" smtClean="0">
                <a:solidFill>
                  <a:schemeClr val="tx1"/>
                </a:solidFill>
              </a:rPr>
              <a:t>Gather any ancillary materials for distribution (e.g. blank paper, pencils, headphones). Required and optional materials lists available in manuals.</a:t>
            </a:r>
          </a:p>
          <a:p>
            <a:r>
              <a:rPr lang="en-US" dirty="0" smtClean="0">
                <a:solidFill>
                  <a:schemeClr val="tx1"/>
                </a:solidFill>
              </a:rPr>
              <a:t>Print and secure student testing tickets</a:t>
            </a:r>
          </a:p>
          <a:p>
            <a:r>
              <a:rPr lang="en-US" dirty="0" smtClean="0">
                <a:solidFill>
                  <a:schemeClr val="tx1"/>
                </a:solidFill>
              </a:rPr>
              <a:t>Order any additional paper materials at least 5 business days before they are needed</a:t>
            </a:r>
          </a:p>
          <a:p>
            <a:r>
              <a:rPr lang="en-US" dirty="0" smtClean="0">
                <a:solidFill>
                  <a:schemeClr val="tx1"/>
                </a:solidFill>
              </a:rPr>
              <a:t>Meet with students, notify parents of testing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100</a:t>
            </a:fld>
            <a:endParaRPr lang="en-US" dirty="0"/>
          </a:p>
        </p:txBody>
      </p:sp>
    </p:spTree>
    <p:extLst>
      <p:ext uri="{BB962C8B-B14F-4D97-AF65-F5344CB8AC3E}">
        <p14:creationId xmlns:p14="http://schemas.microsoft.com/office/powerpoint/2010/main" val="4663306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Print Student Testing Tickets</a:t>
            </a:r>
            <a:endParaRPr lang="en-US" dirty="0"/>
          </a:p>
        </p:txBody>
      </p:sp>
      <p:sp>
        <p:nvSpPr>
          <p:cNvPr id="3" name="Content Placeholder 2"/>
          <p:cNvSpPr>
            <a:spLocks noGrp="1"/>
          </p:cNvSpPr>
          <p:nvPr>
            <p:ph idx="1"/>
          </p:nvPr>
        </p:nvSpPr>
        <p:spPr/>
        <p:txBody>
          <a:bodyPr/>
          <a:lstStyle/>
          <a:p>
            <a:r>
              <a:rPr lang="en-US" dirty="0">
                <a:solidFill>
                  <a:schemeClr val="tx1"/>
                </a:solidFill>
              </a:rPr>
              <a:t>Under </a:t>
            </a:r>
            <a:r>
              <a:rPr lang="en-US" b="1" dirty="0">
                <a:solidFill>
                  <a:schemeClr val="tx1"/>
                </a:solidFill>
              </a:rPr>
              <a:t>Testing &gt; Students in Sessions</a:t>
            </a:r>
            <a:r>
              <a:rPr lang="en-US" dirty="0">
                <a:solidFill>
                  <a:schemeClr val="tx1"/>
                </a:solidFill>
              </a:rPr>
              <a:t> choose session(s</a:t>
            </a:r>
            <a:r>
              <a:rPr lang="en-US" dirty="0" smtClean="0">
                <a:solidFill>
                  <a:schemeClr val="tx1"/>
                </a:solidFill>
              </a:rPr>
              <a:t>) you want </a:t>
            </a:r>
            <a:r>
              <a:rPr lang="en-US" dirty="0">
                <a:solidFill>
                  <a:schemeClr val="tx1"/>
                </a:solidFill>
              </a:rPr>
              <a:t>from the list on the left side of the </a:t>
            </a:r>
            <a:r>
              <a:rPr lang="en-US" dirty="0" smtClean="0">
                <a:solidFill>
                  <a:schemeClr val="tx1"/>
                </a:solidFill>
              </a:rPr>
              <a:t>screen</a:t>
            </a:r>
          </a:p>
          <a:p>
            <a:r>
              <a:rPr lang="en-US" dirty="0" smtClean="0">
                <a:solidFill>
                  <a:schemeClr val="tx1"/>
                </a:solidFill>
              </a:rPr>
              <a:t>Under the “Download Resources” dropdown, choose the view you want for tickets to download. </a:t>
            </a:r>
          </a:p>
          <a:p>
            <a:pPr marL="0" indent="0">
              <a:buNone/>
            </a:pP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101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645" y="3820561"/>
            <a:ext cx="5754246" cy="206885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13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Test Ticket Sample</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102</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388340"/>
            <a:ext cx="5438775" cy="4352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68384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During Testing</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103</a:t>
            </a:fld>
            <a:endParaRPr lang="en-US" dirty="0"/>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685153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During Testing 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During testing, it is particularly important to follow your school test security plan to the letter and refer to the PARCC test coordinator and test administrator manual for procedures, scripts, etc.</a:t>
            </a:r>
          </a:p>
          <a:p>
            <a:r>
              <a:rPr lang="en-US" dirty="0" smtClean="0">
                <a:solidFill>
                  <a:schemeClr val="tx1"/>
                </a:solidFill>
              </a:rPr>
              <a:t>This section of the training will cover:</a:t>
            </a:r>
          </a:p>
          <a:p>
            <a:pPr lvl="1"/>
            <a:r>
              <a:rPr lang="en-US" dirty="0">
                <a:solidFill>
                  <a:schemeClr val="tx1"/>
                </a:solidFill>
              </a:rPr>
              <a:t>Day of testing best practices</a:t>
            </a:r>
          </a:p>
          <a:p>
            <a:pPr lvl="1"/>
            <a:r>
              <a:rPr lang="en-US" dirty="0">
                <a:solidFill>
                  <a:schemeClr val="tx1"/>
                </a:solidFill>
              </a:rPr>
              <a:t>Pearson Access Next administering test sessions</a:t>
            </a:r>
          </a:p>
          <a:p>
            <a:pPr lvl="1"/>
            <a:r>
              <a:rPr lang="en-US" dirty="0">
                <a:solidFill>
                  <a:schemeClr val="tx1"/>
                </a:solidFill>
              </a:rPr>
              <a:t>ELA/Literacy field testing</a:t>
            </a:r>
          </a:p>
          <a:p>
            <a:pPr lvl="1"/>
            <a:r>
              <a:rPr lang="en-US" dirty="0">
                <a:solidFill>
                  <a:schemeClr val="tx1"/>
                </a:solidFill>
              </a:rPr>
              <a:t>Administering accommodations</a:t>
            </a:r>
          </a:p>
          <a:p>
            <a:pPr lvl="1"/>
            <a:r>
              <a:rPr lang="en-US" dirty="0">
                <a:solidFill>
                  <a:schemeClr val="tx1"/>
                </a:solidFill>
              </a:rPr>
              <a:t>Student logout procedures</a:t>
            </a:r>
          </a:p>
          <a:p>
            <a:pPr lvl="1"/>
            <a:r>
              <a:rPr lang="en-US" dirty="0">
                <a:solidFill>
                  <a:schemeClr val="tx1"/>
                </a:solidFill>
              </a:rPr>
              <a:t>Make-up testing</a:t>
            </a:r>
          </a:p>
          <a:p>
            <a:pPr lvl="1"/>
            <a:r>
              <a:rPr lang="en-US" dirty="0">
                <a:solidFill>
                  <a:schemeClr val="tx1"/>
                </a:solidFill>
              </a:rPr>
              <a:t>Troubleshooting and getting help</a:t>
            </a:r>
          </a:p>
          <a:p>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104</a:t>
            </a:fld>
            <a:endParaRPr lang="en-US" dirty="0">
              <a:solidFill>
                <a:prstClr val="black">
                  <a:tint val="75000"/>
                </a:prstClr>
              </a:solidFill>
            </a:endParaRPr>
          </a:p>
        </p:txBody>
      </p:sp>
    </p:spTree>
    <p:extLst>
      <p:ext uri="{BB962C8B-B14F-4D97-AF65-F5344CB8AC3E}">
        <p14:creationId xmlns:p14="http://schemas.microsoft.com/office/powerpoint/2010/main" val="5190996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of testing: Best practices</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105</a:t>
            </a:fld>
            <a:endParaRPr lang="en-US" dirty="0"/>
          </a:p>
        </p:txBody>
      </p:sp>
    </p:spTree>
    <p:extLst>
      <p:ext uri="{BB962C8B-B14F-4D97-AF65-F5344CB8AC3E}">
        <p14:creationId xmlns:p14="http://schemas.microsoft.com/office/powerpoint/2010/main" val="127597599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Day of Testing: Culture &amp; Organization</a:t>
            </a:r>
            <a:endParaRPr lang="en-US" sz="3600" dirty="0"/>
          </a:p>
        </p:txBody>
      </p:sp>
      <p:sp>
        <p:nvSpPr>
          <p:cNvPr id="3" name="Content Placeholder 2"/>
          <p:cNvSpPr>
            <a:spLocks noGrp="1"/>
          </p:cNvSpPr>
          <p:nvPr>
            <p:ph idx="1"/>
          </p:nvPr>
        </p:nvSpPr>
        <p:spPr>
          <a:xfrm>
            <a:off x="457200" y="1143158"/>
            <a:ext cx="8229600" cy="5049605"/>
          </a:xfrm>
        </p:spPr>
        <p:txBody>
          <a:bodyPr>
            <a:normAutofit fontScale="92500" lnSpcReduction="20000"/>
          </a:bodyPr>
          <a:lstStyle/>
          <a:p>
            <a:r>
              <a:rPr lang="en-US" dirty="0" smtClean="0">
                <a:solidFill>
                  <a:schemeClr val="tx1"/>
                </a:solidFill>
              </a:rPr>
              <a:t>Recommendations</a:t>
            </a:r>
          </a:p>
          <a:p>
            <a:pPr lvl="1"/>
            <a:r>
              <a:rPr lang="en-US" dirty="0" smtClean="0">
                <a:solidFill>
                  <a:schemeClr val="tx1"/>
                </a:solidFill>
              </a:rPr>
              <a:t>Test Schedule </a:t>
            </a:r>
          </a:p>
          <a:p>
            <a:pPr lvl="2"/>
            <a:r>
              <a:rPr lang="en-US" dirty="0" smtClean="0">
                <a:solidFill>
                  <a:schemeClr val="tx1"/>
                </a:solidFill>
              </a:rPr>
              <a:t>Printed  and available</a:t>
            </a:r>
          </a:p>
          <a:p>
            <a:pPr lvl="2"/>
            <a:r>
              <a:rPr lang="en-US" dirty="0" smtClean="0">
                <a:solidFill>
                  <a:schemeClr val="tx1"/>
                </a:solidFill>
              </a:rPr>
              <a:t>Whole school </a:t>
            </a:r>
            <a:r>
              <a:rPr lang="en-US" dirty="0">
                <a:solidFill>
                  <a:schemeClr val="tx1"/>
                </a:solidFill>
              </a:rPr>
              <a:t>k</a:t>
            </a:r>
            <a:r>
              <a:rPr lang="en-US" dirty="0" smtClean="0">
                <a:solidFill>
                  <a:schemeClr val="tx1"/>
                </a:solidFill>
              </a:rPr>
              <a:t>nows </a:t>
            </a:r>
            <a:r>
              <a:rPr lang="en-US" dirty="0">
                <a:solidFill>
                  <a:schemeClr val="tx1"/>
                </a:solidFill>
              </a:rPr>
              <a:t>t</a:t>
            </a:r>
            <a:r>
              <a:rPr lang="en-US" dirty="0" smtClean="0">
                <a:solidFill>
                  <a:schemeClr val="tx1"/>
                </a:solidFill>
              </a:rPr>
              <a:t>est </a:t>
            </a:r>
            <a:r>
              <a:rPr lang="en-US" dirty="0">
                <a:solidFill>
                  <a:schemeClr val="tx1"/>
                </a:solidFill>
              </a:rPr>
              <a:t>s</a:t>
            </a:r>
            <a:r>
              <a:rPr lang="en-US" dirty="0" smtClean="0">
                <a:solidFill>
                  <a:schemeClr val="tx1"/>
                </a:solidFill>
              </a:rPr>
              <a:t>chedule and locations</a:t>
            </a:r>
          </a:p>
          <a:p>
            <a:pPr lvl="2"/>
            <a:r>
              <a:rPr lang="en-US" dirty="0" smtClean="0">
                <a:solidFill>
                  <a:schemeClr val="tx1"/>
                </a:solidFill>
              </a:rPr>
              <a:t>Plan for communicating changes daily</a:t>
            </a:r>
          </a:p>
          <a:p>
            <a:pPr lvl="1"/>
            <a:r>
              <a:rPr lang="en-US" dirty="0" smtClean="0">
                <a:solidFill>
                  <a:schemeClr val="tx1"/>
                </a:solidFill>
              </a:rPr>
              <a:t>Materials Check-Out/Check-In System is Efficient</a:t>
            </a:r>
          </a:p>
          <a:p>
            <a:pPr lvl="1"/>
            <a:r>
              <a:rPr lang="en-US" dirty="0" smtClean="0">
                <a:solidFill>
                  <a:schemeClr val="tx1"/>
                </a:solidFill>
              </a:rPr>
              <a:t>Signage and Customized Materials to Minimize Confusion</a:t>
            </a:r>
          </a:p>
          <a:p>
            <a:pPr lvl="2"/>
            <a:r>
              <a:rPr lang="en-US" dirty="0" smtClean="0">
                <a:solidFill>
                  <a:schemeClr val="tx1"/>
                </a:solidFill>
              </a:rPr>
              <a:t>Label test locations</a:t>
            </a:r>
          </a:p>
          <a:p>
            <a:pPr lvl="2"/>
            <a:r>
              <a:rPr lang="en-US" dirty="0" smtClean="0">
                <a:solidFill>
                  <a:schemeClr val="tx1"/>
                </a:solidFill>
              </a:rPr>
              <a:t>“Testing in Progress” signs</a:t>
            </a:r>
          </a:p>
          <a:p>
            <a:pPr lvl="2"/>
            <a:r>
              <a:rPr lang="en-US" dirty="0" smtClean="0">
                <a:solidFill>
                  <a:schemeClr val="tx1"/>
                </a:solidFill>
              </a:rPr>
              <a:t>Room-specific accommodations summaries</a:t>
            </a:r>
          </a:p>
          <a:p>
            <a:pPr lvl="1"/>
            <a:r>
              <a:rPr lang="en-US" dirty="0" smtClean="0">
                <a:solidFill>
                  <a:schemeClr val="tx1"/>
                </a:solidFill>
              </a:rPr>
              <a:t>Plan for Student Needs</a:t>
            </a:r>
          </a:p>
          <a:p>
            <a:pPr lvl="2"/>
            <a:r>
              <a:rPr lang="en-US" dirty="0" smtClean="0">
                <a:solidFill>
                  <a:schemeClr val="tx1"/>
                </a:solidFill>
              </a:rPr>
              <a:t>Mints/snacks/meals</a:t>
            </a:r>
          </a:p>
          <a:p>
            <a:pPr lvl="2"/>
            <a:r>
              <a:rPr lang="en-US" dirty="0" smtClean="0">
                <a:solidFill>
                  <a:schemeClr val="tx1"/>
                </a:solidFill>
              </a:rPr>
              <a:t>Bathroom</a:t>
            </a:r>
          </a:p>
        </p:txBody>
      </p:sp>
      <p:sp>
        <p:nvSpPr>
          <p:cNvPr id="4" name="Slide Number Placeholder 3"/>
          <p:cNvSpPr>
            <a:spLocks noGrp="1"/>
          </p:cNvSpPr>
          <p:nvPr>
            <p:ph type="sldNum" sz="quarter" idx="12"/>
          </p:nvPr>
        </p:nvSpPr>
        <p:spPr/>
        <p:txBody>
          <a:bodyPr/>
          <a:lstStyle/>
          <a:p>
            <a:fld id="{A9E5F718-A7CB-154E-909C-8FD121E5437A}" type="slidenum">
              <a:rPr lang="en-US" smtClean="0"/>
              <a:t>106</a:t>
            </a:fld>
            <a:endParaRPr lang="en-US" dirty="0"/>
          </a:p>
        </p:txBody>
      </p:sp>
    </p:spTree>
    <p:extLst>
      <p:ext uri="{BB962C8B-B14F-4D97-AF65-F5344CB8AC3E}">
        <p14:creationId xmlns:p14="http://schemas.microsoft.com/office/powerpoint/2010/main" val="2117739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Day of Testing: Test Security</a:t>
            </a:r>
          </a:p>
        </p:txBody>
      </p:sp>
      <p:sp>
        <p:nvSpPr>
          <p:cNvPr id="3" name="Content Placeholder 2"/>
          <p:cNvSpPr>
            <a:spLocks noGrp="1"/>
          </p:cNvSpPr>
          <p:nvPr>
            <p:ph idx="1"/>
          </p:nvPr>
        </p:nvSpPr>
        <p:spPr>
          <a:xfrm>
            <a:off x="457200" y="1215727"/>
            <a:ext cx="8229600" cy="5140623"/>
          </a:xfrm>
        </p:spPr>
        <p:txBody>
          <a:bodyPr>
            <a:normAutofit lnSpcReduction="10000"/>
          </a:bodyPr>
          <a:lstStyle/>
          <a:p>
            <a:r>
              <a:rPr lang="en-US" dirty="0" smtClean="0">
                <a:solidFill>
                  <a:schemeClr val="tx1"/>
                </a:solidFill>
              </a:rPr>
              <a:t>Recommendations</a:t>
            </a:r>
          </a:p>
          <a:p>
            <a:pPr lvl="1"/>
            <a:r>
              <a:rPr lang="en-US" dirty="0" smtClean="0">
                <a:solidFill>
                  <a:schemeClr val="tx1"/>
                </a:solidFill>
              </a:rPr>
              <a:t>Culture of Monitoring</a:t>
            </a:r>
          </a:p>
          <a:p>
            <a:pPr lvl="2"/>
            <a:r>
              <a:rPr lang="en-US" dirty="0" smtClean="0">
                <a:solidFill>
                  <a:schemeClr val="tx1"/>
                </a:solidFill>
              </a:rPr>
              <a:t>Empower test proctors</a:t>
            </a:r>
          </a:p>
          <a:p>
            <a:pPr lvl="2"/>
            <a:r>
              <a:rPr lang="en-US" dirty="0" smtClean="0">
                <a:solidFill>
                  <a:schemeClr val="tx1"/>
                </a:solidFill>
              </a:rPr>
              <a:t>Real-time feedback to test administrators</a:t>
            </a:r>
          </a:p>
          <a:p>
            <a:pPr lvl="1"/>
            <a:r>
              <a:rPr lang="en-US" dirty="0" smtClean="0">
                <a:solidFill>
                  <a:schemeClr val="tx1"/>
                </a:solidFill>
              </a:rPr>
              <a:t>Test Coordinator/Test Monitor</a:t>
            </a:r>
          </a:p>
          <a:p>
            <a:pPr lvl="2"/>
            <a:r>
              <a:rPr lang="en-US" dirty="0" smtClean="0">
                <a:solidFill>
                  <a:schemeClr val="tx1"/>
                </a:solidFill>
              </a:rPr>
              <a:t>Visible during testing (in and out of rooms)</a:t>
            </a:r>
          </a:p>
          <a:p>
            <a:pPr lvl="2"/>
            <a:r>
              <a:rPr lang="en-US" dirty="0" smtClean="0">
                <a:solidFill>
                  <a:schemeClr val="tx1"/>
                </a:solidFill>
              </a:rPr>
              <a:t>Assistance with monitoring and/or troubleshooting</a:t>
            </a:r>
          </a:p>
          <a:p>
            <a:pPr lvl="2"/>
            <a:r>
              <a:rPr lang="en-US" dirty="0" smtClean="0">
                <a:solidFill>
                  <a:schemeClr val="tx1"/>
                </a:solidFill>
              </a:rPr>
              <a:t>Zoom-in and zoom-out</a:t>
            </a:r>
          </a:p>
          <a:p>
            <a:pPr lvl="1"/>
            <a:r>
              <a:rPr lang="en-US" dirty="0" smtClean="0">
                <a:solidFill>
                  <a:schemeClr val="tx1"/>
                </a:solidFill>
              </a:rPr>
              <a:t>Irregularities</a:t>
            </a:r>
          </a:p>
          <a:p>
            <a:pPr lvl="2"/>
            <a:r>
              <a:rPr lang="en-US" dirty="0" smtClean="0">
                <a:solidFill>
                  <a:schemeClr val="tx1"/>
                </a:solidFill>
              </a:rPr>
              <a:t>Document irregularities in School Security File</a:t>
            </a:r>
          </a:p>
          <a:p>
            <a:pPr lvl="2"/>
            <a:r>
              <a:rPr lang="en-US" dirty="0" smtClean="0">
                <a:solidFill>
                  <a:schemeClr val="tx1"/>
                </a:solidFill>
              </a:rPr>
              <a:t>Use OSSE for reporting and technical assistance</a:t>
            </a:r>
          </a:p>
        </p:txBody>
      </p:sp>
      <p:sp>
        <p:nvSpPr>
          <p:cNvPr id="4" name="Slide Number Placeholder 3"/>
          <p:cNvSpPr>
            <a:spLocks noGrp="1"/>
          </p:cNvSpPr>
          <p:nvPr>
            <p:ph type="sldNum" sz="quarter" idx="12"/>
          </p:nvPr>
        </p:nvSpPr>
        <p:spPr/>
        <p:txBody>
          <a:bodyPr/>
          <a:lstStyle/>
          <a:p>
            <a:fld id="{A9E5F718-A7CB-154E-909C-8FD121E5437A}" type="slidenum">
              <a:rPr lang="en-US" smtClean="0"/>
              <a:t>107</a:t>
            </a:fld>
            <a:endParaRPr lang="en-US" dirty="0"/>
          </a:p>
        </p:txBody>
      </p:sp>
    </p:spTree>
    <p:extLst>
      <p:ext uri="{BB962C8B-B14F-4D97-AF65-F5344CB8AC3E}">
        <p14:creationId xmlns:p14="http://schemas.microsoft.com/office/powerpoint/2010/main" val="21661122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Think, Pair, Share</a:t>
            </a:r>
            <a:endParaRPr lang="en-US" sz="3600" dirty="0"/>
          </a:p>
        </p:txBody>
      </p:sp>
      <p:sp>
        <p:nvSpPr>
          <p:cNvPr id="3" name="Content Placeholder 2"/>
          <p:cNvSpPr>
            <a:spLocks noGrp="1"/>
          </p:cNvSpPr>
          <p:nvPr>
            <p:ph idx="1"/>
          </p:nvPr>
        </p:nvSpPr>
        <p:spPr/>
        <p:txBody>
          <a:bodyPr>
            <a:normAutofit/>
          </a:bodyPr>
          <a:lstStyle/>
          <a:p>
            <a:r>
              <a:rPr lang="en-US" dirty="0">
                <a:solidFill>
                  <a:schemeClr val="tx1"/>
                </a:solidFill>
              </a:rPr>
              <a:t>Experienced Test Coordinators</a:t>
            </a:r>
          </a:p>
          <a:p>
            <a:pPr lvl="1"/>
            <a:r>
              <a:rPr lang="en-US" dirty="0">
                <a:solidFill>
                  <a:schemeClr val="tx1"/>
                </a:solidFill>
              </a:rPr>
              <a:t>What </a:t>
            </a:r>
            <a:r>
              <a:rPr lang="en-US" dirty="0" smtClean="0">
                <a:solidFill>
                  <a:schemeClr val="tx1"/>
                </a:solidFill>
              </a:rPr>
              <a:t>is one organizational system you used during testing that worked well?</a:t>
            </a:r>
            <a:endParaRPr lang="en-US" dirty="0">
              <a:solidFill>
                <a:schemeClr val="tx1"/>
              </a:solidFill>
            </a:endParaRPr>
          </a:p>
          <a:p>
            <a:endParaRPr lang="en-US" dirty="0" smtClean="0">
              <a:solidFill>
                <a:schemeClr val="tx1"/>
              </a:solidFill>
            </a:endParaRPr>
          </a:p>
          <a:p>
            <a:r>
              <a:rPr lang="en-US" dirty="0" smtClean="0">
                <a:solidFill>
                  <a:schemeClr val="tx1"/>
                </a:solidFill>
              </a:rPr>
              <a:t>First</a:t>
            </a:r>
            <a:r>
              <a:rPr lang="en-US" dirty="0">
                <a:solidFill>
                  <a:schemeClr val="tx1"/>
                </a:solidFill>
              </a:rPr>
              <a:t>-Time Test Coordinators</a:t>
            </a:r>
          </a:p>
          <a:p>
            <a:pPr lvl="1"/>
            <a:r>
              <a:rPr lang="en-US" dirty="0" smtClean="0">
                <a:solidFill>
                  <a:schemeClr val="tx1"/>
                </a:solidFill>
              </a:rPr>
              <a:t>What is one organizational system that you have used that you think could work well during testing?</a:t>
            </a:r>
          </a:p>
        </p:txBody>
      </p:sp>
      <p:sp>
        <p:nvSpPr>
          <p:cNvPr id="4" name="Slide Number Placeholder 3"/>
          <p:cNvSpPr>
            <a:spLocks noGrp="1"/>
          </p:cNvSpPr>
          <p:nvPr>
            <p:ph type="sldNum" sz="quarter" idx="12"/>
          </p:nvPr>
        </p:nvSpPr>
        <p:spPr/>
        <p:txBody>
          <a:bodyPr/>
          <a:lstStyle/>
          <a:p>
            <a:fld id="{A9E5F718-A7CB-154E-909C-8FD121E5437A}" type="slidenum">
              <a:rPr lang="en-US" smtClean="0"/>
              <a:t>108</a:t>
            </a:fld>
            <a:endParaRPr lang="en-US" dirty="0"/>
          </a:p>
        </p:txBody>
      </p:sp>
    </p:spTree>
    <p:extLst>
      <p:ext uri="{BB962C8B-B14F-4D97-AF65-F5344CB8AC3E}">
        <p14:creationId xmlns:p14="http://schemas.microsoft.com/office/powerpoint/2010/main" val="7425096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Managing Computer Test Sessions during Testing</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109</a:t>
            </a:fld>
            <a:endParaRPr lang="en-US" dirty="0"/>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6434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Testing Responsibilities</a:t>
            </a:r>
            <a:endParaRPr lang="en-US" dirty="0"/>
          </a:p>
        </p:txBody>
      </p:sp>
      <p:sp>
        <p:nvSpPr>
          <p:cNvPr id="3" name="Content Placeholder 2"/>
          <p:cNvSpPr>
            <a:spLocks noGrp="1"/>
          </p:cNvSpPr>
          <p:nvPr>
            <p:ph idx="1"/>
          </p:nvPr>
        </p:nvSpPr>
        <p:spPr/>
        <p:txBody>
          <a:bodyPr/>
          <a:lstStyle/>
          <a:p>
            <a:r>
              <a:rPr lang="en-US" dirty="0" smtClean="0">
                <a:solidFill>
                  <a:schemeClr val="tx1"/>
                </a:solidFill>
              </a:rPr>
              <a:t>Create and submit school test security plan to LEA</a:t>
            </a:r>
          </a:p>
          <a:p>
            <a:r>
              <a:rPr lang="en-US" dirty="0" smtClean="0">
                <a:solidFill>
                  <a:schemeClr val="tx1"/>
                </a:solidFill>
              </a:rPr>
              <a:t>Protect security of secure materials</a:t>
            </a:r>
          </a:p>
          <a:p>
            <a:r>
              <a:rPr lang="en-US" dirty="0" smtClean="0">
                <a:solidFill>
                  <a:schemeClr val="tx1"/>
                </a:solidFill>
              </a:rPr>
              <a:t>Administer statewide assessment</a:t>
            </a:r>
          </a:p>
          <a:p>
            <a:r>
              <a:rPr lang="en-US" dirty="0" smtClean="0">
                <a:solidFill>
                  <a:schemeClr val="tx1"/>
                </a:solidFill>
              </a:rPr>
              <a:t>Maintain test security file</a:t>
            </a:r>
          </a:p>
          <a:p>
            <a:r>
              <a:rPr lang="en-US" dirty="0" smtClean="0">
                <a:solidFill>
                  <a:schemeClr val="tx1"/>
                </a:solidFill>
              </a:rPr>
              <a:t>Ensure integrity of testing environment</a:t>
            </a:r>
          </a:p>
          <a:p>
            <a:r>
              <a:rPr lang="en-US" dirty="0" smtClean="0">
                <a:solidFill>
                  <a:schemeClr val="tx1"/>
                </a:solidFill>
              </a:rPr>
              <a:t>Report any breaches of test security</a:t>
            </a:r>
          </a:p>
          <a:p>
            <a:r>
              <a:rPr lang="en-US" dirty="0" smtClean="0">
                <a:solidFill>
                  <a:schemeClr val="tx1"/>
                </a:solidFill>
              </a:rPr>
              <a:t>Sign and submit test security affidavits to LEA</a:t>
            </a:r>
          </a:p>
          <a:p>
            <a:endParaRPr lang="en-US" dirty="0">
              <a:solidFill>
                <a:schemeClr val="tx1"/>
              </a:solidFill>
            </a:endParaRPr>
          </a:p>
        </p:txBody>
      </p:sp>
    </p:spTree>
    <p:extLst>
      <p:ext uri="{BB962C8B-B14F-4D97-AF65-F5344CB8AC3E}">
        <p14:creationId xmlns:p14="http://schemas.microsoft.com/office/powerpoint/2010/main" val="243057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Starting a Test Using “Students in Sessions”</a:t>
            </a:r>
            <a:endParaRPr lang="en-US" sz="3600" dirty="0"/>
          </a:p>
        </p:txBody>
      </p:sp>
      <p:sp>
        <p:nvSpPr>
          <p:cNvPr id="6" name="Content Placeholder 5"/>
          <p:cNvSpPr>
            <a:spLocks noGrp="1"/>
          </p:cNvSpPr>
          <p:nvPr>
            <p:ph idx="1"/>
          </p:nvPr>
        </p:nvSpPr>
        <p:spPr/>
        <p:txBody>
          <a:bodyPr>
            <a:normAutofit fontScale="70000" lnSpcReduction="20000"/>
          </a:bodyPr>
          <a:lstStyle/>
          <a:p>
            <a:r>
              <a:rPr lang="en-US" dirty="0" smtClean="0">
                <a:solidFill>
                  <a:schemeClr val="tx1"/>
                </a:solidFill>
              </a:rPr>
              <a:t>Under </a:t>
            </a:r>
            <a:r>
              <a:rPr lang="en-US" b="1" dirty="0" smtClean="0">
                <a:solidFill>
                  <a:schemeClr val="tx1"/>
                </a:solidFill>
              </a:rPr>
              <a:t>Testing &gt; Students in Sessions</a:t>
            </a:r>
            <a:r>
              <a:rPr lang="en-US" dirty="0" smtClean="0">
                <a:solidFill>
                  <a:schemeClr val="tx1"/>
                </a:solidFill>
              </a:rPr>
              <a:t> choose session(s) from the list on the left side of the screen to view all students in the session and their tests, download test tickets, and conduct the test.</a:t>
            </a:r>
          </a:p>
          <a:p>
            <a:pPr marL="0" indent="0">
              <a:buNone/>
            </a:pPr>
            <a:endParaRPr lang="en-US" dirty="0" smtClean="0">
              <a:solidFill>
                <a:schemeClr val="tx1"/>
              </a:solidFill>
            </a:endParaRPr>
          </a:p>
          <a:p>
            <a:r>
              <a:rPr lang="en-US" dirty="0" smtClean="0">
                <a:solidFill>
                  <a:schemeClr val="tx1"/>
                </a:solidFill>
              </a:rPr>
              <a:t>When you are ready to start the session, click the green start button and unlock the appropriate test unit.</a:t>
            </a:r>
          </a:p>
          <a:p>
            <a:pPr marL="0" indent="0">
              <a:buNone/>
            </a:pPr>
            <a:endParaRPr lang="en-US" dirty="0" smtClean="0">
              <a:solidFill>
                <a:schemeClr val="tx1"/>
              </a:solidFill>
            </a:endParaRPr>
          </a:p>
          <a:p>
            <a:r>
              <a:rPr lang="en-US" b="1" dirty="0" smtClean="0">
                <a:solidFill>
                  <a:schemeClr val="tx1"/>
                </a:solidFill>
              </a:rPr>
              <a:t>New this year</a:t>
            </a:r>
            <a:r>
              <a:rPr lang="en-US" dirty="0" smtClean="0">
                <a:solidFill>
                  <a:schemeClr val="tx1"/>
                </a:solidFill>
              </a:rPr>
              <a:t>: Each unit of every test is set up separately, and can be locked/unlocked by a Test Administrator or Test Coordinator from the Student in Sessions screen. There is no longer a need for seal codes or the set section start function.</a:t>
            </a:r>
            <a:r>
              <a:rPr lang="en-US" dirty="0">
                <a:solidFill>
                  <a:schemeClr val="tx1"/>
                </a:solidFill>
              </a:rPr>
              <a:t> </a:t>
            </a:r>
            <a:endParaRPr lang="en-US" dirty="0" smtClean="0">
              <a:solidFill>
                <a:schemeClr val="tx1"/>
              </a:solidFill>
            </a:endParaRPr>
          </a:p>
          <a:p>
            <a:pPr lvl="1"/>
            <a:r>
              <a:rPr lang="en-US" dirty="0" smtClean="0">
                <a:solidFill>
                  <a:schemeClr val="tx1"/>
                </a:solidFill>
              </a:rPr>
              <a:t>Lock/unlock </a:t>
            </a:r>
            <a:r>
              <a:rPr lang="en-US" dirty="0">
                <a:solidFill>
                  <a:schemeClr val="tx1"/>
                </a:solidFill>
              </a:rPr>
              <a:t>can be done at the student level, or for the whole session at once</a:t>
            </a:r>
            <a:r>
              <a:rPr lang="en-US" dirty="0" smtClean="0">
                <a:solidFill>
                  <a:schemeClr val="tx1"/>
                </a:solidFill>
              </a:rPr>
              <a:t>. Only unlock units for students who are present.</a:t>
            </a:r>
          </a:p>
          <a:p>
            <a:r>
              <a:rPr lang="en-US" b="1" dirty="0" smtClean="0">
                <a:solidFill>
                  <a:schemeClr val="tx1"/>
                </a:solidFill>
              </a:rPr>
              <a:t>New this year: </a:t>
            </a:r>
            <a:r>
              <a:rPr lang="en-US" dirty="0" smtClean="0">
                <a:solidFill>
                  <a:schemeClr val="tx1"/>
                </a:solidFill>
              </a:rPr>
              <a:t>The test form id will confirm easily if a student has the correct special test before they start (e.g. text to speech, Spanish)</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110</a:t>
            </a:fld>
            <a:endParaRPr lang="en-US" dirty="0"/>
          </a:p>
        </p:txBody>
      </p:sp>
    </p:spTree>
    <p:extLst>
      <p:ext uri="{BB962C8B-B14F-4D97-AF65-F5344CB8AC3E}">
        <p14:creationId xmlns:p14="http://schemas.microsoft.com/office/powerpoint/2010/main" val="21934323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in Sessions</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111</a:t>
            </a:fld>
            <a:endParaRPr lang="en-US" dirty="0"/>
          </a:p>
        </p:txBody>
      </p:sp>
      <p:sp>
        <p:nvSpPr>
          <p:cNvPr id="5" name="Content Placeholder 4"/>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13" y="1215728"/>
            <a:ext cx="8411969" cy="491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2190939" y="3385996"/>
            <a:ext cx="325924" cy="28494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631255" y="2697933"/>
            <a:ext cx="126749" cy="3259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690511" y="5205743"/>
            <a:ext cx="506994" cy="3259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3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 Test Status</a:t>
            </a:r>
            <a:endParaRPr lang="en-US" dirty="0"/>
          </a:p>
        </p:txBody>
      </p:sp>
      <p:sp>
        <p:nvSpPr>
          <p:cNvPr id="3" name="Content Placeholder 2"/>
          <p:cNvSpPr>
            <a:spLocks noGrp="1"/>
          </p:cNvSpPr>
          <p:nvPr>
            <p:ph idx="1"/>
          </p:nvPr>
        </p:nvSpPr>
        <p:spPr/>
        <p:txBody>
          <a:bodyPr>
            <a:normAutofit/>
          </a:bodyPr>
          <a:lstStyle/>
          <a:p>
            <a:r>
              <a:rPr lang="en-US" sz="1800" dirty="0" smtClean="0">
                <a:solidFill>
                  <a:schemeClr val="tx1"/>
                </a:solidFill>
              </a:rPr>
              <a:t>During the test, Pearson Access Next will display one of the following student test statuses on the Students in Session screen for all test units in whatever session you have selected:</a:t>
            </a: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r>
              <a:rPr lang="en-US" sz="1800" dirty="0" smtClean="0">
                <a:solidFill>
                  <a:schemeClr val="tx1"/>
                </a:solidFill>
              </a:rPr>
              <a:t>Each unit will have a lock or unlock icon next to it: </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112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00230887"/>
              </p:ext>
            </p:extLst>
          </p:nvPr>
        </p:nvGraphicFramePr>
        <p:xfrm>
          <a:off x="457200" y="2079602"/>
          <a:ext cx="8229600" cy="3606499"/>
        </p:xfrm>
        <a:graphic>
          <a:graphicData uri="http://schemas.openxmlformats.org/drawingml/2006/table">
            <a:tbl>
              <a:tblPr firstRow="1" bandRow="1">
                <a:tableStyleId>{5C22544A-7EE6-4342-B048-85BDC9FD1C3A}</a:tableStyleId>
              </a:tblPr>
              <a:tblGrid>
                <a:gridCol w="1244814"/>
                <a:gridCol w="6984786"/>
              </a:tblGrid>
              <a:tr h="201034">
                <a:tc>
                  <a:txBody>
                    <a:bodyPr/>
                    <a:lstStyle/>
                    <a:p>
                      <a:r>
                        <a:rPr lang="en-US" sz="1400" b="0" u="none" dirty="0" smtClean="0">
                          <a:solidFill>
                            <a:schemeClr val="tx1"/>
                          </a:solidFill>
                        </a:rPr>
                        <a:t>Status</a:t>
                      </a:r>
                      <a:endParaRPr lang="en-US" sz="1400" b="0" u="none" dirty="0">
                        <a:solidFill>
                          <a:schemeClr val="tx1"/>
                        </a:solidFill>
                      </a:endParaRPr>
                    </a:p>
                  </a:txBody>
                  <a:tcPr marL="68580" marR="68580" marT="34290" marB="34290"/>
                </a:tc>
                <a:tc>
                  <a:txBody>
                    <a:bodyPr/>
                    <a:lstStyle/>
                    <a:p>
                      <a:r>
                        <a:rPr lang="en-US" sz="1400" b="0" u="none" dirty="0" smtClean="0">
                          <a:solidFill>
                            <a:schemeClr val="tx1"/>
                          </a:solidFill>
                        </a:rPr>
                        <a:t>Description</a:t>
                      </a:r>
                      <a:endParaRPr lang="en-US" sz="1400" b="0" u="none" dirty="0">
                        <a:solidFill>
                          <a:schemeClr val="tx1"/>
                        </a:solidFill>
                      </a:endParaRPr>
                    </a:p>
                  </a:txBody>
                  <a:tcPr marL="68580" marR="68580" marT="34290" marB="34290"/>
                </a:tc>
              </a:tr>
              <a:tr h="281347">
                <a:tc>
                  <a:txBody>
                    <a:bodyPr/>
                    <a:lstStyle/>
                    <a:p>
                      <a:r>
                        <a:rPr lang="en-US" sz="1400" b="0" u="none" dirty="0" smtClean="0">
                          <a:solidFill>
                            <a:schemeClr val="tx1"/>
                          </a:solidFill>
                        </a:rPr>
                        <a:t>Ready</a:t>
                      </a:r>
                      <a:endParaRPr lang="en-US" sz="1400" b="0" u="none" dirty="0">
                        <a:solidFill>
                          <a:schemeClr val="tx1"/>
                        </a:solidFill>
                      </a:endParaRPr>
                    </a:p>
                  </a:txBody>
                  <a:tcPr marL="68580" marR="68580" marT="34290" marB="34290"/>
                </a:tc>
                <a:tc>
                  <a:txBody>
                    <a:bodyPr/>
                    <a:lstStyle/>
                    <a:p>
                      <a:r>
                        <a:rPr lang="en-US" sz="1400" b="0" i="0" u="none" kern="1200" dirty="0" smtClean="0">
                          <a:solidFill>
                            <a:schemeClr val="tx1"/>
                          </a:solidFill>
                          <a:effectLst/>
                          <a:latin typeface="+mn-lt"/>
                          <a:ea typeface="+mn-ea"/>
                          <a:cs typeface="+mn-cs"/>
                        </a:rPr>
                        <a:t>The student has not yet started the test.</a:t>
                      </a:r>
                      <a:endParaRPr lang="en-US" sz="1400" b="0" u="none" dirty="0">
                        <a:solidFill>
                          <a:schemeClr val="tx1"/>
                        </a:solidFill>
                      </a:endParaRPr>
                    </a:p>
                  </a:txBody>
                  <a:tcPr marL="68580" marR="68580" marT="34290" marB="34290"/>
                </a:tc>
              </a:tr>
              <a:tr h="634699">
                <a:tc>
                  <a:txBody>
                    <a:bodyPr/>
                    <a:lstStyle/>
                    <a:p>
                      <a:r>
                        <a:rPr lang="en-US" sz="1400" b="0" i="0" u="none" kern="1200" dirty="0" smtClean="0">
                          <a:solidFill>
                            <a:schemeClr val="tx1"/>
                          </a:solidFill>
                          <a:effectLst/>
                          <a:latin typeface="+mn-lt"/>
                          <a:ea typeface="+mn-ea"/>
                          <a:cs typeface="+mn-cs"/>
                        </a:rPr>
                        <a:t>Active</a:t>
                      </a:r>
                      <a:endParaRPr lang="en-US" sz="1400" b="0" u="none" dirty="0">
                        <a:solidFill>
                          <a:schemeClr val="tx1"/>
                        </a:solidFill>
                      </a:endParaRPr>
                    </a:p>
                  </a:txBody>
                  <a:tcPr marL="68580" marR="68580" marT="34290" marB="34290"/>
                </a:tc>
                <a:tc>
                  <a:txBody>
                    <a:bodyPr/>
                    <a:lstStyle/>
                    <a:p>
                      <a:r>
                        <a:rPr lang="en-US" sz="1400" b="0" i="0" u="none" kern="1200" dirty="0" smtClean="0">
                          <a:solidFill>
                            <a:schemeClr val="tx1"/>
                          </a:solidFill>
                          <a:effectLst/>
                          <a:latin typeface="+mn-lt"/>
                          <a:ea typeface="+mn-ea"/>
                          <a:cs typeface="+mn-cs"/>
                        </a:rPr>
                        <a:t>The student has logged in and started the test.</a:t>
                      </a:r>
                      <a:r>
                        <a:rPr lang="en-US" sz="1400" b="0" i="0" u="none" kern="1200" baseline="0" dirty="0" smtClean="0">
                          <a:solidFill>
                            <a:schemeClr val="tx1"/>
                          </a:solidFill>
                          <a:effectLst/>
                          <a:latin typeface="+mn-lt"/>
                          <a:ea typeface="+mn-ea"/>
                          <a:cs typeface="+mn-cs"/>
                        </a:rPr>
                        <a:t> </a:t>
                      </a:r>
                      <a:r>
                        <a:rPr lang="en-US" sz="1400" b="0" i="1" u="none" kern="1200" dirty="0" smtClean="0">
                          <a:solidFill>
                            <a:schemeClr val="tx1"/>
                          </a:solidFill>
                          <a:effectLst/>
                          <a:latin typeface="+mn-lt"/>
                          <a:ea typeface="+mn-ea"/>
                          <a:cs typeface="+mn-cs"/>
                        </a:rPr>
                        <a:t>If the student exits the test improperly</a:t>
                      </a:r>
                      <a:r>
                        <a:rPr lang="en-US" sz="1400" b="0" i="1" u="none" kern="1200" baseline="0" dirty="0" smtClean="0">
                          <a:solidFill>
                            <a:schemeClr val="tx1"/>
                          </a:solidFill>
                          <a:effectLst/>
                          <a:latin typeface="+mn-lt"/>
                          <a:ea typeface="+mn-ea"/>
                          <a:cs typeface="+mn-cs"/>
                        </a:rPr>
                        <a:t> and </a:t>
                      </a:r>
                      <a:r>
                        <a:rPr lang="en-US" sz="1400" b="0" i="1" u="none" kern="1200" dirty="0" smtClean="0">
                          <a:solidFill>
                            <a:schemeClr val="tx1"/>
                          </a:solidFill>
                          <a:effectLst/>
                          <a:latin typeface="+mn-lt"/>
                          <a:ea typeface="+mn-ea"/>
                          <a:cs typeface="+mn-cs"/>
                        </a:rPr>
                        <a:t>the status remains set at Active, the student cannot resume testing unless the status is changed to Resumed or Resumed Upload by a Test</a:t>
                      </a:r>
                      <a:r>
                        <a:rPr lang="en-US" sz="1400" b="0" i="1" u="none" kern="1200" baseline="0" dirty="0" smtClean="0">
                          <a:solidFill>
                            <a:schemeClr val="tx1"/>
                          </a:solidFill>
                          <a:effectLst/>
                          <a:latin typeface="+mn-lt"/>
                          <a:ea typeface="+mn-ea"/>
                          <a:cs typeface="+mn-cs"/>
                        </a:rPr>
                        <a:t> Administrator</a:t>
                      </a:r>
                      <a:r>
                        <a:rPr lang="en-US" sz="1400" b="0" i="1" u="none" kern="1200" dirty="0" smtClean="0">
                          <a:solidFill>
                            <a:schemeClr val="tx1"/>
                          </a:solidFill>
                          <a:effectLst/>
                          <a:latin typeface="+mn-lt"/>
                          <a:ea typeface="+mn-ea"/>
                          <a:cs typeface="+mn-cs"/>
                        </a:rPr>
                        <a:t>.</a:t>
                      </a:r>
                      <a:endParaRPr lang="en-US" sz="1400" b="0" i="0" u="none" kern="1200" dirty="0">
                        <a:solidFill>
                          <a:schemeClr val="tx1"/>
                        </a:solidFill>
                        <a:effectLst/>
                        <a:latin typeface="+mn-lt"/>
                        <a:ea typeface="+mn-ea"/>
                        <a:cs typeface="+mn-cs"/>
                      </a:endParaRPr>
                    </a:p>
                  </a:txBody>
                  <a:tcPr marL="68580" marR="68580" marT="34290" marB="34290"/>
                </a:tc>
              </a:tr>
              <a:tr h="486448">
                <a:tc>
                  <a:txBody>
                    <a:bodyPr/>
                    <a:lstStyle/>
                    <a:p>
                      <a:r>
                        <a:rPr lang="en-US" sz="1400" b="0" i="0" u="none" kern="1200" dirty="0" smtClean="0">
                          <a:solidFill>
                            <a:schemeClr val="tx1"/>
                          </a:solidFill>
                          <a:effectLst/>
                          <a:latin typeface="+mn-lt"/>
                          <a:ea typeface="+mn-ea"/>
                          <a:cs typeface="+mn-cs"/>
                        </a:rPr>
                        <a:t>Exited</a:t>
                      </a:r>
                      <a:endParaRPr lang="en-US" sz="1400" b="0" u="none" dirty="0">
                        <a:solidFill>
                          <a:schemeClr val="tx1"/>
                        </a:solidFill>
                      </a:endParaRPr>
                    </a:p>
                  </a:txBody>
                  <a:tcPr marL="68580" marR="68580" marT="34290" marB="34290"/>
                </a:tc>
                <a:tc>
                  <a:txBody>
                    <a:bodyPr/>
                    <a:lstStyle/>
                    <a:p>
                      <a:r>
                        <a:rPr lang="en-US" sz="1400" b="0" i="0" u="none" kern="1200" dirty="0" smtClean="0">
                          <a:solidFill>
                            <a:schemeClr val="tx1"/>
                          </a:solidFill>
                          <a:effectLst/>
                          <a:latin typeface="+mn-lt"/>
                          <a:ea typeface="+mn-ea"/>
                          <a:cs typeface="+mn-cs"/>
                        </a:rPr>
                        <a:t>The student has exited </a:t>
                      </a:r>
                      <a:r>
                        <a:rPr lang="en-US" sz="1400" b="0" i="0" u="none" kern="1200" dirty="0" err="1" smtClean="0">
                          <a:solidFill>
                            <a:schemeClr val="tx1"/>
                          </a:solidFill>
                          <a:effectLst/>
                          <a:latin typeface="+mn-lt"/>
                          <a:ea typeface="+mn-ea"/>
                          <a:cs typeface="+mn-cs"/>
                        </a:rPr>
                        <a:t>TestNav</a:t>
                      </a:r>
                      <a:r>
                        <a:rPr lang="en-US" sz="1400" b="0" i="0" u="none" kern="1200" dirty="0" smtClean="0">
                          <a:solidFill>
                            <a:schemeClr val="tx1"/>
                          </a:solidFill>
                          <a:effectLst/>
                          <a:latin typeface="+mn-lt"/>
                          <a:ea typeface="+mn-ea"/>
                          <a:cs typeface="+mn-cs"/>
                        </a:rPr>
                        <a:t> but has not submitted test responses. </a:t>
                      </a:r>
                      <a:r>
                        <a:rPr lang="en-US" sz="1400" b="0" i="1" u="none" kern="1200" dirty="0" smtClean="0">
                          <a:solidFill>
                            <a:schemeClr val="tx1"/>
                          </a:solidFill>
                          <a:effectLst/>
                          <a:latin typeface="+mn-lt"/>
                          <a:ea typeface="+mn-ea"/>
                          <a:cs typeface="+mn-cs"/>
                        </a:rPr>
                        <a:t>The student cannot resume testing unless the status is changed to Resumed or Resumed Upload.</a:t>
                      </a:r>
                      <a:endParaRPr lang="en-US" sz="1400" b="0" u="none" dirty="0">
                        <a:solidFill>
                          <a:schemeClr val="tx1"/>
                        </a:solidFill>
                      </a:endParaRPr>
                    </a:p>
                  </a:txBody>
                  <a:tcPr marL="68580" marR="68580" marT="34290" marB="34290"/>
                </a:tc>
              </a:tr>
              <a:tr h="338197">
                <a:tc>
                  <a:txBody>
                    <a:bodyPr/>
                    <a:lstStyle/>
                    <a:p>
                      <a:r>
                        <a:rPr lang="en-US" sz="1400" b="0" i="0" u="none" kern="1200" dirty="0" smtClean="0">
                          <a:solidFill>
                            <a:schemeClr val="tx1"/>
                          </a:solidFill>
                          <a:effectLst/>
                          <a:latin typeface="+mn-lt"/>
                          <a:ea typeface="+mn-ea"/>
                          <a:cs typeface="+mn-cs"/>
                        </a:rPr>
                        <a:t>Resumed or Resumed Uploaded</a:t>
                      </a:r>
                      <a:endParaRPr lang="en-US" sz="1400" b="0" u="none" dirty="0">
                        <a:solidFill>
                          <a:schemeClr val="tx1"/>
                        </a:solidFill>
                      </a:endParaRPr>
                    </a:p>
                  </a:txBody>
                  <a:tcPr marL="68580" marR="68580" marT="34290" marB="34290"/>
                </a:tc>
                <a:tc>
                  <a:txBody>
                    <a:bodyPr/>
                    <a:lstStyle/>
                    <a:p>
                      <a:r>
                        <a:rPr lang="en-US" sz="1400" b="0" i="0" u="none" kern="1200" dirty="0" smtClean="0">
                          <a:solidFill>
                            <a:schemeClr val="tx1"/>
                          </a:solidFill>
                          <a:effectLst/>
                          <a:latin typeface="+mn-lt"/>
                          <a:ea typeface="+mn-ea"/>
                          <a:cs typeface="+mn-cs"/>
                        </a:rPr>
                        <a:t>The student has been authorized to resume the test, but has not yet logged in.</a:t>
                      </a:r>
                      <a:endParaRPr lang="en-US" sz="1400" b="0" u="none" dirty="0">
                        <a:solidFill>
                          <a:schemeClr val="tx1"/>
                        </a:solidFill>
                      </a:endParaRPr>
                    </a:p>
                  </a:txBody>
                  <a:tcPr marL="68580" marR="68580" marT="34290" marB="34290"/>
                </a:tc>
              </a:tr>
              <a:tr h="486448">
                <a:tc>
                  <a:txBody>
                    <a:bodyPr/>
                    <a:lstStyle/>
                    <a:p>
                      <a:r>
                        <a:rPr lang="en-US" sz="1400" b="0" i="0" u="none" kern="1200" dirty="0" smtClean="0">
                          <a:solidFill>
                            <a:schemeClr val="tx1"/>
                          </a:solidFill>
                          <a:effectLst/>
                          <a:latin typeface="+mn-lt"/>
                          <a:ea typeface="+mn-ea"/>
                          <a:cs typeface="+mn-cs"/>
                        </a:rPr>
                        <a:t>Completed</a:t>
                      </a:r>
                      <a:endParaRPr lang="en-US" sz="1400" b="0" u="none" dirty="0">
                        <a:solidFill>
                          <a:schemeClr val="tx1"/>
                        </a:solidFill>
                      </a:endParaRPr>
                    </a:p>
                  </a:txBody>
                  <a:tcPr marL="68580" marR="68580" marT="34290" marB="34290"/>
                </a:tc>
                <a:tc>
                  <a:txBody>
                    <a:bodyPr/>
                    <a:lstStyle/>
                    <a:p>
                      <a:r>
                        <a:rPr lang="en-US" sz="1400" b="0" i="0" u="none" kern="1200" dirty="0" smtClean="0">
                          <a:solidFill>
                            <a:schemeClr val="tx1"/>
                          </a:solidFill>
                          <a:effectLst/>
                          <a:latin typeface="+mn-lt"/>
                          <a:ea typeface="+mn-ea"/>
                          <a:cs typeface="+mn-cs"/>
                        </a:rPr>
                        <a:t>The test has been submitted by the student through </a:t>
                      </a:r>
                      <a:r>
                        <a:rPr lang="en-US" sz="1400" b="0" i="0" u="none" kern="1200" dirty="0" err="1" smtClean="0">
                          <a:solidFill>
                            <a:schemeClr val="tx1"/>
                          </a:solidFill>
                          <a:effectLst/>
                          <a:latin typeface="+mn-lt"/>
                          <a:ea typeface="+mn-ea"/>
                          <a:cs typeface="+mn-cs"/>
                        </a:rPr>
                        <a:t>TestNav</a:t>
                      </a:r>
                      <a:r>
                        <a:rPr lang="en-US" sz="1400" b="0" i="0" u="none" kern="1200" dirty="0" smtClean="0">
                          <a:solidFill>
                            <a:schemeClr val="tx1"/>
                          </a:solidFill>
                          <a:effectLst/>
                          <a:latin typeface="+mn-lt"/>
                          <a:ea typeface="+mn-ea"/>
                          <a:cs typeface="+mn-cs"/>
                        </a:rPr>
                        <a:t> and the data has been processed. The test can only</a:t>
                      </a:r>
                      <a:r>
                        <a:rPr lang="en-US" sz="1400" b="0" i="0" u="none" kern="1200" baseline="0" dirty="0" smtClean="0">
                          <a:solidFill>
                            <a:schemeClr val="tx1"/>
                          </a:solidFill>
                          <a:effectLst/>
                          <a:latin typeface="+mn-lt"/>
                          <a:ea typeface="+mn-ea"/>
                          <a:cs typeface="+mn-cs"/>
                        </a:rPr>
                        <a:t> be re-opened by OSSE. </a:t>
                      </a:r>
                      <a:endParaRPr lang="en-US" sz="1400" b="0" u="none" dirty="0">
                        <a:solidFill>
                          <a:schemeClr val="tx1"/>
                        </a:solidFill>
                      </a:endParaRPr>
                    </a:p>
                  </a:txBody>
                  <a:tcPr marL="68580" marR="68580" marT="34290" marB="34290"/>
                </a:tc>
              </a:tr>
              <a:tr h="634699">
                <a:tc>
                  <a:txBody>
                    <a:bodyPr/>
                    <a:lstStyle/>
                    <a:p>
                      <a:r>
                        <a:rPr lang="en-US" sz="1400" b="0" i="0" u="none" kern="1200" dirty="0" smtClean="0">
                          <a:solidFill>
                            <a:schemeClr val="tx1"/>
                          </a:solidFill>
                          <a:effectLst/>
                          <a:latin typeface="+mn-lt"/>
                          <a:ea typeface="+mn-ea"/>
                          <a:cs typeface="+mn-cs"/>
                        </a:rPr>
                        <a:t>Marked Complete</a:t>
                      </a:r>
                      <a:endParaRPr lang="en-US" sz="1400" b="0" u="none" dirty="0">
                        <a:solidFill>
                          <a:schemeClr val="tx1"/>
                        </a:solidFill>
                      </a:endParaRPr>
                    </a:p>
                  </a:txBody>
                  <a:tcPr marL="68580" marR="68580" marT="34290" marB="34290"/>
                </a:tc>
                <a:tc>
                  <a:txBody>
                    <a:bodyPr/>
                    <a:lstStyle/>
                    <a:p>
                      <a:r>
                        <a:rPr lang="en-US" sz="1400" b="0" i="0" u="none" kern="1200" dirty="0" smtClean="0">
                          <a:solidFill>
                            <a:schemeClr val="tx1"/>
                          </a:solidFill>
                          <a:effectLst/>
                          <a:latin typeface="+mn-lt"/>
                          <a:ea typeface="+mn-ea"/>
                          <a:cs typeface="+mn-cs"/>
                        </a:rPr>
                        <a:t>The student has exited </a:t>
                      </a:r>
                      <a:r>
                        <a:rPr lang="en-US" sz="1400" b="0" i="0" u="none" kern="1200" dirty="0" err="1" smtClean="0">
                          <a:solidFill>
                            <a:schemeClr val="tx1"/>
                          </a:solidFill>
                          <a:effectLst/>
                          <a:latin typeface="+mn-lt"/>
                          <a:ea typeface="+mn-ea"/>
                          <a:cs typeface="+mn-cs"/>
                        </a:rPr>
                        <a:t>TestNav</a:t>
                      </a:r>
                      <a:r>
                        <a:rPr lang="en-US" sz="1400" b="0" i="0" u="none" kern="1200" dirty="0" smtClean="0">
                          <a:solidFill>
                            <a:schemeClr val="tx1"/>
                          </a:solidFill>
                          <a:effectLst/>
                          <a:latin typeface="+mn-lt"/>
                          <a:ea typeface="+mn-ea"/>
                          <a:cs typeface="+mn-cs"/>
                        </a:rPr>
                        <a:t> and will not resume the same test, or has never logged in to a test, but the test session needs to be stopped. The test can only</a:t>
                      </a:r>
                      <a:r>
                        <a:rPr lang="en-US" sz="1400" b="0" i="0" u="none" kern="1200" baseline="0" dirty="0" smtClean="0">
                          <a:solidFill>
                            <a:schemeClr val="tx1"/>
                          </a:solidFill>
                          <a:effectLst/>
                          <a:latin typeface="+mn-lt"/>
                          <a:ea typeface="+mn-ea"/>
                          <a:cs typeface="+mn-cs"/>
                        </a:rPr>
                        <a:t> be re-opened by OSSE. </a:t>
                      </a:r>
                      <a:endParaRPr lang="en-US" sz="1400" b="0" u="none" dirty="0">
                        <a:solidFill>
                          <a:schemeClr val="tx1"/>
                        </a:solidFill>
                      </a:endParaRPr>
                    </a:p>
                  </a:txBody>
                  <a:tcPr marL="68580" marR="68580" marT="34290" marB="34290"/>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522" y="5602812"/>
            <a:ext cx="2532235" cy="568616"/>
          </a:xfrm>
          <a:prstGeom prst="rect">
            <a:avLst/>
          </a:prstGeom>
          <a:ln w="19050">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37238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Error: Units vs. Sections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solidFill>
                  <a:schemeClr val="tx1"/>
                </a:solidFill>
              </a:rPr>
              <a:t>Common error last year</a:t>
            </a:r>
          </a:p>
          <a:p>
            <a:r>
              <a:rPr lang="en-US" dirty="0" smtClean="0">
                <a:solidFill>
                  <a:schemeClr val="tx1"/>
                </a:solidFill>
              </a:rPr>
              <a:t>Math tests in 7</a:t>
            </a:r>
            <a:r>
              <a:rPr lang="en-US" baseline="30000" dirty="0" smtClean="0">
                <a:solidFill>
                  <a:schemeClr val="tx1"/>
                </a:solidFill>
              </a:rPr>
              <a:t>th</a:t>
            </a:r>
            <a:r>
              <a:rPr lang="en-US" dirty="0" smtClean="0">
                <a:solidFill>
                  <a:schemeClr val="tx1"/>
                </a:solidFill>
              </a:rPr>
              <a:t> grade and high school have calculator and non-calculator sections within Unit 1.</a:t>
            </a:r>
          </a:p>
          <a:p>
            <a:pPr lvl="1"/>
            <a:r>
              <a:rPr lang="en-US" dirty="0" smtClean="0">
                <a:solidFill>
                  <a:schemeClr val="tx1"/>
                </a:solidFill>
              </a:rPr>
              <a:t>When students come to the end of the non-calculator section, they should check their work, and move on to the calculator section independently. The sections are not timed, and the Test Administrator does not have to intervene except to give them calculators if using handheld. Directions on the screen and test directions will explain this.</a:t>
            </a:r>
          </a:p>
          <a:p>
            <a:r>
              <a:rPr lang="en-US" dirty="0" smtClean="0">
                <a:solidFill>
                  <a:schemeClr val="tx1"/>
                </a:solidFill>
              </a:rPr>
              <a:t>Be </a:t>
            </a:r>
            <a:r>
              <a:rPr lang="en-US" u="sng" dirty="0" smtClean="0">
                <a:solidFill>
                  <a:schemeClr val="tx1"/>
                </a:solidFill>
              </a:rPr>
              <a:t>sure</a:t>
            </a:r>
            <a:r>
              <a:rPr lang="en-US" dirty="0" smtClean="0">
                <a:solidFill>
                  <a:schemeClr val="tx1"/>
                </a:solidFill>
              </a:rPr>
              <a:t> your test administrators in these grades understand the section distinction. There were many administrative errors last year on this topic.</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113</a:t>
            </a:fld>
            <a:endParaRPr lang="en-US" dirty="0"/>
          </a:p>
        </p:txBody>
      </p:sp>
    </p:spTree>
    <p:extLst>
      <p:ext uri="{BB962C8B-B14F-4D97-AF65-F5344CB8AC3E}">
        <p14:creationId xmlns:p14="http://schemas.microsoft.com/office/powerpoint/2010/main" val="30029108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ELA Field Testing </a:t>
            </a:r>
            <a:br>
              <a:rPr lang="en-US" dirty="0" smtClean="0"/>
            </a:br>
            <a:r>
              <a:rPr lang="en-US" dirty="0" err="1" smtClean="0"/>
              <a:t>GradeS</a:t>
            </a:r>
            <a:r>
              <a:rPr lang="en-US" dirty="0" smtClean="0"/>
              <a:t> 4 and </a:t>
            </a:r>
            <a:r>
              <a:rPr lang="en-US" dirty="0"/>
              <a:t>7</a:t>
            </a:r>
          </a:p>
        </p:txBody>
      </p:sp>
      <p:sp>
        <p:nvSpPr>
          <p:cNvPr id="4" name="Slide Number Placeholder 3"/>
          <p:cNvSpPr>
            <a:spLocks noGrp="1"/>
          </p:cNvSpPr>
          <p:nvPr>
            <p:ph type="sldNum" sz="quarter" idx="12"/>
          </p:nvPr>
        </p:nvSpPr>
        <p:spPr/>
        <p:txBody>
          <a:bodyPr/>
          <a:lstStyle/>
          <a:p>
            <a:fld id="{A9E5F718-A7CB-154E-909C-8FD121E5437A}" type="slidenum">
              <a:rPr lang="en-US" smtClean="0"/>
              <a:t>114</a:t>
            </a:fld>
            <a:endParaRPr lang="en-US" dirty="0"/>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863387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Testing for Grades 4 and 7 ELA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1"/>
                </a:solidFill>
              </a:rPr>
              <a:t>All DC students in grades 4 and 7 will take an additional unit of the ELA assessment to accommodate field test items.</a:t>
            </a:r>
          </a:p>
          <a:p>
            <a:r>
              <a:rPr lang="en-US" dirty="0" smtClean="0">
                <a:solidFill>
                  <a:schemeClr val="tx1"/>
                </a:solidFill>
              </a:rPr>
              <a:t>Participation is required, and will help ensure high-quality tests. In future years, different grades will be selected for field test participation.</a:t>
            </a:r>
          </a:p>
          <a:p>
            <a:r>
              <a:rPr lang="en-US" dirty="0" smtClean="0">
                <a:solidFill>
                  <a:schemeClr val="tx1"/>
                </a:solidFill>
              </a:rPr>
              <a:t>In these grades, tests will include Unit 3a and 3b. These Units will appear as Unit 3 in PA Next, but are separately timed and should be administered in separate sittings.</a:t>
            </a:r>
          </a:p>
          <a:p>
            <a:pPr lvl="1"/>
            <a:r>
              <a:rPr lang="en-US" dirty="0" smtClean="0">
                <a:solidFill>
                  <a:schemeClr val="tx1"/>
                </a:solidFill>
              </a:rPr>
              <a:t>Grade 4: Unit 3a = 90 </a:t>
            </a:r>
            <a:r>
              <a:rPr lang="en-US" dirty="0" err="1" smtClean="0">
                <a:solidFill>
                  <a:schemeClr val="tx1"/>
                </a:solidFill>
              </a:rPr>
              <a:t>mins</a:t>
            </a:r>
            <a:r>
              <a:rPr lang="en-US" dirty="0" smtClean="0">
                <a:solidFill>
                  <a:schemeClr val="tx1"/>
                </a:solidFill>
              </a:rPr>
              <a:t>, Unit 3b = 90 </a:t>
            </a:r>
            <a:r>
              <a:rPr lang="en-US" dirty="0" err="1" smtClean="0">
                <a:solidFill>
                  <a:schemeClr val="tx1"/>
                </a:solidFill>
              </a:rPr>
              <a:t>mins</a:t>
            </a:r>
            <a:endParaRPr lang="en-US" dirty="0" smtClean="0">
              <a:solidFill>
                <a:schemeClr val="tx1"/>
              </a:solidFill>
            </a:endParaRPr>
          </a:p>
          <a:p>
            <a:pPr lvl="1"/>
            <a:r>
              <a:rPr lang="en-US" dirty="0" smtClean="0">
                <a:solidFill>
                  <a:schemeClr val="tx1"/>
                </a:solidFill>
              </a:rPr>
              <a:t>Grade 7: </a:t>
            </a:r>
            <a:r>
              <a:rPr lang="en-US" dirty="0">
                <a:solidFill>
                  <a:schemeClr val="tx1"/>
                </a:solidFill>
              </a:rPr>
              <a:t>Unit 3a = 90 </a:t>
            </a:r>
            <a:r>
              <a:rPr lang="en-US" dirty="0" err="1">
                <a:solidFill>
                  <a:schemeClr val="tx1"/>
                </a:solidFill>
              </a:rPr>
              <a:t>mins</a:t>
            </a:r>
            <a:r>
              <a:rPr lang="en-US" dirty="0">
                <a:solidFill>
                  <a:schemeClr val="tx1"/>
                </a:solidFill>
              </a:rPr>
              <a:t>, Unit 3b = </a:t>
            </a:r>
            <a:r>
              <a:rPr lang="en-US" dirty="0" smtClean="0">
                <a:solidFill>
                  <a:schemeClr val="tx1"/>
                </a:solidFill>
              </a:rPr>
              <a:t>110 </a:t>
            </a:r>
            <a:r>
              <a:rPr lang="en-US" dirty="0" err="1" smtClean="0">
                <a:solidFill>
                  <a:schemeClr val="tx1"/>
                </a:solidFill>
              </a:rPr>
              <a:t>mins</a:t>
            </a:r>
            <a:endParaRPr lang="en-US" dirty="0" smtClean="0">
              <a:solidFill>
                <a:schemeClr val="tx1"/>
              </a:solidFill>
            </a:endParaRPr>
          </a:p>
          <a:p>
            <a:r>
              <a:rPr lang="en-US" dirty="0">
                <a:solidFill>
                  <a:schemeClr val="tx1"/>
                </a:solidFill>
              </a:rPr>
              <a:t>Be </a:t>
            </a:r>
            <a:r>
              <a:rPr lang="en-US" u="sng" dirty="0">
                <a:solidFill>
                  <a:schemeClr val="tx1"/>
                </a:solidFill>
              </a:rPr>
              <a:t>sure</a:t>
            </a:r>
            <a:r>
              <a:rPr lang="en-US" dirty="0">
                <a:solidFill>
                  <a:schemeClr val="tx1"/>
                </a:solidFill>
              </a:rPr>
              <a:t> your test administrators in these grades </a:t>
            </a:r>
            <a:r>
              <a:rPr lang="en-US" dirty="0" smtClean="0">
                <a:solidFill>
                  <a:schemeClr val="tx1"/>
                </a:solidFill>
              </a:rPr>
              <a:t>are prepared by reading the field testing appendix to the Test Administrator Manuals.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115</a:t>
            </a:fld>
            <a:endParaRPr lang="en-US" dirty="0"/>
          </a:p>
        </p:txBody>
      </p:sp>
    </p:spTree>
    <p:extLst>
      <p:ext uri="{BB962C8B-B14F-4D97-AF65-F5344CB8AC3E}">
        <p14:creationId xmlns:p14="http://schemas.microsoft.com/office/powerpoint/2010/main" val="325619566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Administering Accommodations</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116</a:t>
            </a:fld>
            <a:endParaRPr lang="en-US" dirty="0"/>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655502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Day of Testing Accommodations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solidFill>
                  <a:schemeClr val="tx1"/>
                </a:solidFill>
              </a:rPr>
              <a:t>On the day of testing, your students and their test administrators should all know and be comfortable with the accommodations and accessibility features they will receive or administer</a:t>
            </a:r>
          </a:p>
          <a:p>
            <a:r>
              <a:rPr lang="en-US" dirty="0" smtClean="0">
                <a:solidFill>
                  <a:schemeClr val="tx1"/>
                </a:solidFill>
              </a:rPr>
              <a:t>Prepare all special materials (assistive tech, extra calculators, headphones, special test booklets) ahead of time</a:t>
            </a:r>
          </a:p>
          <a:p>
            <a:r>
              <a:rPr lang="en-US" dirty="0" smtClean="0">
                <a:solidFill>
                  <a:schemeClr val="tx1"/>
                </a:solidFill>
              </a:rPr>
              <a:t>Pay special monitoring attention to students with accommodations at the beginning of the test, to ensure they are receiving all their correct accommodations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117</a:t>
            </a:fld>
            <a:endParaRPr lang="en-US" dirty="0">
              <a:solidFill>
                <a:prstClr val="black">
                  <a:tint val="75000"/>
                </a:prstClr>
              </a:solidFill>
            </a:endParaRPr>
          </a:p>
        </p:txBody>
      </p:sp>
    </p:spTree>
    <p:extLst>
      <p:ext uri="{BB962C8B-B14F-4D97-AF65-F5344CB8AC3E}">
        <p14:creationId xmlns:p14="http://schemas.microsoft.com/office/powerpoint/2010/main" val="1573931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Accommodations Implementation Guidance</a:t>
            </a:r>
            <a:endParaRPr lang="en-US" sz="3200" dirty="0"/>
          </a:p>
        </p:txBody>
      </p:sp>
      <p:sp>
        <p:nvSpPr>
          <p:cNvPr id="3" name="Content Placeholder 2"/>
          <p:cNvSpPr>
            <a:spLocks noGrp="1"/>
          </p:cNvSpPr>
          <p:nvPr>
            <p:ph idx="1"/>
          </p:nvPr>
        </p:nvSpPr>
        <p:spPr/>
        <p:txBody>
          <a:bodyPr>
            <a:normAutofit/>
          </a:bodyPr>
          <a:lstStyle/>
          <a:p>
            <a:r>
              <a:rPr lang="en-US" sz="2400" dirty="0" smtClean="0">
                <a:solidFill>
                  <a:schemeClr val="tx1"/>
                </a:solidFill>
                <a:hlinkClick r:id="rId2"/>
              </a:rPr>
              <a:t>Access the PARCC Accommodations Manual here</a:t>
            </a:r>
            <a:r>
              <a:rPr lang="en-US" sz="2400" dirty="0" smtClean="0">
                <a:solidFill>
                  <a:schemeClr val="tx1"/>
                </a:solidFill>
              </a:rPr>
              <a:t> for step-by-step implementation guidance for each accommodation or accessibility feature</a:t>
            </a:r>
          </a:p>
          <a:p>
            <a:r>
              <a:rPr lang="en-US" sz="2400" dirty="0" smtClean="0">
                <a:solidFill>
                  <a:schemeClr val="tx1"/>
                </a:solidFill>
              </a:rPr>
              <a:t>New format focused on before/during/after testing implementation</a:t>
            </a:r>
            <a:endParaRPr lang="en-US" sz="2800" dirty="0" smtClean="0">
              <a:solidFill>
                <a:schemeClr val="tx1"/>
              </a:solidFill>
            </a:endParaRPr>
          </a:p>
          <a:p>
            <a:pPr lvl="1"/>
            <a:r>
              <a:rPr lang="en-US" sz="2400" dirty="0" smtClean="0">
                <a:solidFill>
                  <a:schemeClr val="tx1"/>
                </a:solidFill>
              </a:rPr>
              <a:t>Example: </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118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35811"/>
            <a:ext cx="4600754" cy="332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04210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Fix a PNP Error During Testing</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What to do when an accommodated test form (e.g. test to speech, Spanish math test) is incorrect for a student during testing</a:t>
            </a:r>
          </a:p>
          <a:p>
            <a:r>
              <a:rPr lang="en-US" dirty="0" smtClean="0">
                <a:solidFill>
                  <a:schemeClr val="tx1"/>
                </a:solidFill>
              </a:rPr>
              <a:t>This is a </a:t>
            </a:r>
            <a:r>
              <a:rPr lang="en-US" b="1" dirty="0" smtClean="0">
                <a:solidFill>
                  <a:schemeClr val="tx1"/>
                </a:solidFill>
              </a:rPr>
              <a:t>high-impact error</a:t>
            </a:r>
            <a:r>
              <a:rPr lang="en-US" dirty="0" smtClean="0">
                <a:solidFill>
                  <a:schemeClr val="tx1"/>
                </a:solidFill>
              </a:rPr>
              <a:t>, because it could cause a student to lose their work or be invalidated if not caught early.</a:t>
            </a:r>
          </a:p>
          <a:p>
            <a:r>
              <a:rPr lang="en-US" dirty="0" smtClean="0">
                <a:solidFill>
                  <a:schemeClr val="tx1"/>
                </a:solidFill>
              </a:rPr>
              <a:t>The best thing is to avoid the problem by finalizing all PNP data before proctor caching or starting any test sessions</a:t>
            </a:r>
          </a:p>
          <a:p>
            <a:r>
              <a:rPr lang="en-US" dirty="0" smtClean="0">
                <a:hlinkClick r:id="rId2"/>
              </a:rPr>
              <a:t>Full step-by-step guidance here</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119</a:t>
            </a:fld>
            <a:endParaRPr lang="en-US" dirty="0"/>
          </a:p>
        </p:txBody>
      </p:sp>
    </p:spTree>
    <p:extLst>
      <p:ext uri="{BB962C8B-B14F-4D97-AF65-F5344CB8AC3E}">
        <p14:creationId xmlns:p14="http://schemas.microsoft.com/office/powerpoint/2010/main" val="215569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Integrity Documents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Laws, Requirements and Compliance:</a:t>
            </a:r>
          </a:p>
          <a:p>
            <a:r>
              <a:rPr lang="en-US" dirty="0" smtClean="0">
                <a:solidFill>
                  <a:schemeClr val="tx1"/>
                </a:solidFill>
              </a:rPr>
              <a:t>Testing Integrity Act of 2013</a:t>
            </a:r>
          </a:p>
          <a:p>
            <a:r>
              <a:rPr lang="en-US" dirty="0" smtClean="0">
                <a:solidFill>
                  <a:schemeClr val="tx1"/>
                </a:solidFill>
              </a:rPr>
              <a:t>Testing Integrity Act Amendment (2015)</a:t>
            </a:r>
          </a:p>
          <a:p>
            <a:r>
              <a:rPr lang="en-US" dirty="0" smtClean="0">
                <a:solidFill>
                  <a:schemeClr val="tx1"/>
                </a:solidFill>
              </a:rPr>
              <a:t>OSSE Test Integrity Guidelines</a:t>
            </a:r>
          </a:p>
          <a:p>
            <a:r>
              <a:rPr lang="en-US" dirty="0" smtClean="0">
                <a:solidFill>
                  <a:schemeClr val="tx1"/>
                </a:solidFill>
              </a:rPr>
              <a:t>Vendor Test Directions</a:t>
            </a:r>
          </a:p>
          <a:p>
            <a:pPr marL="0" indent="0">
              <a:buNone/>
            </a:pPr>
            <a:r>
              <a:rPr lang="en-US" dirty="0" smtClean="0">
                <a:solidFill>
                  <a:schemeClr val="tx1"/>
                </a:solidFill>
                <a:hlinkClick r:id="rId2"/>
              </a:rPr>
              <a:t>Resources &amp; Forms</a:t>
            </a:r>
            <a:endParaRPr lang="en-US" dirty="0" smtClean="0">
              <a:solidFill>
                <a:schemeClr val="tx1"/>
              </a:solidFill>
            </a:endParaRPr>
          </a:p>
          <a:p>
            <a:pPr marL="0" indent="0">
              <a:buNone/>
            </a:pPr>
            <a:endParaRPr lang="en-US" dirty="0" smtClean="0">
              <a:solidFill>
                <a:srgbClr val="FF0000"/>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4254451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dirty="0" smtClean="0">
                <a:solidFill>
                  <a:schemeClr val="tx1"/>
                </a:solidFill>
              </a:rPr>
              <a:t>If the test session has been started and the test form has been assigned incorrectly, you will need to delete that test registration and start from scratch:</a:t>
            </a:r>
          </a:p>
          <a:p>
            <a:r>
              <a:rPr lang="en-US" dirty="0" smtClean="0">
                <a:solidFill>
                  <a:schemeClr val="tx1"/>
                </a:solidFill>
              </a:rPr>
              <a:t>Submit a test security incident form and void request to OSSE if the student has opened the test</a:t>
            </a:r>
          </a:p>
          <a:p>
            <a:r>
              <a:rPr lang="en-US" dirty="0" smtClean="0">
                <a:solidFill>
                  <a:schemeClr val="tx1"/>
                </a:solidFill>
              </a:rPr>
              <a:t>Mark the test complete in the students in sessions screen</a:t>
            </a:r>
          </a:p>
          <a:p>
            <a:r>
              <a:rPr lang="en-US" dirty="0" smtClean="0">
                <a:solidFill>
                  <a:schemeClr val="tx1"/>
                </a:solidFill>
              </a:rPr>
              <a:t>Go back to the “Manage Student Tests” menu and assign a whole new test in that subject to the student, enter the correct PNP information, place that test in a test session, verify form assignment, print new test ticket information, start new test.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120</a:t>
            </a:fld>
            <a:endParaRPr lang="en-US" dirty="0"/>
          </a:p>
        </p:txBody>
      </p:sp>
      <p:sp>
        <p:nvSpPr>
          <p:cNvPr id="6" name="Title 1"/>
          <p:cNvSpPr>
            <a:spLocks noGrp="1"/>
          </p:cNvSpPr>
          <p:nvPr>
            <p:ph type="title"/>
          </p:nvPr>
        </p:nvSpPr>
        <p:spPr/>
        <p:txBody>
          <a:bodyPr>
            <a:normAutofit fontScale="90000"/>
          </a:bodyPr>
          <a:lstStyle/>
          <a:p>
            <a:r>
              <a:rPr lang="en-US" dirty="0" smtClean="0"/>
              <a:t>Fix a PNP Error During Testing</a:t>
            </a:r>
            <a:endParaRPr lang="en-US" dirty="0"/>
          </a:p>
        </p:txBody>
      </p:sp>
    </p:spTree>
    <p:extLst>
      <p:ext uri="{BB962C8B-B14F-4D97-AF65-F5344CB8AC3E}">
        <p14:creationId xmlns:p14="http://schemas.microsoft.com/office/powerpoint/2010/main" val="189826756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logout procedures</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121</a:t>
            </a:fld>
            <a:endParaRPr lang="en-US" dirty="0"/>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152206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Logout Procedures</a:t>
            </a:r>
            <a:endParaRPr lang="en-US" dirty="0"/>
          </a:p>
        </p:txBody>
      </p:sp>
      <p:sp>
        <p:nvSpPr>
          <p:cNvPr id="3" name="Content Placeholder 2"/>
          <p:cNvSpPr>
            <a:spLocks noGrp="1"/>
          </p:cNvSpPr>
          <p:nvPr>
            <p:ph idx="1"/>
          </p:nvPr>
        </p:nvSpPr>
        <p:spPr/>
        <p:txBody>
          <a:bodyPr/>
          <a:lstStyle/>
          <a:p>
            <a:r>
              <a:rPr lang="en-US" dirty="0" smtClean="0">
                <a:hlinkClick r:id="rId2"/>
              </a:rPr>
              <a:t>Guidance here</a:t>
            </a:r>
            <a:endParaRPr lang="en-US" dirty="0" smtClean="0"/>
          </a:p>
          <a:p>
            <a:pPr lvl="1"/>
            <a:r>
              <a:rPr lang="en-US" dirty="0" smtClean="0">
                <a:solidFill>
                  <a:schemeClr val="tx1"/>
                </a:solidFill>
              </a:rPr>
              <a:t>May be shared with students during testing or referenced by Test Administrators</a:t>
            </a:r>
          </a:p>
        </p:txBody>
      </p:sp>
      <p:sp>
        <p:nvSpPr>
          <p:cNvPr id="4" name="Slide Number Placeholder 3"/>
          <p:cNvSpPr>
            <a:spLocks noGrp="1"/>
          </p:cNvSpPr>
          <p:nvPr>
            <p:ph type="sldNum" sz="quarter" idx="12"/>
          </p:nvPr>
        </p:nvSpPr>
        <p:spPr/>
        <p:txBody>
          <a:bodyPr/>
          <a:lstStyle/>
          <a:p>
            <a:fld id="{A9E5F718-A7CB-154E-909C-8FD121E5437A}" type="slidenum">
              <a:rPr lang="en-US" smtClean="0"/>
              <a:t>122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013" y="3240088"/>
            <a:ext cx="47910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862" y="3730625"/>
            <a:ext cx="49053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550" y="3638032"/>
            <a:ext cx="32956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267" y="3240087"/>
            <a:ext cx="7093903"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1375" y="3730625"/>
            <a:ext cx="50863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11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Make-up test administration </a:t>
            </a:r>
            <a:br>
              <a:rPr lang="en-US" dirty="0" smtClean="0"/>
            </a:b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123</a:t>
            </a:fld>
            <a:endParaRPr lang="en-US" dirty="0"/>
          </a:p>
        </p:txBody>
      </p:sp>
    </p:spTree>
    <p:extLst>
      <p:ext uri="{BB962C8B-B14F-4D97-AF65-F5344CB8AC3E}">
        <p14:creationId xmlns:p14="http://schemas.microsoft.com/office/powerpoint/2010/main" val="12576558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Make-Up Test Scheduling</a:t>
            </a:r>
            <a:endParaRPr lang="en-US" sz="3600"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Considerations</a:t>
            </a:r>
          </a:p>
          <a:p>
            <a:pPr lvl="1"/>
            <a:r>
              <a:rPr lang="en-US" dirty="0" smtClean="0">
                <a:solidFill>
                  <a:schemeClr val="tx1"/>
                </a:solidFill>
              </a:rPr>
              <a:t>Test Window</a:t>
            </a:r>
          </a:p>
          <a:p>
            <a:pPr lvl="1"/>
            <a:r>
              <a:rPr lang="en-US" dirty="0" smtClean="0">
                <a:solidFill>
                  <a:schemeClr val="tx1"/>
                </a:solidFill>
              </a:rPr>
              <a:t>Accommodations (especially time-based ones)</a:t>
            </a:r>
          </a:p>
          <a:p>
            <a:pPr lvl="1"/>
            <a:r>
              <a:rPr lang="en-US" dirty="0" smtClean="0">
                <a:solidFill>
                  <a:schemeClr val="tx1"/>
                </a:solidFill>
              </a:rPr>
              <a:t>Student Fatigue</a:t>
            </a:r>
          </a:p>
          <a:p>
            <a:pPr lvl="1"/>
            <a:r>
              <a:rPr lang="en-US" dirty="0" smtClean="0">
                <a:solidFill>
                  <a:schemeClr val="tx1"/>
                </a:solidFill>
              </a:rPr>
              <a:t>Chronic Absenteeism</a:t>
            </a:r>
          </a:p>
          <a:p>
            <a:pPr lvl="1"/>
            <a:r>
              <a:rPr lang="en-US" dirty="0" smtClean="0">
                <a:solidFill>
                  <a:schemeClr val="tx1"/>
                </a:solidFill>
              </a:rPr>
              <a:t>Time, Space and Equipment</a:t>
            </a:r>
          </a:p>
          <a:p>
            <a:pPr lvl="1"/>
            <a:r>
              <a:rPr lang="en-US" dirty="0" smtClean="0">
                <a:solidFill>
                  <a:schemeClr val="tx1"/>
                </a:solidFill>
              </a:rPr>
              <a:t>Staffing</a:t>
            </a:r>
          </a:p>
          <a:p>
            <a:pPr lvl="1"/>
            <a:r>
              <a:rPr lang="en-US" dirty="0" smtClean="0">
                <a:solidFill>
                  <a:schemeClr val="tx1"/>
                </a:solidFill>
              </a:rPr>
              <a:t>Whole School Schedules and Student Movement</a:t>
            </a:r>
          </a:p>
          <a:p>
            <a:pPr lvl="1"/>
            <a:r>
              <a:rPr lang="en-US" dirty="0" smtClean="0">
                <a:solidFill>
                  <a:schemeClr val="tx1"/>
                </a:solidFill>
              </a:rPr>
              <a:t>Test Security</a:t>
            </a:r>
          </a:p>
          <a:p>
            <a:pPr lvl="1"/>
            <a:r>
              <a:rPr lang="en-US" dirty="0" smtClean="0">
                <a:solidFill>
                  <a:schemeClr val="tx1"/>
                </a:solidFill>
              </a:rPr>
              <a:t>Recordkeeping on Changes to the School Test Plan</a:t>
            </a:r>
          </a:p>
          <a:p>
            <a:pPr lvl="1"/>
            <a:endParaRPr lang="en-US" dirty="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A9E5F718-A7CB-154E-909C-8FD121E5437A}" type="slidenum">
              <a:rPr lang="en-US" smtClean="0"/>
              <a:t>124</a:t>
            </a:fld>
            <a:endParaRPr lang="en-US" dirty="0"/>
          </a:p>
        </p:txBody>
      </p:sp>
    </p:spTree>
    <p:extLst>
      <p:ext uri="{BB962C8B-B14F-4D97-AF65-F5344CB8AC3E}">
        <p14:creationId xmlns:p14="http://schemas.microsoft.com/office/powerpoint/2010/main" val="143850649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Make-Up Test Sessions in Pearson Access Next</a:t>
            </a:r>
            <a:endParaRPr lang="en-US" sz="3600" dirty="0"/>
          </a:p>
        </p:txBody>
      </p:sp>
      <p:sp>
        <p:nvSpPr>
          <p:cNvPr id="3" name="Content Placeholder 2"/>
          <p:cNvSpPr>
            <a:spLocks noGrp="1"/>
          </p:cNvSpPr>
          <p:nvPr>
            <p:ph idx="1"/>
          </p:nvPr>
        </p:nvSpPr>
        <p:spPr/>
        <p:txBody>
          <a:bodyPr>
            <a:normAutofit fontScale="70000" lnSpcReduction="20000"/>
          </a:bodyPr>
          <a:lstStyle/>
          <a:p>
            <a:pPr marL="514350" indent="-457200"/>
            <a:r>
              <a:rPr lang="en-US" dirty="0" smtClean="0">
                <a:solidFill>
                  <a:schemeClr val="tx1"/>
                </a:solidFill>
              </a:rPr>
              <a:t>Students may take units out of order to continue testing with their group, make sure you unlock the correct units for each student</a:t>
            </a:r>
          </a:p>
          <a:p>
            <a:pPr marL="514350" indent="-457200"/>
            <a:r>
              <a:rPr lang="en-US" dirty="0" smtClean="0">
                <a:solidFill>
                  <a:schemeClr val="tx1"/>
                </a:solidFill>
              </a:rPr>
              <a:t>You may administer makeup sessions to mixed grades of students, pay special attention to test time and directions</a:t>
            </a:r>
          </a:p>
          <a:p>
            <a:pPr marL="57150" indent="0">
              <a:buNone/>
            </a:pPr>
            <a:endParaRPr lang="en-US" dirty="0" smtClean="0">
              <a:solidFill>
                <a:schemeClr val="tx1"/>
              </a:solidFill>
              <a:hlinkClick r:id="rId2"/>
            </a:endParaRPr>
          </a:p>
          <a:p>
            <a:pPr marL="57150" indent="0">
              <a:buNone/>
            </a:pPr>
            <a:r>
              <a:rPr lang="en-US" dirty="0" smtClean="0">
                <a:solidFill>
                  <a:schemeClr val="tx1"/>
                </a:solidFill>
                <a:hlinkClick r:id="rId2"/>
              </a:rPr>
              <a:t>Step </a:t>
            </a:r>
            <a:r>
              <a:rPr lang="en-US" dirty="0">
                <a:solidFill>
                  <a:schemeClr val="tx1"/>
                </a:solidFill>
                <a:hlinkClick r:id="rId2"/>
              </a:rPr>
              <a:t>by Step Guidance Available </a:t>
            </a:r>
            <a:r>
              <a:rPr lang="en-US" dirty="0" smtClean="0">
                <a:solidFill>
                  <a:schemeClr val="tx1"/>
                </a:solidFill>
                <a:hlinkClick r:id="rId2"/>
              </a:rPr>
              <a:t>Here</a:t>
            </a:r>
            <a:endParaRPr lang="en-US" dirty="0" smtClean="0">
              <a:solidFill>
                <a:schemeClr val="tx1"/>
              </a:solidFill>
            </a:endParaRPr>
          </a:p>
          <a:p>
            <a:pPr marL="514350" indent="-457200"/>
            <a:r>
              <a:rPr lang="en-US" b="1" dirty="0" smtClean="0">
                <a:solidFill>
                  <a:schemeClr val="tx1"/>
                </a:solidFill>
              </a:rPr>
              <a:t>Option 1</a:t>
            </a:r>
            <a:r>
              <a:rPr lang="en-US" dirty="0" smtClean="0">
                <a:solidFill>
                  <a:schemeClr val="tx1"/>
                </a:solidFill>
              </a:rPr>
              <a:t>: Leave the student in their original session. During the makeup test period, a Test Administrator may unlock the session they missed. During the makeup session, a Test Administrator may be managing students in multiple sessions at once, and you will document your makeup session group in your school’s test security file if needed for future reference.</a:t>
            </a:r>
          </a:p>
          <a:p>
            <a:pPr marL="514350" indent="-457200"/>
            <a:r>
              <a:rPr lang="en-US" b="1" dirty="0" smtClean="0">
                <a:solidFill>
                  <a:schemeClr val="tx1"/>
                </a:solidFill>
              </a:rPr>
              <a:t>Option 2:</a:t>
            </a:r>
            <a:r>
              <a:rPr lang="en-US" dirty="0" smtClean="0">
                <a:solidFill>
                  <a:schemeClr val="tx1"/>
                </a:solidFill>
              </a:rPr>
              <a:t> Move all students in a grade who need makeup tests into a new session with .makeup at the end of the session name. Students will need new testing tickets printed for this session.</a:t>
            </a:r>
          </a:p>
          <a:p>
            <a:pPr marL="514350" indent="-457200"/>
            <a:endParaRPr lang="en-US" dirty="0" smtClean="0">
              <a:solidFill>
                <a:schemeClr val="tx1"/>
              </a:solidFill>
              <a:hlinkClick r:id="rId2"/>
            </a:endParaRP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A9E5F718-A7CB-154E-909C-8FD121E5437A}" type="slidenum">
              <a:rPr lang="en-US" smtClean="0"/>
              <a:t>125</a:t>
            </a:fld>
            <a:endParaRPr lang="en-US" dirty="0"/>
          </a:p>
        </p:txBody>
      </p:sp>
    </p:spTree>
    <p:extLst>
      <p:ext uri="{BB962C8B-B14F-4D97-AF65-F5344CB8AC3E}">
        <p14:creationId xmlns:p14="http://schemas.microsoft.com/office/powerpoint/2010/main" val="17233217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to Call, How to Get Help</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126</a:t>
            </a:fld>
            <a:endParaRPr lang="en-US" dirty="0"/>
          </a:p>
        </p:txBody>
      </p:sp>
    </p:spTree>
    <p:extLst>
      <p:ext uri="{BB962C8B-B14F-4D97-AF65-F5344CB8AC3E}">
        <p14:creationId xmlns:p14="http://schemas.microsoft.com/office/powerpoint/2010/main" val="302057420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Who to Call, How to Get Help</a:t>
            </a:r>
            <a:endParaRPr lang="en-US" dirty="0"/>
          </a:p>
        </p:txBody>
      </p:sp>
      <p:sp>
        <p:nvSpPr>
          <p:cNvPr id="6" name="Content Placeholder 5"/>
          <p:cNvSpPr>
            <a:spLocks noGrp="1"/>
          </p:cNvSpPr>
          <p:nvPr>
            <p:ph idx="1"/>
          </p:nvPr>
        </p:nvSpPr>
        <p:spPr>
          <a:xfrm>
            <a:off x="457200" y="1295400"/>
            <a:ext cx="8229600" cy="4910435"/>
          </a:xfrm>
        </p:spPr>
        <p:txBody>
          <a:bodyPr>
            <a:normAutofit fontScale="55000" lnSpcReduction="20000"/>
          </a:bodyPr>
          <a:lstStyle/>
          <a:p>
            <a:r>
              <a:rPr lang="en-US" dirty="0">
                <a:solidFill>
                  <a:schemeClr val="tx1"/>
                </a:solidFill>
                <a:hlinkClick r:id="rId2"/>
              </a:rPr>
              <a:t>PARCC.Pearson.com</a:t>
            </a:r>
            <a:r>
              <a:rPr lang="en-US" dirty="0">
                <a:solidFill>
                  <a:schemeClr val="tx1"/>
                </a:solidFill>
              </a:rPr>
              <a:t> is the central site for practice tests, manuals</a:t>
            </a:r>
            <a:r>
              <a:rPr lang="en-US" dirty="0" smtClean="0">
                <a:solidFill>
                  <a:schemeClr val="tx1"/>
                </a:solidFill>
              </a:rPr>
              <a:t>, training modules, </a:t>
            </a:r>
            <a:r>
              <a:rPr lang="en-US" dirty="0">
                <a:solidFill>
                  <a:schemeClr val="tx1"/>
                </a:solidFill>
              </a:rPr>
              <a:t>links to guidance documents, technology information and more</a:t>
            </a:r>
            <a:r>
              <a:rPr lang="en-US" dirty="0" smtClean="0">
                <a:solidFill>
                  <a:schemeClr val="tx1"/>
                </a:solidFill>
              </a:rPr>
              <a:t>.</a:t>
            </a:r>
          </a:p>
          <a:p>
            <a:pPr lvl="1"/>
            <a:r>
              <a:rPr lang="en-US" dirty="0" smtClean="0">
                <a:solidFill>
                  <a:schemeClr val="tx1"/>
                </a:solidFill>
                <a:hlinkClick r:id="rId3"/>
              </a:rPr>
              <a:t>Technology error codes and troubleshooting</a:t>
            </a:r>
            <a:endParaRPr lang="en-US" dirty="0">
              <a:solidFill>
                <a:schemeClr val="tx1"/>
              </a:solidFill>
            </a:endParaRPr>
          </a:p>
          <a:p>
            <a:r>
              <a:rPr lang="en-US" b="1" dirty="0" smtClean="0">
                <a:solidFill>
                  <a:schemeClr val="tx1"/>
                </a:solidFill>
              </a:rPr>
              <a:t>New this year: </a:t>
            </a:r>
            <a:r>
              <a:rPr lang="en-US" dirty="0" smtClean="0">
                <a:solidFill>
                  <a:schemeClr val="tx1"/>
                </a:solidFill>
              </a:rPr>
              <a:t>PARCC </a:t>
            </a:r>
            <a:r>
              <a:rPr lang="en-US" dirty="0">
                <a:solidFill>
                  <a:schemeClr val="tx1"/>
                </a:solidFill>
              </a:rPr>
              <a:t>Support </a:t>
            </a:r>
            <a:r>
              <a:rPr lang="en-US" dirty="0" smtClean="0">
                <a:solidFill>
                  <a:schemeClr val="tx1"/>
                </a:solidFill>
              </a:rPr>
              <a:t>Center is run by a new contractor, in response to feedback from last year. They </a:t>
            </a:r>
            <a:r>
              <a:rPr lang="en-US" dirty="0">
                <a:solidFill>
                  <a:schemeClr val="tx1"/>
                </a:solidFill>
              </a:rPr>
              <a:t>can help you via </a:t>
            </a:r>
            <a:r>
              <a:rPr lang="en-US" dirty="0" smtClean="0">
                <a:solidFill>
                  <a:schemeClr val="tx1"/>
                </a:solidFill>
              </a:rPr>
              <a:t>phone, email </a:t>
            </a:r>
            <a:r>
              <a:rPr lang="en-US" dirty="0">
                <a:solidFill>
                  <a:schemeClr val="tx1"/>
                </a:solidFill>
              </a:rPr>
              <a:t>or live chat support if you encounter </a:t>
            </a:r>
            <a:r>
              <a:rPr lang="en-US" dirty="0" smtClean="0">
                <a:solidFill>
                  <a:schemeClr val="tx1"/>
                </a:solidFill>
              </a:rPr>
              <a:t>issues with Pearson Access Next or Test </a:t>
            </a:r>
            <a:r>
              <a:rPr lang="en-US" dirty="0" err="1" smtClean="0">
                <a:solidFill>
                  <a:schemeClr val="tx1"/>
                </a:solidFill>
              </a:rPr>
              <a:t>Nav</a:t>
            </a:r>
            <a:r>
              <a:rPr lang="en-US" dirty="0" smtClean="0">
                <a:solidFill>
                  <a:schemeClr val="tx1"/>
                </a:solidFill>
              </a:rPr>
              <a:t> 8, and they can answer basic test administration questions:</a:t>
            </a:r>
            <a:endParaRPr lang="en-US" dirty="0">
              <a:solidFill>
                <a:schemeClr val="tx1"/>
              </a:solidFill>
            </a:endParaRPr>
          </a:p>
          <a:p>
            <a:pPr lvl="1"/>
            <a:r>
              <a:rPr lang="en-US" dirty="0">
                <a:solidFill>
                  <a:schemeClr val="tx1"/>
                </a:solidFill>
              </a:rPr>
              <a:t>Monday-Friday, 6:30 a.m. – 7:30 p.m.</a:t>
            </a:r>
          </a:p>
          <a:p>
            <a:pPr lvl="1"/>
            <a:r>
              <a:rPr lang="en-US" dirty="0">
                <a:solidFill>
                  <a:schemeClr val="tx1"/>
                </a:solidFill>
              </a:rPr>
              <a:t>1-888-493-9888</a:t>
            </a:r>
          </a:p>
          <a:p>
            <a:pPr lvl="1"/>
            <a:r>
              <a:rPr lang="en-US" dirty="0" smtClean="0">
                <a:solidFill>
                  <a:schemeClr val="tx1"/>
                </a:solidFill>
                <a:hlinkClick r:id="rId4"/>
              </a:rPr>
              <a:t>parcc@support.pearson.com</a:t>
            </a:r>
            <a:endParaRPr lang="en-US" dirty="0" smtClean="0">
              <a:solidFill>
                <a:schemeClr val="tx1"/>
              </a:solidFill>
            </a:endParaRPr>
          </a:p>
          <a:p>
            <a:r>
              <a:rPr lang="en-US" dirty="0" smtClean="0">
                <a:solidFill>
                  <a:schemeClr val="tx1"/>
                </a:solidFill>
              </a:rPr>
              <a:t>OSSE Support during testing:</a:t>
            </a:r>
          </a:p>
          <a:p>
            <a:pPr lvl="1"/>
            <a:r>
              <a:rPr lang="en-US" dirty="0" smtClean="0">
                <a:solidFill>
                  <a:schemeClr val="tx1"/>
                </a:solidFill>
              </a:rPr>
              <a:t>Contact us for support/guidance on test administration policy, questions on crafting your test plan, accommodations, </a:t>
            </a:r>
            <a:r>
              <a:rPr lang="en-US" dirty="0">
                <a:solidFill>
                  <a:schemeClr val="tx1"/>
                </a:solidFill>
              </a:rPr>
              <a:t>and </a:t>
            </a:r>
            <a:r>
              <a:rPr lang="en-US" dirty="0" smtClean="0">
                <a:solidFill>
                  <a:schemeClr val="tx1"/>
                </a:solidFill>
              </a:rPr>
              <a:t>real-time “what should I do now?”, or to escalate/flag a technical issue you have reported to Pearson. </a:t>
            </a:r>
          </a:p>
          <a:p>
            <a:pPr lvl="1"/>
            <a:r>
              <a:rPr lang="en-US" dirty="0" smtClean="0">
                <a:solidFill>
                  <a:schemeClr val="tx1"/>
                </a:solidFill>
              </a:rPr>
              <a:t>General questions, </a:t>
            </a:r>
            <a:r>
              <a:rPr lang="en-US" dirty="0" smtClean="0">
                <a:solidFill>
                  <a:schemeClr val="tx1"/>
                </a:solidFill>
                <a:hlinkClick r:id="rId5"/>
              </a:rPr>
              <a:t>osse.assessment@dc.gov</a:t>
            </a:r>
            <a:r>
              <a:rPr lang="en-US" dirty="0" smtClean="0">
                <a:solidFill>
                  <a:schemeClr val="tx1"/>
                </a:solidFill>
              </a:rPr>
              <a:t> </a:t>
            </a:r>
          </a:p>
          <a:p>
            <a:pPr lvl="1"/>
            <a:r>
              <a:rPr lang="en-US" dirty="0" smtClean="0">
                <a:solidFill>
                  <a:schemeClr val="tx1"/>
                </a:solidFill>
              </a:rPr>
              <a:t>This year, there will be a new OSSE phone number to call during testing, TBA.</a:t>
            </a:r>
          </a:p>
          <a:p>
            <a:pPr lvl="1"/>
            <a:r>
              <a:rPr lang="en-US" dirty="0" smtClean="0">
                <a:solidFill>
                  <a:schemeClr val="tx1"/>
                </a:solidFill>
              </a:rPr>
              <a:t>We will use the OSSE Support Tool (OST) to track issues during testing and correspond with LEAs securely, routing schools through LEAs. </a:t>
            </a:r>
            <a:r>
              <a:rPr lang="en-US" b="1" u="sng" dirty="0" smtClean="0">
                <a:solidFill>
                  <a:schemeClr val="tx1"/>
                </a:solidFill>
              </a:rPr>
              <a:t>Do not send any student information via email. </a:t>
            </a:r>
            <a:r>
              <a:rPr lang="en-US" dirty="0" smtClean="0">
                <a:solidFill>
                  <a:schemeClr val="tx1"/>
                </a:solidFill>
              </a:rPr>
              <a:t>New LEA users will have training opportunities prior </a:t>
            </a:r>
            <a:r>
              <a:rPr lang="en-US" dirty="0">
                <a:solidFill>
                  <a:schemeClr val="tx1"/>
                </a:solidFill>
              </a:rPr>
              <a:t>t</a:t>
            </a:r>
            <a:r>
              <a:rPr lang="en-US" dirty="0" smtClean="0">
                <a:solidFill>
                  <a:schemeClr val="tx1"/>
                </a:solidFill>
              </a:rPr>
              <a:t>o testing.</a:t>
            </a:r>
          </a:p>
          <a:p>
            <a:pPr marL="457200" lvl="1" indent="0">
              <a:buNone/>
            </a:pP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127</a:t>
            </a:fld>
            <a:endParaRPr lang="en-US" dirty="0">
              <a:solidFill>
                <a:prstClr val="black">
                  <a:tint val="75000"/>
                </a:prstClr>
              </a:solidFill>
            </a:endParaRPr>
          </a:p>
        </p:txBody>
      </p:sp>
    </p:spTree>
    <p:extLst>
      <p:ext uri="{BB962C8B-B14F-4D97-AF65-F5344CB8AC3E}">
        <p14:creationId xmlns:p14="http://schemas.microsoft.com/office/powerpoint/2010/main" val="1353075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Testing</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128</a:t>
            </a:fld>
            <a:endParaRPr lang="en-US" dirty="0"/>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0619929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After Testing</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solidFill>
                  <a:schemeClr val="tx1"/>
                </a:solidFill>
                <a:hlinkClick r:id="rId2"/>
              </a:rPr>
              <a:t>Stop sessions</a:t>
            </a:r>
            <a:endParaRPr lang="en-US" dirty="0" smtClean="0">
              <a:solidFill>
                <a:schemeClr val="tx1"/>
              </a:solidFill>
            </a:endParaRPr>
          </a:p>
          <a:p>
            <a:pPr lvl="1"/>
            <a:r>
              <a:rPr lang="en-US" dirty="0" smtClean="0">
                <a:solidFill>
                  <a:schemeClr val="tx1"/>
                </a:solidFill>
              </a:rPr>
              <a:t>All tests must be in complete or marked complete status</a:t>
            </a:r>
          </a:p>
          <a:p>
            <a:r>
              <a:rPr lang="en-US" dirty="0" smtClean="0">
                <a:solidFill>
                  <a:schemeClr val="tx1"/>
                </a:solidFill>
              </a:rPr>
              <a:t>Collect and shred student testing tickets and used scrap paper</a:t>
            </a:r>
          </a:p>
          <a:p>
            <a:r>
              <a:rPr lang="en-US" dirty="0" smtClean="0">
                <a:solidFill>
                  <a:schemeClr val="tx1"/>
                </a:solidFill>
              </a:rPr>
              <a:t>For paper-based tests, ensure student information is complete on all tests, follow instructions in manuals on shipping back </a:t>
            </a:r>
            <a:r>
              <a:rPr lang="en-US" dirty="0" err="1" smtClean="0">
                <a:solidFill>
                  <a:schemeClr val="tx1"/>
                </a:solidFill>
              </a:rPr>
              <a:t>scorable</a:t>
            </a:r>
            <a:r>
              <a:rPr lang="en-US" dirty="0" smtClean="0">
                <a:solidFill>
                  <a:schemeClr val="tx1"/>
                </a:solidFill>
              </a:rPr>
              <a:t> (answer booklets) and non-</a:t>
            </a:r>
            <a:r>
              <a:rPr lang="en-US" dirty="0" err="1" smtClean="0">
                <a:solidFill>
                  <a:schemeClr val="tx1"/>
                </a:solidFill>
              </a:rPr>
              <a:t>scorable</a:t>
            </a:r>
            <a:r>
              <a:rPr lang="en-US" dirty="0" smtClean="0">
                <a:solidFill>
                  <a:schemeClr val="tx1"/>
                </a:solidFill>
              </a:rPr>
              <a:t> (test booklets) materials.</a:t>
            </a:r>
          </a:p>
          <a:p>
            <a:pPr lvl="1"/>
            <a:r>
              <a:rPr lang="en-US" dirty="0" smtClean="0">
                <a:solidFill>
                  <a:schemeClr val="tx1"/>
                </a:solidFill>
              </a:rPr>
              <a:t>Braille and large print booklets must be transcribed</a:t>
            </a:r>
          </a:p>
          <a:p>
            <a:r>
              <a:rPr lang="en-US" dirty="0" smtClean="0">
                <a:solidFill>
                  <a:schemeClr val="tx1"/>
                </a:solidFill>
              </a:rPr>
              <a:t>Closeout any incident documentation</a:t>
            </a:r>
          </a:p>
          <a:p>
            <a:r>
              <a:rPr lang="en-US" dirty="0" smtClean="0">
                <a:solidFill>
                  <a:schemeClr val="tx1"/>
                </a:solidFill>
              </a:rPr>
              <a:t>Data cleanup and verification </a:t>
            </a:r>
          </a:p>
          <a:p>
            <a:r>
              <a:rPr lang="en-US" dirty="0" smtClean="0">
                <a:solidFill>
                  <a:schemeClr val="tx1"/>
                </a:solidFill>
              </a:rPr>
              <a:t>Complete and send affidavits to OSSE, archive records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129</a:t>
            </a:fld>
            <a:endParaRPr lang="en-US" dirty="0"/>
          </a:p>
        </p:txBody>
      </p:sp>
    </p:spTree>
    <p:extLst>
      <p:ext uri="{BB962C8B-B14F-4D97-AF65-F5344CB8AC3E}">
        <p14:creationId xmlns:p14="http://schemas.microsoft.com/office/powerpoint/2010/main" val="1603710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Integrity Act of 2013</a:t>
            </a:r>
            <a:endParaRPr lang="en-US" dirty="0"/>
          </a:p>
        </p:txBody>
      </p:sp>
      <p:sp>
        <p:nvSpPr>
          <p:cNvPr id="3" name="Text Placeholder 2"/>
          <p:cNvSpPr>
            <a:spLocks noGrp="1"/>
          </p:cNvSpPr>
          <p:nvPr>
            <p:ph type="body" sz="quarter" idx="4294967295"/>
          </p:nvPr>
        </p:nvSpPr>
        <p:spPr>
          <a:xfrm>
            <a:off x="590550" y="1269245"/>
            <a:ext cx="7940675" cy="5063318"/>
          </a:xfrm>
          <a:prstGeom prst="rect">
            <a:avLst/>
          </a:prstGeom>
        </p:spPr>
        <p:txBody>
          <a:bodyPr>
            <a:normAutofit fontScale="85000" lnSpcReduction="20000"/>
          </a:bodyPr>
          <a:lstStyle/>
          <a:p>
            <a:r>
              <a:rPr lang="en-US" dirty="0" smtClean="0"/>
              <a:t>Defines terms &amp; roles</a:t>
            </a:r>
          </a:p>
          <a:p>
            <a:pPr lvl="1"/>
            <a:r>
              <a:rPr lang="en-US" dirty="0" smtClean="0"/>
              <a:t>Test integrity coordinator; test monitor; </a:t>
            </a:r>
            <a:r>
              <a:rPr lang="en-US" dirty="0"/>
              <a:t>a</a:t>
            </a:r>
            <a:r>
              <a:rPr lang="en-US" dirty="0" smtClean="0"/>
              <a:t>uthorized personnel</a:t>
            </a:r>
          </a:p>
          <a:p>
            <a:r>
              <a:rPr lang="en-US" dirty="0" smtClean="0"/>
              <a:t>LEA &amp; school requirements &amp; OSSE requirements</a:t>
            </a:r>
          </a:p>
          <a:p>
            <a:pPr lvl="1"/>
            <a:r>
              <a:rPr lang="en-US" dirty="0" smtClean="0"/>
              <a:t>Test security plans; reporting and investigations; affidavits</a:t>
            </a:r>
            <a:r>
              <a:rPr lang="en-US" dirty="0"/>
              <a:t>;</a:t>
            </a:r>
            <a:r>
              <a:rPr lang="en-US" dirty="0" smtClean="0"/>
              <a:t> anti-retaliation</a:t>
            </a:r>
          </a:p>
          <a:p>
            <a:r>
              <a:rPr lang="en-US" dirty="0" smtClean="0"/>
              <a:t>OSSE requirements</a:t>
            </a:r>
          </a:p>
          <a:p>
            <a:pPr lvl="1"/>
            <a:r>
              <a:rPr lang="en-US" dirty="0" smtClean="0"/>
              <a:t>Training </a:t>
            </a:r>
            <a:r>
              <a:rPr lang="en-US" dirty="0"/>
              <a:t>and </a:t>
            </a:r>
            <a:r>
              <a:rPr lang="en-US" dirty="0" smtClean="0"/>
              <a:t>standards; test plan review; monitoring and investigations</a:t>
            </a:r>
          </a:p>
          <a:p>
            <a:r>
              <a:rPr lang="en-US" dirty="0" smtClean="0"/>
              <a:t>Prohibitions, sanctions &amp; appeals</a:t>
            </a:r>
          </a:p>
          <a:p>
            <a:pPr lvl="1"/>
            <a:r>
              <a:rPr lang="en-US" dirty="0" smtClean="0"/>
              <a:t>Actions that provide students inappropriate advantage on assessment</a:t>
            </a:r>
            <a:r>
              <a:rPr lang="en-US" dirty="0"/>
              <a:t>;</a:t>
            </a:r>
            <a:r>
              <a:rPr lang="en-US" dirty="0" smtClean="0"/>
              <a:t> </a:t>
            </a:r>
            <a:r>
              <a:rPr lang="en-US" dirty="0"/>
              <a:t>s</a:t>
            </a:r>
            <a:r>
              <a:rPr lang="en-US" dirty="0" smtClean="0"/>
              <a:t>anctions at LEA, school, and individual levels;</a:t>
            </a:r>
            <a:r>
              <a:rPr lang="en-US" dirty="0"/>
              <a:t> </a:t>
            </a:r>
            <a:r>
              <a:rPr lang="en-US" dirty="0" smtClean="0"/>
              <a:t>LEAs, schools, and individuals may appeal sanctions to DME</a:t>
            </a:r>
          </a:p>
          <a:p>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504A4770-9938-8749-89B4-9965A27115E0}" type="slidenum">
              <a:rPr lang="en-US" smtClean="0"/>
              <a:t>13</a:t>
            </a:fld>
            <a:endParaRPr lang="en-US"/>
          </a:p>
        </p:txBody>
      </p:sp>
    </p:spTree>
    <p:extLst>
      <p:ext uri="{BB962C8B-B14F-4D97-AF65-F5344CB8AC3E}">
        <p14:creationId xmlns:p14="http://schemas.microsoft.com/office/powerpoint/2010/main" val="270202540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DC Science, Tips and Tricks, Q&amp;A</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130</a:t>
            </a:fld>
            <a:endParaRPr lang="en-US" dirty="0"/>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5824600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What’s New: Science 2016</a:t>
            </a:r>
            <a:endParaRPr lang="en-US" dirty="0"/>
          </a:p>
        </p:txBody>
      </p:sp>
      <p:sp>
        <p:nvSpPr>
          <p:cNvPr id="6" name="Content Placeholder 5"/>
          <p:cNvSpPr>
            <a:spLocks noGrp="1"/>
          </p:cNvSpPr>
          <p:nvPr>
            <p:ph idx="1"/>
          </p:nvPr>
        </p:nvSpPr>
        <p:spPr>
          <a:xfrm>
            <a:off x="457200" y="1066800"/>
            <a:ext cx="8229600" cy="5108872"/>
          </a:xfrm>
          <a:ln w="3175">
            <a:noFill/>
          </a:ln>
        </p:spPr>
        <p:txBody>
          <a:bodyPr>
            <a:noAutofit/>
          </a:bodyPr>
          <a:lstStyle/>
          <a:p>
            <a:pPr marL="0" indent="0">
              <a:buNone/>
            </a:pPr>
            <a:r>
              <a:rPr lang="en-US" sz="2400" b="1" u="sng" dirty="0" smtClean="0">
                <a:solidFill>
                  <a:schemeClr val="tx1"/>
                </a:solidFill>
              </a:rPr>
              <a:t>Features / Technology</a:t>
            </a:r>
            <a:r>
              <a:rPr lang="en-US" sz="2400" dirty="0" smtClean="0">
                <a:solidFill>
                  <a:schemeClr val="tx1"/>
                </a:solidFill>
              </a:rPr>
              <a:t>:</a:t>
            </a:r>
          </a:p>
          <a:p>
            <a:r>
              <a:rPr lang="en-US" sz="2400" dirty="0" smtClean="0">
                <a:solidFill>
                  <a:schemeClr val="tx1"/>
                </a:solidFill>
              </a:rPr>
              <a:t>The </a:t>
            </a:r>
            <a:r>
              <a:rPr lang="en-US" sz="2400" dirty="0">
                <a:solidFill>
                  <a:schemeClr val="tx1"/>
                </a:solidFill>
              </a:rPr>
              <a:t>Student Registration and Personal Needs Profile files will be combined into a single file (SR/PNP) for </a:t>
            </a:r>
            <a:r>
              <a:rPr lang="en-US" sz="2400" dirty="0" smtClean="0">
                <a:solidFill>
                  <a:schemeClr val="tx1"/>
                </a:solidFill>
              </a:rPr>
              <a:t>registration. Verification and additional fields will be setup for science.</a:t>
            </a:r>
            <a:endParaRPr lang="en-US" sz="2400" dirty="0">
              <a:solidFill>
                <a:schemeClr val="tx1"/>
              </a:solidFill>
            </a:endParaRPr>
          </a:p>
          <a:p>
            <a:r>
              <a:rPr lang="en-US" sz="2400" dirty="0" smtClean="0">
                <a:solidFill>
                  <a:schemeClr val="tx1"/>
                </a:solidFill>
              </a:rPr>
              <a:t>A </a:t>
            </a:r>
            <a:r>
              <a:rPr lang="en-US" sz="2400" dirty="0">
                <a:solidFill>
                  <a:schemeClr val="tx1"/>
                </a:solidFill>
              </a:rPr>
              <a:t>paper form as an accommodation will be available for each </a:t>
            </a:r>
            <a:r>
              <a:rPr lang="en-US" sz="2400" dirty="0" smtClean="0">
                <a:solidFill>
                  <a:schemeClr val="tx1"/>
                </a:solidFill>
              </a:rPr>
              <a:t>grade. Student responses must be transcribed into the online platform.</a:t>
            </a:r>
          </a:p>
          <a:p>
            <a:r>
              <a:rPr lang="en-US" sz="2400" dirty="0">
                <a:solidFill>
                  <a:schemeClr val="tx1"/>
                </a:solidFill>
              </a:rPr>
              <a:t>An audio form will be available as an </a:t>
            </a:r>
            <a:r>
              <a:rPr lang="en-US" sz="2400" dirty="0" smtClean="0">
                <a:solidFill>
                  <a:schemeClr val="tx1"/>
                </a:solidFill>
              </a:rPr>
              <a:t>accommodation. Headphones will be required for this accommodation only.</a:t>
            </a:r>
          </a:p>
          <a:p>
            <a:r>
              <a:rPr lang="en-US" sz="2400" dirty="0">
                <a:solidFill>
                  <a:schemeClr val="tx1"/>
                </a:solidFill>
              </a:rPr>
              <a:t>The Google Chrome browser is no longer </a:t>
            </a:r>
            <a:r>
              <a:rPr lang="en-US" sz="2400" dirty="0" smtClean="0">
                <a:solidFill>
                  <a:schemeClr val="tx1"/>
                </a:solidFill>
              </a:rPr>
              <a:t>supported, but the </a:t>
            </a:r>
            <a:r>
              <a:rPr lang="en-US" sz="2400" dirty="0">
                <a:solidFill>
                  <a:schemeClr val="tx1"/>
                </a:solidFill>
              </a:rPr>
              <a:t>TestNav desktop app </a:t>
            </a:r>
            <a:r>
              <a:rPr lang="en-US" sz="2400" dirty="0" smtClean="0">
                <a:solidFill>
                  <a:schemeClr val="tx1"/>
                </a:solidFill>
              </a:rPr>
              <a:t>and other supported browsers </a:t>
            </a:r>
            <a:r>
              <a:rPr lang="en-US" sz="2400" dirty="0">
                <a:solidFill>
                  <a:schemeClr val="tx1"/>
                </a:solidFill>
              </a:rPr>
              <a:t>(e.g., IE, Firefox</a:t>
            </a:r>
            <a:r>
              <a:rPr lang="en-US" sz="2400" dirty="0" smtClean="0">
                <a:solidFill>
                  <a:schemeClr val="tx1"/>
                </a:solidFill>
              </a:rPr>
              <a:t>) may be used. </a:t>
            </a:r>
            <a:r>
              <a:rPr lang="en-US" sz="2400" dirty="0">
                <a:solidFill>
                  <a:schemeClr val="tx1"/>
                </a:solidFill>
              </a:rPr>
              <a:t>Chromebooks are still supported </a:t>
            </a:r>
            <a:r>
              <a:rPr lang="en-US" sz="2400" dirty="0" smtClean="0">
                <a:solidFill>
                  <a:schemeClr val="tx1"/>
                </a:solidFill>
              </a:rPr>
              <a:t>devices. </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131</a:t>
            </a:fld>
            <a:endParaRPr lang="en-US" dirty="0">
              <a:solidFill>
                <a:prstClr val="black">
                  <a:tint val="75000"/>
                </a:prstClr>
              </a:solidFill>
            </a:endParaRPr>
          </a:p>
        </p:txBody>
      </p:sp>
    </p:spTree>
    <p:extLst>
      <p:ext uri="{BB962C8B-B14F-4D97-AF65-F5344CB8AC3E}">
        <p14:creationId xmlns:p14="http://schemas.microsoft.com/office/powerpoint/2010/main" val="99476995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What’s New: Science 2016</a:t>
            </a:r>
          </a:p>
        </p:txBody>
      </p:sp>
      <p:sp>
        <p:nvSpPr>
          <p:cNvPr id="5" name="Slide Number Placeholder 4"/>
          <p:cNvSpPr>
            <a:spLocks noGrp="1"/>
          </p:cNvSpPr>
          <p:nvPr>
            <p:ph type="sldNum" sz="quarter" idx="12"/>
          </p:nvPr>
        </p:nvSpPr>
        <p:spPr/>
        <p:txBody>
          <a:bodyPr/>
          <a:lstStyle/>
          <a:p>
            <a:fld id="{A9E5F718-A7CB-154E-909C-8FD121E5437A}" type="slidenum">
              <a:rPr lang="en-US" smtClean="0">
                <a:solidFill>
                  <a:prstClr val="black">
                    <a:tint val="75000"/>
                  </a:prstClr>
                </a:solidFill>
              </a:rPr>
              <a:pPr/>
              <a:t>132</a:t>
            </a:fld>
            <a:endParaRPr lang="en-US" dirty="0">
              <a:solidFill>
                <a:prstClr val="black">
                  <a:tint val="75000"/>
                </a:prstClr>
              </a:solidFill>
            </a:endParaRPr>
          </a:p>
        </p:txBody>
      </p:sp>
      <p:sp>
        <p:nvSpPr>
          <p:cNvPr id="8" name="Content Placeholder 6"/>
          <p:cNvSpPr>
            <a:spLocks noGrp="1"/>
          </p:cNvSpPr>
          <p:nvPr>
            <p:ph idx="1"/>
          </p:nvPr>
        </p:nvSpPr>
        <p:spPr>
          <a:ln w="3175">
            <a:noFill/>
          </a:ln>
        </p:spPr>
        <p:txBody>
          <a:bodyPr>
            <a:noAutofit/>
          </a:bodyPr>
          <a:lstStyle/>
          <a:p>
            <a:pPr marL="0" indent="0">
              <a:lnSpc>
                <a:spcPct val="90000"/>
              </a:lnSpc>
              <a:buNone/>
            </a:pPr>
            <a:r>
              <a:rPr lang="en-US" sz="2800" b="1" u="sng" dirty="0">
                <a:solidFill>
                  <a:schemeClr val="tx1"/>
                </a:solidFill>
              </a:rPr>
              <a:t>Test Design:</a:t>
            </a:r>
          </a:p>
          <a:p>
            <a:pPr>
              <a:lnSpc>
                <a:spcPct val="90000"/>
              </a:lnSpc>
            </a:pPr>
            <a:r>
              <a:rPr lang="en-US" sz="2800" dirty="0">
                <a:solidFill>
                  <a:schemeClr val="tx1"/>
                </a:solidFill>
              </a:rPr>
              <a:t>Two parts to a test per grade</a:t>
            </a:r>
          </a:p>
          <a:p>
            <a:pPr>
              <a:lnSpc>
                <a:spcPct val="90000"/>
              </a:lnSpc>
            </a:pPr>
            <a:r>
              <a:rPr lang="en-US" sz="2800" dirty="0">
                <a:solidFill>
                  <a:schemeClr val="tx1"/>
                </a:solidFill>
              </a:rPr>
              <a:t>Each part is timed for one hour</a:t>
            </a:r>
          </a:p>
          <a:p>
            <a:pPr>
              <a:lnSpc>
                <a:spcPct val="90000"/>
              </a:lnSpc>
            </a:pPr>
            <a:r>
              <a:rPr lang="en-US" sz="2800" dirty="0">
                <a:solidFill>
                  <a:schemeClr val="tx1"/>
                </a:solidFill>
              </a:rPr>
              <a:t>Four different forms per </a:t>
            </a:r>
            <a:r>
              <a:rPr lang="en-US" sz="2800" dirty="0" smtClean="0">
                <a:solidFill>
                  <a:schemeClr val="tx1"/>
                </a:solidFill>
              </a:rPr>
              <a:t>grade</a:t>
            </a:r>
          </a:p>
          <a:p>
            <a:pPr>
              <a:lnSpc>
                <a:spcPct val="90000"/>
              </a:lnSpc>
            </a:pPr>
            <a:r>
              <a:rPr lang="en-US" sz="2800" dirty="0" smtClean="0">
                <a:solidFill>
                  <a:schemeClr val="tx1"/>
                </a:solidFill>
              </a:rPr>
              <a:t>Flexibility to test each part on separate days</a:t>
            </a:r>
          </a:p>
          <a:p>
            <a:pPr>
              <a:lnSpc>
                <a:spcPct val="90000"/>
              </a:lnSpc>
            </a:pPr>
            <a:r>
              <a:rPr lang="en-US" sz="2800" dirty="0" smtClean="0">
                <a:solidFill>
                  <a:schemeClr val="tx1"/>
                </a:solidFill>
              </a:rPr>
              <a:t>Seal Codes required</a:t>
            </a:r>
            <a:endParaRPr lang="en-US" sz="2800" dirty="0">
              <a:solidFill>
                <a:schemeClr val="tx1"/>
              </a:solidFill>
            </a:endParaRPr>
          </a:p>
        </p:txBody>
      </p:sp>
    </p:spTree>
    <p:extLst>
      <p:ext uri="{BB962C8B-B14F-4D97-AF65-F5344CB8AC3E}">
        <p14:creationId xmlns:p14="http://schemas.microsoft.com/office/powerpoint/2010/main" val="31634413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Test Design</a:t>
            </a:r>
            <a:endParaRPr lang="en-US" dirty="0"/>
          </a:p>
        </p:txBody>
      </p:sp>
      <p:pic>
        <p:nvPicPr>
          <p:cNvPr id="3" name="Shape 1436"/>
          <p:cNvPicPr/>
          <p:nvPr/>
        </p:nvPicPr>
        <p:blipFill rotWithShape="1">
          <a:blip r:embed="rId3">
            <a:alphaModFix/>
          </a:blip>
          <a:srcRect/>
          <a:stretch/>
        </p:blipFill>
        <p:spPr>
          <a:xfrm>
            <a:off x="2590800" y="1676400"/>
            <a:ext cx="5715000" cy="2394756"/>
          </a:xfrm>
          <a:prstGeom prst="rect">
            <a:avLst/>
          </a:prstGeom>
          <a:noFill/>
          <a:ln w="15875" cap="flat" cmpd="sng">
            <a:solidFill>
              <a:schemeClr val="dk1"/>
            </a:solidFill>
            <a:prstDash val="solid"/>
            <a:miter/>
            <a:headEnd type="none" w="med" len="med"/>
            <a:tailEnd type="none" w="med" len="med"/>
          </a:ln>
        </p:spPr>
      </p:pic>
      <p:grpSp>
        <p:nvGrpSpPr>
          <p:cNvPr id="10" name="Group 9"/>
          <p:cNvGrpSpPr/>
          <p:nvPr/>
        </p:nvGrpSpPr>
        <p:grpSpPr>
          <a:xfrm>
            <a:off x="533400" y="4191000"/>
            <a:ext cx="8077200" cy="1990436"/>
            <a:chOff x="838200" y="4419600"/>
            <a:chExt cx="8229600" cy="1990436"/>
          </a:xfrm>
        </p:grpSpPr>
        <p:pic>
          <p:nvPicPr>
            <p:cNvPr id="4" name="Shape 1444"/>
            <p:cNvPicPr/>
            <p:nvPr/>
          </p:nvPicPr>
          <p:blipFill rotWithShape="1">
            <a:blip r:embed="rId4">
              <a:alphaModFix/>
            </a:blip>
            <a:srcRect/>
            <a:stretch/>
          </p:blipFill>
          <p:spPr>
            <a:xfrm>
              <a:off x="838200" y="4886036"/>
              <a:ext cx="5943599" cy="1524000"/>
            </a:xfrm>
            <a:prstGeom prst="rect">
              <a:avLst/>
            </a:prstGeom>
            <a:noFill/>
            <a:ln w="15875" cap="flat" cmpd="sng">
              <a:solidFill>
                <a:schemeClr val="dk1"/>
              </a:solidFill>
              <a:prstDash val="solid"/>
              <a:miter/>
              <a:headEnd type="none" w="med" len="med"/>
              <a:tailEnd type="none" w="med" len="med"/>
            </a:ln>
          </p:spPr>
        </p:pic>
        <p:sp>
          <p:nvSpPr>
            <p:cNvPr id="5" name="TextBox 4"/>
            <p:cNvSpPr txBox="1"/>
            <p:nvPr/>
          </p:nvSpPr>
          <p:spPr>
            <a:xfrm>
              <a:off x="7010400" y="4419600"/>
              <a:ext cx="2057400" cy="830997"/>
            </a:xfrm>
            <a:prstGeom prst="rect">
              <a:avLst/>
            </a:prstGeom>
            <a:noFill/>
          </p:spPr>
          <p:txBody>
            <a:bodyPr wrap="square" rtlCol="0">
              <a:spAutoFit/>
            </a:bodyPr>
            <a:lstStyle/>
            <a:p>
              <a:r>
                <a:rPr lang="en-US" sz="1600" dirty="0" smtClean="0"/>
                <a:t>PARCC “Units” may be locked and unlocked</a:t>
              </a:r>
            </a:p>
            <a:p>
              <a:r>
                <a:rPr lang="en-US" sz="1600" dirty="0" smtClean="0"/>
                <a:t>separately</a:t>
              </a:r>
              <a:endParaRPr lang="en-US" sz="1600" dirty="0"/>
            </a:p>
          </p:txBody>
        </p:sp>
        <p:cxnSp>
          <p:nvCxnSpPr>
            <p:cNvPr id="7" name="Straight Arrow Connector 6"/>
            <p:cNvCxnSpPr/>
            <p:nvPr/>
          </p:nvCxnSpPr>
          <p:spPr>
            <a:xfrm flipH="1">
              <a:off x="4953000" y="4572000"/>
              <a:ext cx="20574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H="1">
              <a:off x="5791200" y="4572000"/>
              <a:ext cx="12192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8" name="TextBox 7"/>
          <p:cNvSpPr txBox="1"/>
          <p:nvPr/>
        </p:nvSpPr>
        <p:spPr>
          <a:xfrm>
            <a:off x="381000" y="1119930"/>
            <a:ext cx="5257800" cy="400110"/>
          </a:xfrm>
          <a:prstGeom prst="rect">
            <a:avLst/>
          </a:prstGeom>
          <a:noFill/>
        </p:spPr>
        <p:txBody>
          <a:bodyPr wrap="square" rtlCol="0">
            <a:spAutoFit/>
          </a:bodyPr>
          <a:lstStyle/>
          <a:p>
            <a:r>
              <a:rPr lang="en-US" sz="2000" i="1" dirty="0" smtClean="0"/>
              <a:t>What is the difference between Parts and Units?</a:t>
            </a:r>
            <a:endParaRPr lang="en-US" sz="2000" i="1" dirty="0"/>
          </a:p>
        </p:txBody>
      </p:sp>
      <p:sp>
        <p:nvSpPr>
          <p:cNvPr id="11" name="Left Brace 10"/>
          <p:cNvSpPr/>
          <p:nvPr/>
        </p:nvSpPr>
        <p:spPr>
          <a:xfrm>
            <a:off x="2133600" y="1784757"/>
            <a:ext cx="381000" cy="2238245"/>
          </a:xfrm>
          <a:prstGeom prst="leftBrace">
            <a:avLst>
              <a:gd name="adj1" fmla="val 8333"/>
              <a:gd name="adj2" fmla="val 4964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304800" y="2514600"/>
            <a:ext cx="1752600" cy="923330"/>
          </a:xfrm>
          <a:prstGeom prst="rect">
            <a:avLst/>
          </a:prstGeom>
          <a:noFill/>
        </p:spPr>
        <p:txBody>
          <a:bodyPr wrap="square" rtlCol="0">
            <a:spAutoFit/>
          </a:bodyPr>
          <a:lstStyle/>
          <a:p>
            <a:pPr algn="ctr"/>
            <a:r>
              <a:rPr lang="en-US" dirty="0" smtClean="0"/>
              <a:t>2 Parts = 1 </a:t>
            </a:r>
          </a:p>
          <a:p>
            <a:pPr algn="ctr"/>
            <a:r>
              <a:rPr lang="en-US" dirty="0" smtClean="0"/>
              <a:t>Complete Science test </a:t>
            </a:r>
            <a:endParaRPr lang="en-US" dirty="0"/>
          </a:p>
        </p:txBody>
      </p:sp>
    </p:spTree>
    <p:extLst>
      <p:ext uri="{BB962C8B-B14F-4D97-AF65-F5344CB8AC3E}">
        <p14:creationId xmlns:p14="http://schemas.microsoft.com/office/powerpoint/2010/main" val="171580542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Assign Audio Form</a:t>
            </a:r>
            <a:endParaRPr lang="en-US" dirty="0"/>
          </a:p>
        </p:txBody>
      </p:sp>
      <p:pic>
        <p:nvPicPr>
          <p:cNvPr id="5" name="Picture 4"/>
          <p:cNvPicPr/>
          <p:nvPr/>
        </p:nvPicPr>
        <p:blipFill>
          <a:blip r:embed="rId3"/>
          <a:stretch>
            <a:fillRect/>
          </a:stretch>
        </p:blipFill>
        <p:spPr>
          <a:xfrm>
            <a:off x="457200" y="1179252"/>
            <a:ext cx="8229600" cy="4992948"/>
          </a:xfrm>
          <a:prstGeom prst="rect">
            <a:avLst/>
          </a:prstGeom>
          <a:ln w="25400">
            <a:solidFill>
              <a:schemeClr val="tx1"/>
            </a:solidFill>
          </a:ln>
        </p:spPr>
      </p:pic>
      <p:sp>
        <p:nvSpPr>
          <p:cNvPr id="6" name="TextBox 5"/>
          <p:cNvSpPr txBox="1"/>
          <p:nvPr/>
        </p:nvSpPr>
        <p:spPr>
          <a:xfrm>
            <a:off x="620086" y="4648200"/>
            <a:ext cx="3506598" cy="1200329"/>
          </a:xfrm>
          <a:prstGeom prst="rect">
            <a:avLst/>
          </a:prstGeom>
          <a:noFill/>
        </p:spPr>
        <p:txBody>
          <a:bodyPr wrap="square" rtlCol="0">
            <a:spAutoFit/>
          </a:bodyPr>
          <a:lstStyle/>
          <a:p>
            <a:r>
              <a:rPr lang="en-US" i="1" dirty="0" smtClean="0"/>
              <a:t>Setup at the time Test Sessions are created. After selecting Audio, all students placed into the session will access the audio version of the test.</a:t>
            </a:r>
            <a:endParaRPr lang="en-US" i="1" dirty="0"/>
          </a:p>
        </p:txBody>
      </p:sp>
      <p:cxnSp>
        <p:nvCxnSpPr>
          <p:cNvPr id="8" name="Straight Arrow Connector 7"/>
          <p:cNvCxnSpPr/>
          <p:nvPr/>
        </p:nvCxnSpPr>
        <p:spPr>
          <a:xfrm flipV="1">
            <a:off x="3886200" y="4797970"/>
            <a:ext cx="609600" cy="2667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09998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Seal Codes</a:t>
            </a:r>
            <a:endParaRPr lang="en-US" dirty="0"/>
          </a:p>
        </p:txBody>
      </p:sp>
      <p:pic>
        <p:nvPicPr>
          <p:cNvPr id="6" name="Picture 5" descr="C:\Users\tompan\AppData\Local\Temp\SNAGHTML10e899.PNG"/>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956807"/>
            <a:ext cx="4648200" cy="2209800"/>
          </a:xfrm>
          <a:prstGeom prst="rect">
            <a:avLst/>
          </a:prstGeom>
          <a:noFill/>
          <a:ln>
            <a:solidFill>
              <a:schemeClr val="tx1"/>
            </a:solidFill>
          </a:ln>
        </p:spPr>
      </p:pic>
      <p:grpSp>
        <p:nvGrpSpPr>
          <p:cNvPr id="8" name="Group 7"/>
          <p:cNvGrpSpPr/>
          <p:nvPr/>
        </p:nvGrpSpPr>
        <p:grpSpPr>
          <a:xfrm>
            <a:off x="533400" y="1295400"/>
            <a:ext cx="8001000" cy="2514600"/>
            <a:chOff x="533400" y="1357745"/>
            <a:chExt cx="8001000" cy="2514600"/>
          </a:xfrm>
        </p:grpSpPr>
        <p:pic>
          <p:nvPicPr>
            <p:cNvPr id="3" name="Picture 2"/>
            <p:cNvPicPr/>
            <p:nvPr/>
          </p:nvPicPr>
          <p:blipFill>
            <a:blip r:embed="rId3"/>
            <a:stretch>
              <a:fillRect/>
            </a:stretch>
          </p:blipFill>
          <p:spPr>
            <a:xfrm>
              <a:off x="533400" y="1357745"/>
              <a:ext cx="3886200" cy="2514600"/>
            </a:xfrm>
            <a:prstGeom prst="rect">
              <a:avLst/>
            </a:prstGeom>
            <a:ln>
              <a:solidFill>
                <a:schemeClr val="tx1"/>
              </a:solidFill>
            </a:ln>
          </p:spPr>
        </p:pic>
        <p:pic>
          <p:nvPicPr>
            <p:cNvPr id="5" name="Picture 4"/>
            <p:cNvPicPr/>
            <p:nvPr/>
          </p:nvPicPr>
          <p:blipFill>
            <a:blip r:embed="rId4"/>
            <a:stretch>
              <a:fillRect/>
            </a:stretch>
          </p:blipFill>
          <p:spPr>
            <a:xfrm>
              <a:off x="5181600" y="1752600"/>
              <a:ext cx="3352800" cy="1524000"/>
            </a:xfrm>
            <a:prstGeom prst="rect">
              <a:avLst/>
            </a:prstGeom>
            <a:ln>
              <a:solidFill>
                <a:schemeClr val="tx1"/>
              </a:solidFill>
            </a:ln>
          </p:spPr>
        </p:pic>
        <p:sp>
          <p:nvSpPr>
            <p:cNvPr id="4" name="Right Arrow 3"/>
            <p:cNvSpPr/>
            <p:nvPr/>
          </p:nvSpPr>
          <p:spPr>
            <a:xfrm>
              <a:off x="4572000" y="2438400"/>
              <a:ext cx="457200" cy="1766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Down Arrow 8"/>
          <p:cNvSpPr/>
          <p:nvPr/>
        </p:nvSpPr>
        <p:spPr>
          <a:xfrm>
            <a:off x="6629400" y="3429000"/>
            <a:ext cx="228600" cy="3810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3400" y="4343400"/>
            <a:ext cx="3352799" cy="646331"/>
          </a:xfrm>
          <a:prstGeom prst="rect">
            <a:avLst/>
          </a:prstGeom>
          <a:noFill/>
        </p:spPr>
        <p:txBody>
          <a:bodyPr wrap="square" rtlCol="0">
            <a:spAutoFit/>
          </a:bodyPr>
          <a:lstStyle/>
          <a:p>
            <a:r>
              <a:rPr lang="en-US" i="1" dirty="0" smtClean="0"/>
              <a:t>Seal codes will only be used to access Part 2 of the science test.</a:t>
            </a:r>
            <a:endParaRPr lang="en-US" i="1" dirty="0"/>
          </a:p>
        </p:txBody>
      </p:sp>
    </p:spTree>
    <p:extLst>
      <p:ext uri="{BB962C8B-B14F-4D97-AF65-F5344CB8AC3E}">
        <p14:creationId xmlns:p14="http://schemas.microsoft.com/office/powerpoint/2010/main" val="288932356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Important Dates</a:t>
            </a:r>
            <a:endParaRPr lang="en-US" dirty="0"/>
          </a:p>
        </p:txBody>
      </p:sp>
      <p:sp>
        <p:nvSpPr>
          <p:cNvPr id="3" name="Content Placeholder 2"/>
          <p:cNvSpPr>
            <a:spLocks noGrp="1"/>
          </p:cNvSpPr>
          <p:nvPr>
            <p:ph idx="1"/>
          </p:nvPr>
        </p:nvSpPr>
        <p:spPr/>
        <p:txBody>
          <a:bodyPr/>
          <a:lstStyle/>
          <a:p>
            <a:r>
              <a:rPr lang="en-US" dirty="0" smtClean="0">
                <a:solidFill>
                  <a:schemeClr val="tx1"/>
                </a:solidFill>
              </a:rPr>
              <a:t>Test </a:t>
            </a:r>
            <a:r>
              <a:rPr lang="en-US" dirty="0">
                <a:solidFill>
                  <a:schemeClr val="tx1"/>
                </a:solidFill>
              </a:rPr>
              <a:t>Administration </a:t>
            </a:r>
            <a:r>
              <a:rPr lang="en-US" dirty="0" smtClean="0">
                <a:solidFill>
                  <a:schemeClr val="tx1"/>
                </a:solidFill>
              </a:rPr>
              <a:t>Webinar: </a:t>
            </a:r>
            <a:r>
              <a:rPr lang="en-US" dirty="0">
                <a:solidFill>
                  <a:schemeClr val="tx1"/>
                </a:solidFill>
              </a:rPr>
              <a:t>Apr. 4, 2016</a:t>
            </a:r>
          </a:p>
          <a:p>
            <a:r>
              <a:rPr lang="en-US" dirty="0">
                <a:solidFill>
                  <a:schemeClr val="tx1"/>
                </a:solidFill>
              </a:rPr>
              <a:t>Paper Test Order </a:t>
            </a:r>
            <a:r>
              <a:rPr lang="en-US" dirty="0" smtClean="0">
                <a:solidFill>
                  <a:schemeClr val="tx1"/>
                </a:solidFill>
              </a:rPr>
              <a:t>Window: </a:t>
            </a:r>
            <a:r>
              <a:rPr lang="en-US" dirty="0">
                <a:solidFill>
                  <a:schemeClr val="tx1"/>
                </a:solidFill>
              </a:rPr>
              <a:t>Apr. 6 – 20, 2016</a:t>
            </a:r>
          </a:p>
          <a:p>
            <a:r>
              <a:rPr lang="en-US" dirty="0">
                <a:solidFill>
                  <a:schemeClr val="tx1"/>
                </a:solidFill>
              </a:rPr>
              <a:t>Student Registration </a:t>
            </a:r>
            <a:r>
              <a:rPr lang="en-US" dirty="0" smtClean="0">
                <a:solidFill>
                  <a:schemeClr val="tx1"/>
                </a:solidFill>
              </a:rPr>
              <a:t>Opens: </a:t>
            </a:r>
            <a:r>
              <a:rPr lang="en-US" dirty="0">
                <a:solidFill>
                  <a:schemeClr val="tx1"/>
                </a:solidFill>
              </a:rPr>
              <a:t>Apr. 18, 2016</a:t>
            </a:r>
          </a:p>
          <a:p>
            <a:r>
              <a:rPr lang="en-US" dirty="0">
                <a:solidFill>
                  <a:schemeClr val="tx1"/>
                </a:solidFill>
              </a:rPr>
              <a:t>Testing </a:t>
            </a:r>
            <a:r>
              <a:rPr lang="en-US" dirty="0" smtClean="0">
                <a:solidFill>
                  <a:schemeClr val="tx1"/>
                </a:solidFill>
              </a:rPr>
              <a:t>Window: </a:t>
            </a:r>
            <a:r>
              <a:rPr lang="en-US" dirty="0">
                <a:solidFill>
                  <a:schemeClr val="tx1"/>
                </a:solidFill>
              </a:rPr>
              <a:t>May 2, 2016 – Jun 3, 2016</a:t>
            </a:r>
          </a:p>
          <a:p>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136</a:t>
            </a:fld>
            <a:endParaRPr lang="en-US" dirty="0">
              <a:solidFill>
                <a:prstClr val="black">
                  <a:tint val="75000"/>
                </a:prstClr>
              </a:solidFill>
            </a:endParaRPr>
          </a:p>
        </p:txBody>
      </p:sp>
    </p:spTree>
    <p:extLst>
      <p:ext uri="{BB962C8B-B14F-4D97-AF65-F5344CB8AC3E}">
        <p14:creationId xmlns:p14="http://schemas.microsoft.com/office/powerpoint/2010/main" val="126080775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Audio vs. Text to Speech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46" y="1828800"/>
            <a:ext cx="738298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62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1"/>
                </a:solidFill>
                <a:hlinkClick r:id="rId2"/>
              </a:rPr>
              <a:t>Watch/register for accommodations webinar series.</a:t>
            </a:r>
            <a:endParaRPr lang="en-US" dirty="0" smtClean="0">
              <a:solidFill>
                <a:schemeClr val="tx1"/>
              </a:solidFill>
            </a:endParaRPr>
          </a:p>
          <a:p>
            <a:pPr lvl="1"/>
            <a:r>
              <a:rPr lang="en-US" dirty="0" smtClean="0">
                <a:solidFill>
                  <a:schemeClr val="tx1"/>
                </a:solidFill>
              </a:rPr>
              <a:t>Feb. 22, 3-4:30 p.m. Part II (ELLs)</a:t>
            </a:r>
          </a:p>
          <a:p>
            <a:pPr lvl="1"/>
            <a:r>
              <a:rPr lang="en-US" dirty="0" smtClean="0">
                <a:solidFill>
                  <a:schemeClr val="tx1"/>
                </a:solidFill>
              </a:rPr>
              <a:t>Feb. 29, 1-2:30 p.m. Part III (Implementation/PNP)</a:t>
            </a:r>
          </a:p>
          <a:p>
            <a:r>
              <a:rPr lang="en-US" dirty="0" smtClean="0">
                <a:solidFill>
                  <a:schemeClr val="tx1"/>
                </a:solidFill>
              </a:rPr>
              <a:t>LEAs: Remind NPP test coordinators to register for the NPP test coordinator training on March 3, 1-4 p.m.</a:t>
            </a:r>
          </a:p>
          <a:p>
            <a:r>
              <a:rPr lang="en-US" dirty="0" smtClean="0">
                <a:solidFill>
                  <a:schemeClr val="tx1"/>
                </a:solidFill>
              </a:rPr>
              <a:t>Deadline for submitting school test plans: 15 days prior to testing</a:t>
            </a:r>
          </a:p>
          <a:p>
            <a:r>
              <a:rPr lang="en-US" dirty="0" smtClean="0">
                <a:solidFill>
                  <a:schemeClr val="tx1"/>
                </a:solidFill>
              </a:rPr>
              <a:t>Mark your calendars for </a:t>
            </a:r>
            <a:r>
              <a:rPr lang="en-US" dirty="0" smtClean="0">
                <a:solidFill>
                  <a:schemeClr val="tx1"/>
                </a:solidFill>
                <a:hlinkClick r:id="rId3"/>
              </a:rPr>
              <a:t>open office hours</a:t>
            </a:r>
            <a:r>
              <a:rPr lang="en-US" dirty="0" smtClean="0">
                <a:solidFill>
                  <a:schemeClr val="tx1"/>
                </a:solidFill>
              </a:rPr>
              <a:t> </a:t>
            </a:r>
          </a:p>
          <a:p>
            <a:r>
              <a:rPr lang="en-US" dirty="0" smtClean="0">
                <a:solidFill>
                  <a:schemeClr val="tx1"/>
                </a:solidFill>
              </a:rPr>
              <a:t>Science test administration webinar, April 4</a:t>
            </a:r>
          </a:p>
          <a:p>
            <a:r>
              <a:rPr lang="en-US" dirty="0" smtClean="0">
                <a:solidFill>
                  <a:schemeClr val="tx1"/>
                </a:solidFill>
              </a:rPr>
              <a:t>TBA:</a:t>
            </a:r>
          </a:p>
          <a:p>
            <a:pPr lvl="1"/>
            <a:r>
              <a:rPr lang="en-US" dirty="0" smtClean="0">
                <a:solidFill>
                  <a:schemeClr val="tx1"/>
                </a:solidFill>
              </a:rPr>
              <a:t>Webinar for technology coordinators, early March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138</a:t>
            </a:fld>
            <a:endParaRPr lang="en-US" dirty="0">
              <a:solidFill>
                <a:prstClr val="black">
                  <a:tint val="75000"/>
                </a:prstClr>
              </a:solidFill>
            </a:endParaRPr>
          </a:p>
        </p:txBody>
      </p:sp>
    </p:spTree>
    <p:extLst>
      <p:ext uri="{BB962C8B-B14F-4D97-AF65-F5344CB8AC3E}">
        <p14:creationId xmlns:p14="http://schemas.microsoft.com/office/powerpoint/2010/main" val="11595054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OSSE Contacts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1"/>
                </a:solidFill>
              </a:rPr>
              <a:t>All materials will be posted </a:t>
            </a:r>
            <a:r>
              <a:rPr lang="en-US" dirty="0">
                <a:solidFill>
                  <a:schemeClr val="tx1"/>
                </a:solidFill>
              </a:rPr>
              <a:t>on </a:t>
            </a:r>
            <a:r>
              <a:rPr lang="en-US" dirty="0">
                <a:solidFill>
                  <a:schemeClr val="tx1"/>
                </a:solidFill>
                <a:hlinkClick r:id="rId2"/>
              </a:rPr>
              <a:t>http://</a:t>
            </a:r>
            <a:r>
              <a:rPr lang="en-US" dirty="0" smtClean="0">
                <a:solidFill>
                  <a:schemeClr val="tx1"/>
                </a:solidFill>
                <a:hlinkClick r:id="rId2"/>
              </a:rPr>
              <a:t>osse.dc.gov/page/test-coordinators-training</a:t>
            </a:r>
            <a:endParaRPr lang="en-US" dirty="0" smtClean="0">
              <a:solidFill>
                <a:schemeClr val="tx1"/>
              </a:solidFill>
            </a:endParaRPr>
          </a:p>
          <a:p>
            <a:r>
              <a:rPr lang="en-US" dirty="0" smtClean="0">
                <a:solidFill>
                  <a:schemeClr val="tx1"/>
                </a:solidFill>
              </a:rPr>
              <a:t>Direct questions to </a:t>
            </a:r>
            <a:r>
              <a:rPr lang="en-US" dirty="0" smtClean="0">
                <a:solidFill>
                  <a:schemeClr val="tx1"/>
                </a:solidFill>
                <a:hlinkClick r:id="rId3"/>
              </a:rPr>
              <a:t>OSSE.Assessment@dc.gov</a:t>
            </a:r>
            <a:r>
              <a:rPr lang="en-US" dirty="0" smtClean="0">
                <a:solidFill>
                  <a:schemeClr val="tx1"/>
                </a:solidFill>
              </a:rPr>
              <a:t> or to the assessment team:</a:t>
            </a:r>
          </a:p>
          <a:p>
            <a:pPr lvl="1"/>
            <a:r>
              <a:rPr lang="en-US" dirty="0" smtClean="0">
                <a:solidFill>
                  <a:schemeClr val="tx1"/>
                </a:solidFill>
              </a:rPr>
              <a:t>All assessments: </a:t>
            </a:r>
            <a:r>
              <a:rPr lang="en-US" dirty="0" smtClean="0">
                <a:solidFill>
                  <a:schemeClr val="tx1"/>
                </a:solidFill>
                <a:hlinkClick r:id="rId4"/>
              </a:rPr>
              <a:t>Jessica.Enos@dc.gov</a:t>
            </a:r>
            <a:endParaRPr lang="en-US" dirty="0" smtClean="0">
              <a:solidFill>
                <a:schemeClr val="tx1"/>
              </a:solidFill>
            </a:endParaRPr>
          </a:p>
          <a:p>
            <a:pPr lvl="1"/>
            <a:r>
              <a:rPr lang="en-US" dirty="0">
                <a:solidFill>
                  <a:schemeClr val="tx1"/>
                </a:solidFill>
              </a:rPr>
              <a:t>Accommodations, special populations: </a:t>
            </a:r>
            <a:r>
              <a:rPr lang="en-US" dirty="0">
                <a:solidFill>
                  <a:schemeClr val="tx1"/>
                </a:solidFill>
                <a:hlinkClick r:id="rId5"/>
              </a:rPr>
              <a:t>LaNysha.Adams@dc.gov</a:t>
            </a:r>
            <a:endParaRPr lang="en-US" dirty="0">
              <a:solidFill>
                <a:schemeClr val="tx1"/>
              </a:solidFill>
            </a:endParaRPr>
          </a:p>
          <a:p>
            <a:pPr lvl="1"/>
            <a:r>
              <a:rPr lang="en-US" dirty="0">
                <a:solidFill>
                  <a:schemeClr val="tx1"/>
                </a:solidFill>
              </a:rPr>
              <a:t>DC Science: </a:t>
            </a:r>
            <a:r>
              <a:rPr lang="en-US" dirty="0">
                <a:solidFill>
                  <a:schemeClr val="tx1"/>
                </a:solidFill>
                <a:hlinkClick r:id="rId6"/>
              </a:rPr>
              <a:t>Swea.Hart@dc.gov</a:t>
            </a:r>
            <a:r>
              <a:rPr lang="en-US" dirty="0">
                <a:solidFill>
                  <a:schemeClr val="tx1"/>
                </a:solidFill>
              </a:rPr>
              <a:t> </a:t>
            </a:r>
          </a:p>
          <a:p>
            <a:pPr lvl="1"/>
            <a:r>
              <a:rPr lang="en-US" dirty="0">
                <a:solidFill>
                  <a:schemeClr val="tx1"/>
                </a:solidFill>
              </a:rPr>
              <a:t>Test Security: </a:t>
            </a:r>
            <a:r>
              <a:rPr lang="en-US" dirty="0">
                <a:solidFill>
                  <a:schemeClr val="tx1"/>
                </a:solidFill>
                <a:hlinkClick r:id="rId7"/>
              </a:rPr>
              <a:t>Tonya.Mead@dc.gov</a:t>
            </a:r>
            <a:endParaRPr lang="en-US" dirty="0">
              <a:solidFill>
                <a:schemeClr val="tx1"/>
              </a:solidFill>
            </a:endParaRPr>
          </a:p>
          <a:p>
            <a:pPr lvl="1"/>
            <a:r>
              <a:rPr lang="en-US" dirty="0" smtClean="0">
                <a:solidFill>
                  <a:schemeClr val="tx1"/>
                </a:solidFill>
              </a:rPr>
              <a:t>PARCC tech, policy, admin: </a:t>
            </a:r>
            <a:r>
              <a:rPr lang="en-US" dirty="0" smtClean="0">
                <a:solidFill>
                  <a:schemeClr val="tx1"/>
                </a:solidFill>
                <a:hlinkClick r:id="rId8"/>
              </a:rPr>
              <a:t>Bonnie.OKeefe@dc.gov</a:t>
            </a:r>
            <a:endParaRPr lang="en-US" dirty="0" smtClean="0">
              <a:solidFill>
                <a:schemeClr val="tx1"/>
              </a:solidFill>
            </a:endParaRPr>
          </a:p>
          <a:p>
            <a:pPr lvl="1"/>
            <a:r>
              <a:rPr lang="en-US" dirty="0" smtClean="0">
                <a:solidFill>
                  <a:schemeClr val="tx1"/>
                </a:solidFill>
              </a:rPr>
              <a:t>Test development and design: </a:t>
            </a:r>
            <a:r>
              <a:rPr lang="en-US" dirty="0" smtClean="0">
                <a:solidFill>
                  <a:schemeClr val="tx1"/>
                </a:solidFill>
                <a:hlinkClick r:id="rId9"/>
              </a:rPr>
              <a:t>Nikki.Stewart@dc.gov</a:t>
            </a:r>
            <a:endParaRPr lang="en-US" dirty="0" smtClean="0">
              <a:solidFill>
                <a:schemeClr val="tx1"/>
              </a:solidFill>
            </a:endParaRPr>
          </a:p>
          <a:p>
            <a:pPr lvl="1"/>
            <a:r>
              <a:rPr lang="en-US" dirty="0" smtClean="0">
                <a:solidFill>
                  <a:schemeClr val="tx1"/>
                </a:solidFill>
              </a:rPr>
              <a:t>Or attend </a:t>
            </a:r>
            <a:r>
              <a:rPr lang="en-US" dirty="0" smtClean="0">
                <a:solidFill>
                  <a:schemeClr val="tx1"/>
                </a:solidFill>
                <a:hlinkClick r:id="rId10"/>
              </a:rPr>
              <a:t>our office hours </a:t>
            </a:r>
            <a:endParaRPr lang="en-US" dirty="0" smtClean="0">
              <a:solidFill>
                <a:schemeClr val="tx1"/>
              </a:solidFill>
            </a:endParaRPr>
          </a:p>
          <a:p>
            <a:pPr lvl="1"/>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139</a:t>
            </a:fld>
            <a:endParaRPr lang="en-US" dirty="0">
              <a:solidFill>
                <a:prstClr val="black">
                  <a:tint val="75000"/>
                </a:prstClr>
              </a:solidFill>
            </a:endParaRPr>
          </a:p>
        </p:txBody>
      </p:sp>
    </p:spTree>
    <p:extLst>
      <p:ext uri="{BB962C8B-B14F-4D97-AF65-F5344CB8AC3E}">
        <p14:creationId xmlns:p14="http://schemas.microsoft.com/office/powerpoint/2010/main" val="4109531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Integrity Act Amendment</a:t>
            </a:r>
            <a:endParaRPr lang="en-US" dirty="0"/>
          </a:p>
        </p:txBody>
      </p:sp>
      <p:sp>
        <p:nvSpPr>
          <p:cNvPr id="3" name="Content Placeholder 2"/>
          <p:cNvSpPr>
            <a:spLocks noGrp="1"/>
          </p:cNvSpPr>
          <p:nvPr>
            <p:ph idx="1"/>
          </p:nvPr>
        </p:nvSpPr>
        <p:spPr>
          <a:xfrm>
            <a:off x="457200" y="1215728"/>
            <a:ext cx="8229600" cy="5021299"/>
          </a:xfrm>
        </p:spPr>
        <p:txBody>
          <a:bodyPr>
            <a:normAutofit fontScale="85000" lnSpcReduction="20000"/>
          </a:bodyPr>
          <a:lstStyle/>
          <a:p>
            <a:r>
              <a:rPr lang="en-US" dirty="0" smtClean="0">
                <a:solidFill>
                  <a:schemeClr val="tx1"/>
                </a:solidFill>
              </a:rPr>
              <a:t>Further defines Districtwide assessments as those used for accountability</a:t>
            </a:r>
          </a:p>
          <a:p>
            <a:r>
              <a:rPr lang="en-US" dirty="0" smtClean="0">
                <a:solidFill>
                  <a:schemeClr val="tx1"/>
                </a:solidFill>
              </a:rPr>
              <a:t>Shifts test plan creation and submission from LEA to school level responsibility</a:t>
            </a:r>
          </a:p>
          <a:p>
            <a:r>
              <a:rPr lang="en-US" dirty="0" smtClean="0">
                <a:solidFill>
                  <a:schemeClr val="tx1"/>
                </a:solidFill>
              </a:rPr>
              <a:t>Shifts test plan submission from 90 days to 15 days prior to assessment</a:t>
            </a:r>
          </a:p>
          <a:p>
            <a:r>
              <a:rPr lang="en-US" dirty="0" smtClean="0">
                <a:solidFill>
                  <a:schemeClr val="tx1"/>
                </a:solidFill>
              </a:rPr>
              <a:t>Requires OSSE to approve test plan 5 days prior to assessment</a:t>
            </a:r>
          </a:p>
          <a:p>
            <a:r>
              <a:rPr lang="en-US" dirty="0" smtClean="0">
                <a:solidFill>
                  <a:schemeClr val="tx1"/>
                </a:solidFill>
              </a:rPr>
              <a:t>Allows use of approved electronics for testing</a:t>
            </a:r>
          </a:p>
          <a:p>
            <a:r>
              <a:rPr lang="en-US" dirty="0" smtClean="0">
                <a:solidFill>
                  <a:schemeClr val="tx1"/>
                </a:solidFill>
              </a:rPr>
              <a:t>Requires OSSE to provide training and guidance 45 days prior to testing</a:t>
            </a:r>
          </a:p>
          <a:p>
            <a:r>
              <a:rPr lang="en-US" dirty="0" smtClean="0">
                <a:solidFill>
                  <a:schemeClr val="tx1"/>
                </a:solidFill>
              </a:rPr>
              <a:t>Shifts NDA from signed agreement to distributed notification statement</a:t>
            </a:r>
          </a:p>
          <a:p>
            <a:pPr>
              <a:buFontTx/>
              <a:buChar char="-"/>
            </a:pPr>
            <a:endParaRPr lang="en-US" dirty="0">
              <a:solidFill>
                <a:schemeClr val="tx1"/>
              </a:solidFill>
            </a:endParaRPr>
          </a:p>
        </p:txBody>
      </p:sp>
    </p:spTree>
    <p:extLst>
      <p:ext uri="{BB962C8B-B14F-4D97-AF65-F5344CB8AC3E}">
        <p14:creationId xmlns:p14="http://schemas.microsoft.com/office/powerpoint/2010/main" val="1077370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Security Guidelines</a:t>
            </a:r>
            <a:endParaRPr lang="en-US" dirty="0"/>
          </a:p>
        </p:txBody>
      </p:sp>
      <p:sp>
        <p:nvSpPr>
          <p:cNvPr id="3" name="Content Placeholder 2"/>
          <p:cNvSpPr>
            <a:spLocks noGrp="1"/>
          </p:cNvSpPr>
          <p:nvPr>
            <p:ph idx="1"/>
          </p:nvPr>
        </p:nvSpPr>
        <p:spPr/>
        <p:txBody>
          <a:bodyPr/>
          <a:lstStyle/>
          <a:p>
            <a:r>
              <a:rPr lang="en-US" dirty="0" smtClean="0">
                <a:solidFill>
                  <a:schemeClr val="tx1"/>
                </a:solidFill>
              </a:rPr>
              <a:t>Explanation and additional details of Act and Amendment</a:t>
            </a:r>
          </a:p>
          <a:p>
            <a:pPr lvl="1"/>
            <a:r>
              <a:rPr lang="en-US" dirty="0" smtClean="0">
                <a:solidFill>
                  <a:schemeClr val="tx1"/>
                </a:solidFill>
              </a:rPr>
              <a:t>OSSE role and responsibilities</a:t>
            </a:r>
          </a:p>
          <a:p>
            <a:pPr lvl="1"/>
            <a:r>
              <a:rPr lang="en-US" dirty="0" smtClean="0">
                <a:solidFill>
                  <a:schemeClr val="tx1"/>
                </a:solidFill>
              </a:rPr>
              <a:t>LEA </a:t>
            </a:r>
            <a:r>
              <a:rPr lang="en-US" dirty="0">
                <a:solidFill>
                  <a:schemeClr val="tx1"/>
                </a:solidFill>
              </a:rPr>
              <a:t>roles and responsibilities</a:t>
            </a:r>
            <a:endParaRPr lang="en-US" dirty="0" smtClean="0">
              <a:solidFill>
                <a:schemeClr val="tx1"/>
              </a:solidFill>
            </a:endParaRPr>
          </a:p>
          <a:p>
            <a:pPr lvl="1"/>
            <a:r>
              <a:rPr lang="en-US" dirty="0" smtClean="0">
                <a:solidFill>
                  <a:schemeClr val="tx1"/>
                </a:solidFill>
              </a:rPr>
              <a:t>School </a:t>
            </a:r>
            <a:r>
              <a:rPr lang="en-US" dirty="0">
                <a:solidFill>
                  <a:schemeClr val="tx1"/>
                </a:solidFill>
              </a:rPr>
              <a:t>roles and responsibilities</a:t>
            </a:r>
            <a:endParaRPr lang="en-US" dirty="0" smtClean="0">
              <a:solidFill>
                <a:schemeClr val="tx1"/>
              </a:solidFill>
            </a:endParaRPr>
          </a:p>
          <a:p>
            <a:pPr lvl="1"/>
            <a:r>
              <a:rPr lang="en-US" dirty="0" smtClean="0">
                <a:solidFill>
                  <a:schemeClr val="tx1"/>
                </a:solidFill>
              </a:rPr>
              <a:t>Test environment</a:t>
            </a:r>
          </a:p>
          <a:p>
            <a:pPr lvl="2"/>
            <a:r>
              <a:rPr lang="en-US" dirty="0" smtClean="0">
                <a:solidFill>
                  <a:schemeClr val="tx1"/>
                </a:solidFill>
              </a:rPr>
              <a:t>Roles, materials, exceptions</a:t>
            </a:r>
          </a:p>
          <a:p>
            <a:pPr lvl="1"/>
            <a:r>
              <a:rPr lang="en-US" dirty="0" smtClean="0">
                <a:solidFill>
                  <a:schemeClr val="tx1"/>
                </a:solidFill>
              </a:rPr>
              <a:t>Monitoring and investigations</a:t>
            </a:r>
          </a:p>
          <a:p>
            <a:endParaRPr lang="en-US" dirty="0">
              <a:solidFill>
                <a:schemeClr val="tx1"/>
              </a:solidFill>
            </a:endParaRPr>
          </a:p>
        </p:txBody>
      </p:sp>
    </p:spTree>
    <p:extLst>
      <p:ext uri="{BB962C8B-B14F-4D97-AF65-F5344CB8AC3E}">
        <p14:creationId xmlns:p14="http://schemas.microsoft.com/office/powerpoint/2010/main" val="1595433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Vendor Instructions</a:t>
            </a:r>
            <a:endParaRPr lang="en-US" dirty="0"/>
          </a:p>
        </p:txBody>
      </p:sp>
      <p:sp>
        <p:nvSpPr>
          <p:cNvPr id="3" name="Content Placeholder 2"/>
          <p:cNvSpPr>
            <a:spLocks noGrp="1"/>
          </p:cNvSpPr>
          <p:nvPr>
            <p:ph idx="1"/>
          </p:nvPr>
        </p:nvSpPr>
        <p:spPr/>
        <p:txBody>
          <a:bodyPr/>
          <a:lstStyle/>
          <a:p>
            <a:r>
              <a:rPr lang="en-US" dirty="0" smtClean="0">
                <a:solidFill>
                  <a:schemeClr val="tx1"/>
                </a:solidFill>
              </a:rPr>
              <a:t>PARCC test manuals</a:t>
            </a:r>
          </a:p>
          <a:p>
            <a:r>
              <a:rPr lang="en-US" dirty="0" smtClean="0">
                <a:solidFill>
                  <a:schemeClr val="tx1"/>
                </a:solidFill>
              </a:rPr>
              <a:t>NCSC/MSAA test manuals</a:t>
            </a:r>
          </a:p>
          <a:p>
            <a:r>
              <a:rPr lang="en-US" dirty="0" smtClean="0">
                <a:solidFill>
                  <a:schemeClr val="tx1"/>
                </a:solidFill>
              </a:rPr>
              <a:t>DC science test manual</a:t>
            </a:r>
          </a:p>
          <a:p>
            <a:r>
              <a:rPr lang="en-US" dirty="0" smtClean="0">
                <a:solidFill>
                  <a:schemeClr val="tx1"/>
                </a:solidFill>
              </a:rPr>
              <a:t>DC science alt test manual</a:t>
            </a:r>
            <a:endParaRPr lang="en-US" dirty="0">
              <a:solidFill>
                <a:schemeClr val="tx1"/>
              </a:solidFill>
            </a:endParaRPr>
          </a:p>
        </p:txBody>
      </p:sp>
    </p:spTree>
    <p:extLst>
      <p:ext uri="{BB962C8B-B14F-4D97-AF65-F5344CB8AC3E}">
        <p14:creationId xmlns:p14="http://schemas.microsoft.com/office/powerpoint/2010/main" val="2555761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Assessment Roles</a:t>
            </a:r>
            <a:endParaRPr lang="en-US" dirty="0"/>
          </a:p>
        </p:txBody>
      </p:sp>
      <p:sp>
        <p:nvSpPr>
          <p:cNvPr id="3" name="Content Placeholder 2"/>
          <p:cNvSpPr>
            <a:spLocks noGrp="1"/>
          </p:cNvSpPr>
          <p:nvPr>
            <p:ph idx="1"/>
          </p:nvPr>
        </p:nvSpPr>
        <p:spPr/>
        <p:txBody>
          <a:bodyPr/>
          <a:lstStyle/>
          <a:p>
            <a:r>
              <a:rPr lang="en-US" dirty="0" smtClean="0">
                <a:solidFill>
                  <a:schemeClr val="tx1"/>
                </a:solidFill>
              </a:rPr>
              <a:t>Authorized personnel</a:t>
            </a:r>
          </a:p>
          <a:p>
            <a:r>
              <a:rPr lang="en-US" dirty="0" smtClean="0">
                <a:solidFill>
                  <a:schemeClr val="tx1"/>
                </a:solidFill>
              </a:rPr>
              <a:t>Test integrity coordinator</a:t>
            </a:r>
          </a:p>
          <a:p>
            <a:r>
              <a:rPr lang="en-US" dirty="0" smtClean="0">
                <a:solidFill>
                  <a:schemeClr val="tx1"/>
                </a:solidFill>
              </a:rPr>
              <a:t>Test monitor</a:t>
            </a:r>
          </a:p>
          <a:p>
            <a:r>
              <a:rPr lang="en-US" dirty="0" smtClean="0">
                <a:solidFill>
                  <a:schemeClr val="tx1"/>
                </a:solidFill>
              </a:rPr>
              <a:t>Test administrator</a:t>
            </a:r>
          </a:p>
          <a:p>
            <a:r>
              <a:rPr lang="en-US" dirty="0" smtClean="0">
                <a:solidFill>
                  <a:schemeClr val="tx1"/>
                </a:solidFill>
              </a:rPr>
              <a:t>Other roles:</a:t>
            </a:r>
          </a:p>
          <a:p>
            <a:pPr lvl="1"/>
            <a:r>
              <a:rPr lang="en-US" dirty="0" smtClean="0">
                <a:solidFill>
                  <a:schemeClr val="tx1"/>
                </a:solidFill>
              </a:rPr>
              <a:t>Test proctor</a:t>
            </a:r>
          </a:p>
          <a:p>
            <a:pPr lvl="1"/>
            <a:r>
              <a:rPr lang="en-US" dirty="0" smtClean="0">
                <a:solidFill>
                  <a:schemeClr val="tx1"/>
                </a:solidFill>
              </a:rPr>
              <a:t>Special education coordinator/Alternate assessment coordinator</a:t>
            </a:r>
          </a:p>
          <a:p>
            <a:pPr lvl="1"/>
            <a:r>
              <a:rPr lang="en-US" dirty="0" smtClean="0">
                <a:solidFill>
                  <a:schemeClr val="tx1"/>
                </a:solidFill>
              </a:rPr>
              <a:t>Technology coordinator</a:t>
            </a:r>
          </a:p>
          <a:p>
            <a:endParaRPr lang="en-US" dirty="0">
              <a:solidFill>
                <a:schemeClr val="tx1"/>
              </a:solidFill>
            </a:endParaRPr>
          </a:p>
        </p:txBody>
      </p:sp>
    </p:spTree>
    <p:extLst>
      <p:ext uri="{BB962C8B-B14F-4D97-AF65-F5344CB8AC3E}">
        <p14:creationId xmlns:p14="http://schemas.microsoft.com/office/powerpoint/2010/main" val="1572206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Authorized Personnel</a:t>
            </a:r>
            <a:endParaRPr lang="en-US" dirty="0"/>
          </a:p>
        </p:txBody>
      </p:sp>
      <p:sp>
        <p:nvSpPr>
          <p:cNvPr id="3" name="Text Placeholder 2"/>
          <p:cNvSpPr>
            <a:spLocks noGrp="1"/>
          </p:cNvSpPr>
          <p:nvPr>
            <p:ph type="body" sz="quarter" idx="4294967295"/>
          </p:nvPr>
        </p:nvSpPr>
        <p:spPr>
          <a:xfrm>
            <a:off x="327546" y="1233995"/>
            <a:ext cx="8461612" cy="4975735"/>
          </a:xfrm>
          <a:prstGeom prst="rect">
            <a:avLst/>
          </a:prstGeom>
        </p:spPr>
        <p:txBody>
          <a:bodyPr>
            <a:normAutofit lnSpcReduction="10000"/>
          </a:bodyPr>
          <a:lstStyle/>
          <a:p>
            <a:pPr marL="0" indent="0">
              <a:buNone/>
            </a:pPr>
            <a:r>
              <a:rPr lang="en-US" dirty="0" smtClean="0"/>
              <a:t>Any individual who has access to statewide assessment materials or are directly involved in the administration of a statewide assessment. </a:t>
            </a:r>
          </a:p>
          <a:p>
            <a:pPr marL="0" indent="0">
              <a:buNone/>
            </a:pPr>
            <a:endParaRPr lang="en-US" dirty="0"/>
          </a:p>
          <a:p>
            <a:pPr marL="0" indent="0">
              <a:buNone/>
            </a:pPr>
            <a:r>
              <a:rPr lang="en-US" dirty="0" smtClean="0"/>
              <a:t>Requirements</a:t>
            </a:r>
          </a:p>
          <a:p>
            <a:pPr lvl="1">
              <a:buFont typeface="Arial" panose="020B0604020202020204" pitchFamily="34" charset="0"/>
              <a:buChar char="•"/>
            </a:pPr>
            <a:r>
              <a:rPr lang="en-US" sz="2400" dirty="0" smtClean="0"/>
              <a:t>Complete testing integrity training developed by OSSE</a:t>
            </a:r>
          </a:p>
          <a:p>
            <a:pPr lvl="1">
              <a:buFont typeface="Arial" panose="020B0604020202020204" pitchFamily="34" charset="0"/>
              <a:buChar char="•"/>
            </a:pPr>
            <a:r>
              <a:rPr lang="en-US" sz="2400" dirty="0" smtClean="0"/>
              <a:t>Receive </a:t>
            </a:r>
            <a:r>
              <a:rPr lang="en-US" sz="2400" dirty="0"/>
              <a:t>t</a:t>
            </a:r>
            <a:r>
              <a:rPr lang="en-US" sz="2400" dirty="0" smtClean="0"/>
              <a:t>est integrity and security </a:t>
            </a:r>
            <a:r>
              <a:rPr lang="en-US" sz="2400" dirty="0"/>
              <a:t>n</a:t>
            </a:r>
            <a:r>
              <a:rPr lang="en-US" sz="2400" dirty="0" smtClean="0"/>
              <a:t>otification </a:t>
            </a:r>
            <a:r>
              <a:rPr lang="en-US" sz="2400" dirty="0"/>
              <a:t>s</a:t>
            </a:r>
            <a:r>
              <a:rPr lang="en-US" sz="2400" dirty="0" smtClean="0"/>
              <a:t>tatement</a:t>
            </a:r>
          </a:p>
          <a:p>
            <a:pPr lvl="1">
              <a:buFont typeface="Arial" panose="020B0604020202020204" pitchFamily="34" charset="0"/>
              <a:buChar char="•"/>
            </a:pPr>
            <a:r>
              <a:rPr lang="en-US" sz="2400" dirty="0" smtClean="0"/>
              <a:t>Report breaches of test security</a:t>
            </a:r>
          </a:p>
          <a:p>
            <a:pPr lvl="1">
              <a:buFont typeface="Arial" panose="020B0604020202020204" pitchFamily="34" charset="0"/>
              <a:buChar char="•"/>
            </a:pPr>
            <a:r>
              <a:rPr lang="en-US" sz="2400" dirty="0" smtClean="0"/>
              <a:t>Cooperate in testing integrity and security investigations</a:t>
            </a:r>
          </a:p>
          <a:p>
            <a:pPr lvl="1">
              <a:buFont typeface="Arial" panose="020B0604020202020204" pitchFamily="34" charset="0"/>
              <a:buChar char="•"/>
            </a:pPr>
            <a:r>
              <a:rPr lang="en-US" sz="2400" dirty="0" smtClean="0"/>
              <a:t>Refrain from prohibited activities</a:t>
            </a:r>
          </a:p>
          <a:p>
            <a:pPr lvl="1">
              <a:buFont typeface="Arial" panose="020B0604020202020204" pitchFamily="34" charset="0"/>
              <a:buChar char="•"/>
            </a:pPr>
            <a:r>
              <a:rPr lang="en-US" sz="2400" dirty="0" smtClean="0"/>
              <a:t>Read all applicable directions and guidance</a:t>
            </a:r>
          </a:p>
        </p:txBody>
      </p:sp>
      <p:sp>
        <p:nvSpPr>
          <p:cNvPr id="4" name="Slide Number Placeholder 3"/>
          <p:cNvSpPr>
            <a:spLocks noGrp="1"/>
          </p:cNvSpPr>
          <p:nvPr>
            <p:ph type="sldNum" sz="quarter" idx="12"/>
          </p:nvPr>
        </p:nvSpPr>
        <p:spPr/>
        <p:txBody>
          <a:bodyPr/>
          <a:lstStyle/>
          <a:p>
            <a:fld id="{504A4770-9938-8749-89B4-9965A27115E0}" type="slidenum">
              <a:rPr lang="en-US" smtClean="0"/>
              <a:t>18</a:t>
            </a:fld>
            <a:endParaRPr lang="en-US"/>
          </a:p>
        </p:txBody>
      </p:sp>
    </p:spTree>
    <p:extLst>
      <p:ext uri="{BB962C8B-B14F-4D97-AF65-F5344CB8AC3E}">
        <p14:creationId xmlns:p14="http://schemas.microsoft.com/office/powerpoint/2010/main" val="2682019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Test Integrity </a:t>
            </a:r>
            <a:r>
              <a:rPr lang="en-US" sz="3600" dirty="0" smtClean="0"/>
              <a:t>Coordinator</a:t>
            </a:r>
            <a:endParaRPr lang="en-US" sz="2800" dirty="0"/>
          </a:p>
        </p:txBody>
      </p:sp>
      <p:sp>
        <p:nvSpPr>
          <p:cNvPr id="3" name="Text Placeholder 2"/>
          <p:cNvSpPr>
            <a:spLocks noGrp="1"/>
          </p:cNvSpPr>
          <p:nvPr>
            <p:ph type="body" sz="quarter" idx="4294967295"/>
          </p:nvPr>
        </p:nvSpPr>
        <p:spPr>
          <a:xfrm>
            <a:off x="354842" y="1180730"/>
            <a:ext cx="8447964" cy="5350699"/>
          </a:xfrm>
          <a:prstGeom prst="rect">
            <a:avLst/>
          </a:prstGeom>
        </p:spPr>
        <p:txBody>
          <a:bodyPr>
            <a:normAutofit fontScale="77500" lnSpcReduction="20000"/>
          </a:bodyPr>
          <a:lstStyle/>
          <a:p>
            <a:pPr marL="0" indent="0">
              <a:buNone/>
            </a:pPr>
            <a:r>
              <a:rPr lang="en-US" sz="2800" dirty="0" smtClean="0"/>
              <a:t>The individual designated by the LEA to be responsible for testing integrity and security for the LEA and all of the schools/campuses under its purview during the statewide assessment.</a:t>
            </a:r>
          </a:p>
          <a:p>
            <a:pPr marL="0" indent="0">
              <a:buNone/>
            </a:pPr>
            <a:endParaRPr lang="en-US" sz="2800" dirty="0"/>
          </a:p>
          <a:p>
            <a:pPr marL="0" indent="0">
              <a:buNone/>
            </a:pPr>
            <a:r>
              <a:rPr lang="en-US" sz="2800" dirty="0" smtClean="0"/>
              <a:t>Requirements</a:t>
            </a:r>
          </a:p>
          <a:p>
            <a:r>
              <a:rPr lang="en-US" sz="2800" dirty="0" smtClean="0"/>
              <a:t>Designate and support test monitors</a:t>
            </a:r>
          </a:p>
          <a:p>
            <a:r>
              <a:rPr lang="en-US" sz="2800" dirty="0"/>
              <a:t>Attend testing security and integrity training</a:t>
            </a:r>
          </a:p>
          <a:p>
            <a:r>
              <a:rPr lang="en-US" sz="2800" dirty="0" smtClean="0"/>
              <a:t>Submit </a:t>
            </a:r>
            <a:r>
              <a:rPr lang="en-US" sz="2800" dirty="0"/>
              <a:t>school test plans for each school/campus under the LEA’s </a:t>
            </a:r>
            <a:r>
              <a:rPr lang="en-US" sz="2800" dirty="0" smtClean="0"/>
              <a:t>purview</a:t>
            </a:r>
          </a:p>
          <a:p>
            <a:r>
              <a:rPr lang="en-US" sz="2800" dirty="0"/>
              <a:t>Support test </a:t>
            </a:r>
            <a:r>
              <a:rPr lang="en-US" sz="2800" dirty="0" smtClean="0"/>
              <a:t>monitors</a:t>
            </a:r>
          </a:p>
          <a:p>
            <a:r>
              <a:rPr lang="en-US" sz="2800" dirty="0"/>
              <a:t>Monitor test administration at schools</a:t>
            </a:r>
          </a:p>
          <a:p>
            <a:r>
              <a:rPr lang="en-US" sz="2800" dirty="0" smtClean="0"/>
              <a:t>Report any breach of testing security or deviation from test plan</a:t>
            </a:r>
          </a:p>
          <a:p>
            <a:r>
              <a:rPr lang="en-US" sz="2800" dirty="0" smtClean="0"/>
              <a:t>Investigate, document and report to OSSE any breach or deviation</a:t>
            </a:r>
          </a:p>
          <a:p>
            <a:r>
              <a:rPr lang="en-US" sz="2800" dirty="0" smtClean="0"/>
              <a:t>Sign, collect (10 days post test) and submit (15 days post test) testing integrity affidavit</a:t>
            </a:r>
            <a:endParaRPr lang="en-US" sz="2400" i="1" dirty="0">
              <a:solidFill>
                <a:srgbClr val="FF0000"/>
              </a:solidFill>
            </a:endParaRPr>
          </a:p>
        </p:txBody>
      </p:sp>
      <p:sp>
        <p:nvSpPr>
          <p:cNvPr id="4" name="Slide Number Placeholder 3"/>
          <p:cNvSpPr>
            <a:spLocks noGrp="1"/>
          </p:cNvSpPr>
          <p:nvPr>
            <p:ph type="sldNum" sz="quarter" idx="12"/>
          </p:nvPr>
        </p:nvSpPr>
        <p:spPr/>
        <p:txBody>
          <a:bodyPr/>
          <a:lstStyle/>
          <a:p>
            <a:fld id="{504A4770-9938-8749-89B4-9965A27115E0}" type="slidenum">
              <a:rPr lang="en-US" smtClean="0"/>
              <a:t>19</a:t>
            </a:fld>
            <a:endParaRPr lang="en-US"/>
          </a:p>
        </p:txBody>
      </p:sp>
    </p:spTree>
    <p:extLst>
      <p:ext uri="{BB962C8B-B14F-4D97-AF65-F5344CB8AC3E}">
        <p14:creationId xmlns:p14="http://schemas.microsoft.com/office/powerpoint/2010/main" val="4283818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3" name="Content Placeholder 2"/>
          <p:cNvSpPr>
            <a:spLocks noGrp="1"/>
          </p:cNvSpPr>
          <p:nvPr>
            <p:ph idx="1"/>
          </p:nvPr>
        </p:nvSpPr>
        <p:spPr/>
        <p:txBody>
          <a:bodyPr>
            <a:noAutofit/>
          </a:bodyPr>
          <a:lstStyle/>
          <a:p>
            <a:r>
              <a:rPr lang="en-US" sz="2400" dirty="0" smtClean="0">
                <a:solidFill>
                  <a:schemeClr val="tx1"/>
                </a:solidFill>
              </a:rPr>
              <a:t>Introduction</a:t>
            </a:r>
            <a:endParaRPr lang="en-US" sz="2400" dirty="0">
              <a:solidFill>
                <a:schemeClr val="tx1"/>
              </a:solidFill>
            </a:endParaRPr>
          </a:p>
          <a:p>
            <a:r>
              <a:rPr lang="en-US" sz="2400" dirty="0" smtClean="0">
                <a:solidFill>
                  <a:schemeClr val="tx1"/>
                </a:solidFill>
              </a:rPr>
              <a:t>Test </a:t>
            </a:r>
            <a:r>
              <a:rPr lang="en-US" sz="2400" dirty="0">
                <a:solidFill>
                  <a:schemeClr val="tx1"/>
                </a:solidFill>
              </a:rPr>
              <a:t>Security Policies and </a:t>
            </a:r>
            <a:r>
              <a:rPr lang="en-US" sz="2400" dirty="0" smtClean="0">
                <a:solidFill>
                  <a:schemeClr val="tx1"/>
                </a:solidFill>
              </a:rPr>
              <a:t>Procedures</a:t>
            </a:r>
            <a:endParaRPr lang="en-US" sz="2400" dirty="0">
              <a:solidFill>
                <a:schemeClr val="tx1"/>
              </a:solidFill>
            </a:endParaRPr>
          </a:p>
          <a:p>
            <a:r>
              <a:rPr lang="en-US" sz="2400" dirty="0" smtClean="0">
                <a:solidFill>
                  <a:schemeClr val="tx1"/>
                </a:solidFill>
              </a:rPr>
              <a:t>Test </a:t>
            </a:r>
            <a:r>
              <a:rPr lang="en-US" sz="2400" dirty="0">
                <a:solidFill>
                  <a:schemeClr val="tx1"/>
                </a:solidFill>
              </a:rPr>
              <a:t>Administration Resources Scavenger </a:t>
            </a:r>
            <a:r>
              <a:rPr lang="en-US" sz="2400" dirty="0" smtClean="0">
                <a:solidFill>
                  <a:schemeClr val="tx1"/>
                </a:solidFill>
              </a:rPr>
              <a:t>Hunt</a:t>
            </a:r>
            <a:endParaRPr lang="en-US" sz="2400" dirty="0">
              <a:solidFill>
                <a:schemeClr val="tx1"/>
              </a:solidFill>
            </a:endParaRPr>
          </a:p>
          <a:p>
            <a:r>
              <a:rPr lang="en-US" sz="2400" dirty="0" smtClean="0">
                <a:solidFill>
                  <a:schemeClr val="tx1"/>
                </a:solidFill>
              </a:rPr>
              <a:t>Before </a:t>
            </a:r>
            <a:r>
              <a:rPr lang="en-US" sz="2400" dirty="0">
                <a:solidFill>
                  <a:schemeClr val="tx1"/>
                </a:solidFill>
              </a:rPr>
              <a:t>Testing </a:t>
            </a:r>
          </a:p>
          <a:p>
            <a:r>
              <a:rPr lang="en-US" sz="2400" dirty="0" smtClean="0">
                <a:solidFill>
                  <a:schemeClr val="tx1"/>
                </a:solidFill>
              </a:rPr>
              <a:t>During Testing</a:t>
            </a:r>
            <a:endParaRPr lang="en-US" sz="2400" dirty="0">
              <a:solidFill>
                <a:schemeClr val="tx1"/>
              </a:solidFill>
            </a:endParaRPr>
          </a:p>
          <a:p>
            <a:r>
              <a:rPr lang="en-US" sz="2400" dirty="0" smtClean="0">
                <a:solidFill>
                  <a:schemeClr val="tx1"/>
                </a:solidFill>
              </a:rPr>
              <a:t>After Testing</a:t>
            </a:r>
            <a:endParaRPr lang="en-US" sz="2400" dirty="0">
              <a:solidFill>
                <a:schemeClr val="tx1"/>
              </a:solidFill>
            </a:endParaRPr>
          </a:p>
          <a:p>
            <a:r>
              <a:rPr lang="en-US" sz="2400" dirty="0" smtClean="0">
                <a:solidFill>
                  <a:schemeClr val="tx1"/>
                </a:solidFill>
              </a:rPr>
              <a:t>DC Science differences, tips</a:t>
            </a:r>
            <a:r>
              <a:rPr lang="en-US" sz="2400" dirty="0">
                <a:solidFill>
                  <a:schemeClr val="tx1"/>
                </a:solidFill>
              </a:rPr>
              <a:t>, </a:t>
            </a:r>
            <a:r>
              <a:rPr lang="en-US" sz="2400" dirty="0" smtClean="0">
                <a:solidFill>
                  <a:schemeClr val="tx1"/>
                </a:solidFill>
              </a:rPr>
              <a:t>tricks</a:t>
            </a:r>
            <a:r>
              <a:rPr lang="en-US" sz="2400" dirty="0">
                <a:solidFill>
                  <a:schemeClr val="tx1"/>
                </a:solidFill>
              </a:rPr>
              <a:t>, </a:t>
            </a:r>
            <a:r>
              <a:rPr lang="en-US" sz="2400" dirty="0" smtClean="0">
                <a:solidFill>
                  <a:schemeClr val="tx1"/>
                </a:solidFill>
              </a:rPr>
              <a:t>Q&amp;A</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54779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Test Monitor</a:t>
            </a:r>
            <a:endParaRPr lang="en-US" sz="2800" dirty="0"/>
          </a:p>
        </p:txBody>
      </p:sp>
      <p:sp>
        <p:nvSpPr>
          <p:cNvPr id="3" name="Text Placeholder 2"/>
          <p:cNvSpPr>
            <a:spLocks noGrp="1"/>
          </p:cNvSpPr>
          <p:nvPr>
            <p:ph type="body" sz="quarter" idx="4294967295"/>
          </p:nvPr>
        </p:nvSpPr>
        <p:spPr>
          <a:xfrm>
            <a:off x="327546" y="1198485"/>
            <a:ext cx="8516203" cy="5010228"/>
          </a:xfrm>
          <a:prstGeom prst="rect">
            <a:avLst/>
          </a:prstGeom>
        </p:spPr>
        <p:txBody>
          <a:bodyPr>
            <a:normAutofit fontScale="77500" lnSpcReduction="20000"/>
          </a:bodyPr>
          <a:lstStyle/>
          <a:p>
            <a:pPr marL="0" indent="0">
              <a:buNone/>
            </a:pPr>
            <a:r>
              <a:rPr lang="en-US" dirty="0" smtClean="0"/>
              <a:t>Individual designated by test </a:t>
            </a:r>
            <a:r>
              <a:rPr lang="en-US" dirty="0"/>
              <a:t>i</a:t>
            </a:r>
            <a:r>
              <a:rPr lang="en-US" dirty="0" smtClean="0"/>
              <a:t>ntegrity </a:t>
            </a:r>
            <a:r>
              <a:rPr lang="en-US" dirty="0"/>
              <a:t>c</a:t>
            </a:r>
            <a:r>
              <a:rPr lang="en-US" dirty="0" smtClean="0"/>
              <a:t>oordinator </a:t>
            </a:r>
            <a:r>
              <a:rPr lang="en-US" dirty="0"/>
              <a:t>to be responsible for testing integrity and security </a:t>
            </a:r>
            <a:r>
              <a:rPr lang="en-US" dirty="0" smtClean="0"/>
              <a:t>for school/campus site.</a:t>
            </a:r>
          </a:p>
          <a:p>
            <a:pPr marL="0" indent="0">
              <a:buNone/>
            </a:pPr>
            <a:endParaRPr lang="en-US" dirty="0"/>
          </a:p>
          <a:p>
            <a:pPr marL="0" indent="0">
              <a:buNone/>
            </a:pPr>
            <a:r>
              <a:rPr lang="en-US" dirty="0" smtClean="0"/>
              <a:t>Requirements</a:t>
            </a:r>
          </a:p>
          <a:p>
            <a:r>
              <a:rPr lang="en-US" dirty="0" smtClean="0"/>
              <a:t>Create and submit school test plan to test integrity coordinator</a:t>
            </a:r>
          </a:p>
          <a:p>
            <a:r>
              <a:rPr lang="en-US" dirty="0" smtClean="0"/>
              <a:t>Conduct test administration training for all authorized personnel at school site</a:t>
            </a:r>
          </a:p>
          <a:p>
            <a:r>
              <a:rPr lang="en-US" dirty="0" smtClean="0"/>
              <a:t>Create and disseminate school test plan</a:t>
            </a:r>
          </a:p>
          <a:p>
            <a:r>
              <a:rPr lang="en-US" dirty="0" smtClean="0">
                <a:solidFill>
                  <a:srgbClr val="000000"/>
                </a:solidFill>
              </a:rPr>
              <a:t>Oversee security of all secured materials while in school</a:t>
            </a:r>
          </a:p>
          <a:p>
            <a:r>
              <a:rPr lang="en-US" dirty="0" smtClean="0"/>
              <a:t>Support authorized personnel administering the test </a:t>
            </a:r>
          </a:p>
          <a:p>
            <a:r>
              <a:rPr lang="en-US" dirty="0"/>
              <a:t>Sign </a:t>
            </a:r>
            <a:r>
              <a:rPr lang="en-US" dirty="0" smtClean="0"/>
              <a:t>and submit affidavits to test integrity coordinator post-testing</a:t>
            </a:r>
          </a:p>
          <a:p>
            <a:pPr lvl="1"/>
            <a:endParaRPr lang="en-US" dirty="0"/>
          </a:p>
        </p:txBody>
      </p:sp>
      <p:sp>
        <p:nvSpPr>
          <p:cNvPr id="4" name="Slide Number Placeholder 3"/>
          <p:cNvSpPr>
            <a:spLocks noGrp="1"/>
          </p:cNvSpPr>
          <p:nvPr>
            <p:ph type="sldNum" sz="quarter" idx="12"/>
          </p:nvPr>
        </p:nvSpPr>
        <p:spPr/>
        <p:txBody>
          <a:bodyPr/>
          <a:lstStyle/>
          <a:p>
            <a:fld id="{504A4770-9938-8749-89B4-9965A27115E0}" type="slidenum">
              <a:rPr lang="en-US" smtClean="0"/>
              <a:t>20</a:t>
            </a:fld>
            <a:endParaRPr lang="en-US"/>
          </a:p>
        </p:txBody>
      </p:sp>
    </p:spTree>
    <p:extLst>
      <p:ext uri="{BB962C8B-B14F-4D97-AF65-F5344CB8AC3E}">
        <p14:creationId xmlns:p14="http://schemas.microsoft.com/office/powerpoint/2010/main" val="3837227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Test Administrator</a:t>
            </a:r>
            <a:endParaRPr lang="en-US" sz="3600" dirty="0"/>
          </a:p>
        </p:txBody>
      </p:sp>
      <p:sp>
        <p:nvSpPr>
          <p:cNvPr id="3" name="Text Placeholder 2"/>
          <p:cNvSpPr>
            <a:spLocks noGrp="1"/>
          </p:cNvSpPr>
          <p:nvPr>
            <p:ph type="body" sz="quarter" idx="4294967295"/>
          </p:nvPr>
        </p:nvSpPr>
        <p:spPr>
          <a:xfrm>
            <a:off x="354842" y="1154097"/>
            <a:ext cx="8434316" cy="5258577"/>
          </a:xfrm>
          <a:prstGeom prst="rect">
            <a:avLst/>
          </a:prstGeom>
        </p:spPr>
        <p:txBody>
          <a:bodyPr>
            <a:noAutofit/>
          </a:bodyPr>
          <a:lstStyle/>
          <a:p>
            <a:pPr marL="0" indent="0">
              <a:buNone/>
            </a:pPr>
            <a:r>
              <a:rPr lang="en-US" sz="2000" dirty="0" smtClean="0">
                <a:solidFill>
                  <a:srgbClr val="000000"/>
                </a:solidFill>
              </a:rPr>
              <a:t>Individuals identified by the test monitor to be responsible for administering the assessment to students. </a:t>
            </a:r>
          </a:p>
          <a:p>
            <a:pPr marL="0" indent="0">
              <a:buNone/>
            </a:pPr>
            <a:endParaRPr lang="en-US" sz="2000" dirty="0">
              <a:solidFill>
                <a:srgbClr val="000000"/>
              </a:solidFill>
            </a:endParaRPr>
          </a:p>
          <a:p>
            <a:pPr marL="0" indent="0">
              <a:buNone/>
            </a:pPr>
            <a:r>
              <a:rPr lang="en-US" sz="2000" dirty="0" smtClean="0">
                <a:solidFill>
                  <a:srgbClr val="000000"/>
                </a:solidFill>
              </a:rPr>
              <a:t>Requirements</a:t>
            </a:r>
          </a:p>
          <a:p>
            <a:pPr lvl="1">
              <a:buFont typeface="Arial" panose="020B0604020202020204" pitchFamily="34" charset="0"/>
              <a:buChar char="•"/>
            </a:pPr>
            <a:r>
              <a:rPr lang="en-US" sz="2000" dirty="0" smtClean="0">
                <a:solidFill>
                  <a:srgbClr val="000000"/>
                </a:solidFill>
              </a:rPr>
              <a:t>Conduct the testing </a:t>
            </a:r>
            <a:r>
              <a:rPr lang="en-US" sz="2000" dirty="0">
                <a:solidFill>
                  <a:srgbClr val="000000"/>
                </a:solidFill>
              </a:rPr>
              <a:t>sessions as outlined in the </a:t>
            </a:r>
            <a:r>
              <a:rPr lang="en-US" sz="2000" dirty="0" smtClean="0">
                <a:solidFill>
                  <a:srgbClr val="000000"/>
                </a:solidFill>
              </a:rPr>
              <a:t>appropriate test administrator manuals </a:t>
            </a:r>
            <a:endParaRPr lang="en-US" sz="2000" dirty="0">
              <a:solidFill>
                <a:srgbClr val="000000"/>
              </a:solidFill>
            </a:endParaRPr>
          </a:p>
          <a:p>
            <a:pPr lvl="1">
              <a:buFont typeface="Arial" panose="020B0604020202020204" pitchFamily="34" charset="0"/>
              <a:buChar char="•"/>
            </a:pPr>
            <a:r>
              <a:rPr lang="en-US" sz="2000" dirty="0" smtClean="0">
                <a:solidFill>
                  <a:srgbClr val="000000"/>
                </a:solidFill>
              </a:rPr>
              <a:t>Establish </a:t>
            </a:r>
            <a:r>
              <a:rPr lang="en-US" sz="2000" dirty="0">
                <a:solidFill>
                  <a:srgbClr val="000000"/>
                </a:solidFill>
              </a:rPr>
              <a:t>the testing climate within the test </a:t>
            </a:r>
            <a:r>
              <a:rPr lang="en-US" sz="2000" dirty="0" smtClean="0">
                <a:solidFill>
                  <a:srgbClr val="000000"/>
                </a:solidFill>
              </a:rPr>
              <a:t>location</a:t>
            </a:r>
            <a:endParaRPr lang="en-US" sz="2000" dirty="0">
              <a:solidFill>
                <a:srgbClr val="000000"/>
              </a:solidFill>
            </a:endParaRPr>
          </a:p>
          <a:p>
            <a:pPr lvl="1">
              <a:buFont typeface="Arial" panose="020B0604020202020204" pitchFamily="34" charset="0"/>
              <a:buChar char="•"/>
            </a:pPr>
            <a:r>
              <a:rPr lang="en-US" sz="2000" dirty="0" smtClean="0">
                <a:solidFill>
                  <a:srgbClr val="000000"/>
                </a:solidFill>
              </a:rPr>
              <a:t>Coordinate </a:t>
            </a:r>
            <a:r>
              <a:rPr lang="en-US" sz="2000" dirty="0">
                <a:solidFill>
                  <a:srgbClr val="000000"/>
                </a:solidFill>
              </a:rPr>
              <a:t>the distribution and return of </a:t>
            </a:r>
            <a:r>
              <a:rPr lang="en-US" sz="2000" dirty="0" smtClean="0">
                <a:solidFill>
                  <a:srgbClr val="000000"/>
                </a:solidFill>
              </a:rPr>
              <a:t>testing materials to and from students</a:t>
            </a:r>
          </a:p>
          <a:p>
            <a:pPr lvl="1">
              <a:buFont typeface="Arial" panose="020B0604020202020204" pitchFamily="34" charset="0"/>
              <a:buChar char="•"/>
            </a:pPr>
            <a:r>
              <a:rPr lang="en-US" sz="2000" dirty="0">
                <a:solidFill>
                  <a:srgbClr val="000000"/>
                </a:solidFill>
              </a:rPr>
              <a:t>Ensure that students who require accommodations receive the appropriate accommodations </a:t>
            </a:r>
            <a:r>
              <a:rPr lang="en-US" sz="2000" dirty="0" smtClean="0">
                <a:solidFill>
                  <a:srgbClr val="000000"/>
                </a:solidFill>
              </a:rPr>
              <a:t>in TA’s testing group</a:t>
            </a:r>
            <a:endParaRPr lang="en-US" sz="2000" dirty="0">
              <a:solidFill>
                <a:srgbClr val="000000"/>
              </a:solidFill>
            </a:endParaRPr>
          </a:p>
          <a:p>
            <a:pPr lvl="1">
              <a:buFont typeface="Arial" panose="020B0604020202020204" pitchFamily="34" charset="0"/>
              <a:buChar char="•"/>
            </a:pPr>
            <a:r>
              <a:rPr lang="en-US" sz="2000" dirty="0" smtClean="0">
                <a:solidFill>
                  <a:srgbClr val="000000"/>
                </a:solidFill>
              </a:rPr>
              <a:t>Account </a:t>
            </a:r>
            <a:r>
              <a:rPr lang="en-US" sz="2000" dirty="0">
                <a:solidFill>
                  <a:srgbClr val="000000"/>
                </a:solidFill>
              </a:rPr>
              <a:t>for and maintain the security of all test </a:t>
            </a:r>
            <a:r>
              <a:rPr lang="en-US" sz="2000" dirty="0" smtClean="0">
                <a:solidFill>
                  <a:srgbClr val="000000"/>
                </a:solidFill>
              </a:rPr>
              <a:t>materials under TA’s purview</a:t>
            </a:r>
            <a:endParaRPr lang="en-US" sz="2000" dirty="0">
              <a:solidFill>
                <a:srgbClr val="000000"/>
              </a:solidFill>
            </a:endParaRPr>
          </a:p>
          <a:p>
            <a:pPr marL="457200" lvl="1" indent="0">
              <a:buNone/>
            </a:pPr>
            <a:endParaRPr lang="en-US" sz="2000" dirty="0">
              <a:solidFill>
                <a:srgbClr val="000000"/>
              </a:solidFill>
            </a:endParaRPr>
          </a:p>
          <a:p>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504A4770-9938-8749-89B4-9965A27115E0}" type="slidenum">
              <a:rPr lang="en-US" smtClean="0"/>
              <a:t>21</a:t>
            </a:fld>
            <a:endParaRPr lang="en-US"/>
          </a:p>
        </p:txBody>
      </p:sp>
    </p:spTree>
    <p:extLst>
      <p:ext uri="{BB962C8B-B14F-4D97-AF65-F5344CB8AC3E}">
        <p14:creationId xmlns:p14="http://schemas.microsoft.com/office/powerpoint/2010/main" val="1817767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Roles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solidFill>
                  <a:schemeClr val="tx1"/>
                </a:solidFill>
              </a:rPr>
              <a:t>Test Proctor</a:t>
            </a:r>
          </a:p>
          <a:p>
            <a:r>
              <a:rPr lang="en-US" dirty="0" smtClean="0">
                <a:solidFill>
                  <a:schemeClr val="tx1"/>
                </a:solidFill>
              </a:rPr>
              <a:t>Assist test administrator with test administration and classroom management, work under their supervision</a:t>
            </a:r>
          </a:p>
          <a:p>
            <a:r>
              <a:rPr lang="en-US" dirty="0" smtClean="0">
                <a:solidFill>
                  <a:schemeClr val="tx1"/>
                </a:solidFill>
              </a:rPr>
              <a:t>May administer accommodations</a:t>
            </a:r>
          </a:p>
          <a:p>
            <a:r>
              <a:rPr lang="en-US" dirty="0" smtClean="0">
                <a:solidFill>
                  <a:schemeClr val="tx1"/>
                </a:solidFill>
              </a:rPr>
              <a:t>May be a volunteer</a:t>
            </a:r>
          </a:p>
          <a:p>
            <a:pPr marL="0" indent="0">
              <a:buNone/>
            </a:pPr>
            <a:r>
              <a:rPr lang="en-US" b="1" dirty="0" smtClean="0">
                <a:solidFill>
                  <a:schemeClr val="tx1"/>
                </a:solidFill>
              </a:rPr>
              <a:t>Special Education Coordinator and/or Alternate Assessment Coordinator</a:t>
            </a:r>
          </a:p>
          <a:p>
            <a:r>
              <a:rPr lang="en-US" dirty="0" smtClean="0">
                <a:solidFill>
                  <a:schemeClr val="tx1"/>
                </a:solidFill>
              </a:rPr>
              <a:t>Assists the Test Monitor in identifying and documenting all testing accommodations needed for students</a:t>
            </a:r>
          </a:p>
          <a:p>
            <a:r>
              <a:rPr lang="en-US" dirty="0" smtClean="0">
                <a:solidFill>
                  <a:schemeClr val="tx1"/>
                </a:solidFill>
              </a:rPr>
              <a:t>Trains test administrators to administer accommodations</a:t>
            </a:r>
          </a:p>
          <a:p>
            <a:r>
              <a:rPr lang="en-US" dirty="0" smtClean="0">
                <a:solidFill>
                  <a:schemeClr val="tx1"/>
                </a:solidFill>
              </a:rPr>
              <a:t>Monitors testing for the correct and secure implementation of accommodations</a:t>
            </a:r>
          </a:p>
          <a:p>
            <a:r>
              <a:rPr lang="en-US" dirty="0" smtClean="0">
                <a:solidFill>
                  <a:schemeClr val="tx1"/>
                </a:solidFill>
              </a:rPr>
              <a:t>Coordinates alternate assessments (if applicable to school)</a:t>
            </a:r>
          </a:p>
          <a:p>
            <a:pPr marL="0" indent="0">
              <a:buNone/>
            </a:pPr>
            <a:r>
              <a:rPr lang="en-US" b="1" dirty="0" smtClean="0">
                <a:solidFill>
                  <a:schemeClr val="tx1"/>
                </a:solidFill>
              </a:rPr>
              <a:t>Technology Coordinator</a:t>
            </a:r>
          </a:p>
          <a:p>
            <a:r>
              <a:rPr lang="en-US" dirty="0" smtClean="0">
                <a:solidFill>
                  <a:schemeClr val="tx1"/>
                </a:solidFill>
              </a:rPr>
              <a:t>Assists the Test Monitor in preparing administrator and student devices for secure testing according to vendor directions</a:t>
            </a:r>
          </a:p>
          <a:p>
            <a:r>
              <a:rPr lang="en-US" dirty="0" smtClean="0">
                <a:solidFill>
                  <a:schemeClr val="tx1"/>
                </a:solidFill>
              </a:rPr>
              <a:t>Troubleshoots any technology problems that may arise</a:t>
            </a:r>
            <a:endParaRPr lang="en-US" dirty="0">
              <a:solidFill>
                <a:schemeClr val="tx1"/>
              </a:solidFill>
            </a:endParaRPr>
          </a:p>
        </p:txBody>
      </p:sp>
    </p:spTree>
    <p:extLst>
      <p:ext uri="{BB962C8B-B14F-4D97-AF65-F5344CB8AC3E}">
        <p14:creationId xmlns:p14="http://schemas.microsoft.com/office/powerpoint/2010/main" val="3411051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Before Testing Tasks</a:t>
            </a:r>
            <a:endParaRPr lang="en-US" dirty="0"/>
          </a:p>
        </p:txBody>
      </p:sp>
      <p:sp>
        <p:nvSpPr>
          <p:cNvPr id="4" name="Slide Number Placeholder 3"/>
          <p:cNvSpPr>
            <a:spLocks noGrp="1"/>
          </p:cNvSpPr>
          <p:nvPr>
            <p:ph type="sldNum" sz="quarter" idx="12"/>
          </p:nvPr>
        </p:nvSpPr>
        <p:spPr/>
        <p:txBody>
          <a:bodyPr/>
          <a:lstStyle/>
          <a:p>
            <a:fld id="{504A4770-9938-8749-89B4-9965A27115E0}" type="slidenum">
              <a:rPr lang="en-US" smtClean="0"/>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04220957"/>
              </p:ext>
            </p:extLst>
          </p:nvPr>
        </p:nvGraphicFramePr>
        <p:xfrm>
          <a:off x="361664" y="1255594"/>
          <a:ext cx="8325135" cy="4973793"/>
        </p:xfrm>
        <a:graphic>
          <a:graphicData uri="http://schemas.openxmlformats.org/drawingml/2006/table">
            <a:tbl>
              <a:tblPr firstRow="1" bandRow="1">
                <a:tableStyleId>{5C22544A-7EE6-4342-B048-85BDC9FD1C3A}</a:tableStyleId>
              </a:tblPr>
              <a:tblGrid>
                <a:gridCol w="2775045"/>
                <a:gridCol w="2775045"/>
                <a:gridCol w="2775045"/>
              </a:tblGrid>
              <a:tr h="305160">
                <a:tc>
                  <a:txBody>
                    <a:bodyPr/>
                    <a:lstStyle/>
                    <a:p>
                      <a:r>
                        <a:rPr lang="en-US" dirty="0" smtClean="0"/>
                        <a:t>OSSE</a:t>
                      </a:r>
                      <a:endParaRPr lang="en-US" dirty="0"/>
                    </a:p>
                  </a:txBody>
                  <a:tcPr/>
                </a:tc>
                <a:tc>
                  <a:txBody>
                    <a:bodyPr/>
                    <a:lstStyle/>
                    <a:p>
                      <a:r>
                        <a:rPr lang="en-US" dirty="0" smtClean="0"/>
                        <a:t>LEA</a:t>
                      </a:r>
                      <a:endParaRPr lang="en-US" dirty="0"/>
                    </a:p>
                  </a:txBody>
                  <a:tcPr/>
                </a:tc>
                <a:tc>
                  <a:txBody>
                    <a:bodyPr/>
                    <a:lstStyle/>
                    <a:p>
                      <a:r>
                        <a:rPr lang="en-US" dirty="0" smtClean="0"/>
                        <a:t>School</a:t>
                      </a:r>
                      <a:endParaRPr lang="en-US" dirty="0"/>
                    </a:p>
                  </a:txBody>
                  <a:tcPr/>
                </a:tc>
              </a:tr>
              <a:tr h="2762918">
                <a:tc rowSpan="3">
                  <a:txBody>
                    <a:bodyPr/>
                    <a:lstStyle/>
                    <a:p>
                      <a:pPr marL="285750" indent="-285750">
                        <a:buFont typeface="Arial" panose="020B0604020202020204" pitchFamily="34" charset="0"/>
                        <a:buChar char="•"/>
                      </a:pPr>
                      <a:r>
                        <a:rPr lang="en-US" dirty="0" smtClean="0"/>
                        <a:t>Issue and train testing security standards</a:t>
                      </a:r>
                    </a:p>
                    <a:p>
                      <a:pPr marL="285750" indent="-285750">
                        <a:buFont typeface="Arial" panose="020B0604020202020204" pitchFamily="34" charset="0"/>
                        <a:buChar char="•"/>
                      </a:pPr>
                      <a:r>
                        <a:rPr lang="en-US" dirty="0" smtClean="0"/>
                        <a:t>Issue testing security</a:t>
                      </a:r>
                      <a:r>
                        <a:rPr lang="en-US" baseline="0" dirty="0" smtClean="0"/>
                        <a:t> and integrity notification statement to LEAs</a:t>
                      </a:r>
                      <a:endParaRPr lang="en-US" dirty="0" smtClean="0"/>
                    </a:p>
                    <a:p>
                      <a:pPr marL="285750" indent="-285750">
                        <a:buFont typeface="Arial" panose="020B0604020202020204" pitchFamily="34" charset="0"/>
                        <a:buChar char="•"/>
                      </a:pPr>
                      <a:r>
                        <a:rPr lang="en-US" dirty="0" smtClean="0"/>
                        <a:t>Review school test</a:t>
                      </a:r>
                      <a:r>
                        <a:rPr lang="en-US" baseline="0" dirty="0" smtClean="0"/>
                        <a:t> plans</a:t>
                      </a:r>
                      <a:endParaRPr lang="en-US" dirty="0" smtClean="0"/>
                    </a:p>
                    <a:p>
                      <a:pPr marL="285750" indent="-285750">
                        <a:buFontTx/>
                        <a:buChar char="-"/>
                      </a:pPr>
                      <a:endParaRPr lang="en-US" dirty="0"/>
                    </a:p>
                  </a:txBody>
                  <a:tcPr/>
                </a:tc>
                <a:tc>
                  <a:txBody>
                    <a:bodyPr/>
                    <a:lstStyle/>
                    <a:p>
                      <a:pPr marL="285750" indent="-285750">
                        <a:buFont typeface="Arial" panose="020B0604020202020204" pitchFamily="34" charset="0"/>
                        <a:buChar char="•"/>
                      </a:pPr>
                      <a:r>
                        <a:rPr lang="en-US" dirty="0" smtClean="0"/>
                        <a:t>Collect and submit school testing plans to OSSE</a:t>
                      </a:r>
                    </a:p>
                    <a:p>
                      <a:pPr marL="285750" indent="-285750">
                        <a:buFont typeface="Arial" panose="020B0604020202020204" pitchFamily="34" charset="0"/>
                        <a:buChar char="•"/>
                      </a:pPr>
                      <a:r>
                        <a:rPr lang="en-US" dirty="0" smtClean="0"/>
                        <a:t>Distribute</a:t>
                      </a:r>
                      <a:r>
                        <a:rPr lang="en-US" baseline="0" dirty="0" smtClean="0"/>
                        <a:t> testing security and integrity notification</a:t>
                      </a:r>
                      <a:endParaRPr lang="en-US" dirty="0"/>
                    </a:p>
                  </a:txBody>
                  <a:tcPr/>
                </a:tc>
                <a:tc>
                  <a:txBody>
                    <a:bodyPr/>
                    <a:lstStyle/>
                    <a:p>
                      <a:pPr marL="285750" indent="-285750">
                        <a:buFont typeface="Arial" panose="020B0604020202020204" pitchFamily="34" charset="0"/>
                        <a:buChar char="•"/>
                      </a:pPr>
                      <a:r>
                        <a:rPr lang="en-US" dirty="0" smtClean="0"/>
                        <a:t>Establis</a:t>
                      </a:r>
                      <a:r>
                        <a:rPr lang="en-US" baseline="0" dirty="0" smtClean="0"/>
                        <a:t>h and submit to LEA the school testing plan</a:t>
                      </a:r>
                    </a:p>
                    <a:p>
                      <a:pPr marL="285750" indent="-285750">
                        <a:buFont typeface="Arial" panose="020B0604020202020204" pitchFamily="34" charset="0"/>
                        <a:buChar char="•"/>
                      </a:pPr>
                      <a:r>
                        <a:rPr lang="en-US" baseline="0" dirty="0" smtClean="0"/>
                        <a:t>Receive test materials</a:t>
                      </a:r>
                    </a:p>
                    <a:p>
                      <a:pPr marL="285750" indent="-285750">
                        <a:buFont typeface="Arial" panose="020B0604020202020204" pitchFamily="34" charset="0"/>
                        <a:buChar char="•"/>
                      </a:pPr>
                      <a:r>
                        <a:rPr lang="en-US" baseline="0" dirty="0" smtClean="0"/>
                        <a:t>Inventory test materials</a:t>
                      </a:r>
                    </a:p>
                    <a:p>
                      <a:pPr marL="285750" indent="-285750">
                        <a:buFont typeface="Arial" panose="020B0604020202020204" pitchFamily="34" charset="0"/>
                        <a:buChar char="•"/>
                      </a:pPr>
                      <a:r>
                        <a:rPr lang="en-US" baseline="0" dirty="0" smtClean="0"/>
                        <a:t>Distribute test materials</a:t>
                      </a:r>
                    </a:p>
                    <a:p>
                      <a:pPr marL="285750" indent="-285750">
                        <a:buFontTx/>
                        <a:buChar char="-"/>
                      </a:pPr>
                      <a:endParaRPr lang="en-US" dirty="0"/>
                    </a:p>
                  </a:txBody>
                  <a:tcPr/>
                </a:tc>
              </a:tr>
              <a:tr h="470163">
                <a:tc vMerge="1">
                  <a:txBody>
                    <a:bodyPr/>
                    <a:lstStyle/>
                    <a:p>
                      <a:pPr marL="285750" indent="-285750">
                        <a:buFontTx/>
                        <a:buChar char="-"/>
                      </a:pPr>
                      <a:endParaRPr lang="en-US" dirty="0"/>
                    </a:p>
                  </a:txBody>
                  <a:tcPr/>
                </a:tc>
                <a:tc gridSpan="2">
                  <a:txBody>
                    <a:bodyPr/>
                    <a:lstStyle/>
                    <a:p>
                      <a:pPr marL="0" indent="0">
                        <a:buFontTx/>
                        <a:buNone/>
                      </a:pPr>
                      <a:r>
                        <a:rPr lang="en-US" b="1" dirty="0" smtClean="0">
                          <a:solidFill>
                            <a:schemeClr val="bg1"/>
                          </a:solidFill>
                        </a:rPr>
                        <a:t>LEA and/or</a:t>
                      </a:r>
                      <a:r>
                        <a:rPr lang="en-US" b="1" baseline="0" dirty="0" smtClean="0">
                          <a:solidFill>
                            <a:schemeClr val="bg1"/>
                          </a:solidFill>
                        </a:rPr>
                        <a:t> School</a:t>
                      </a:r>
                      <a:endParaRPr lang="en-US" b="1" dirty="0">
                        <a:solidFill>
                          <a:schemeClr val="bg1"/>
                        </a:solidFill>
                      </a:endParaRPr>
                    </a:p>
                  </a:txBody>
                  <a:tcPr>
                    <a:solidFill>
                      <a:schemeClr val="accent1"/>
                    </a:solidFill>
                  </a:tcPr>
                </a:tc>
                <a:tc hMerge="1">
                  <a:txBody>
                    <a:bodyPr/>
                    <a:lstStyle/>
                    <a:p>
                      <a:pPr marL="285750" indent="-285750">
                        <a:buFontTx/>
                        <a:buChar char="-"/>
                      </a:pPr>
                      <a:endParaRPr lang="en-US" dirty="0"/>
                    </a:p>
                  </a:txBody>
                  <a:tcPr/>
                </a:tc>
              </a:tr>
              <a:tr h="1374952">
                <a:tc vMerge="1">
                  <a:txBody>
                    <a:bodyPr/>
                    <a:lstStyle/>
                    <a:p>
                      <a:pPr marL="285750" indent="-285750">
                        <a:buFontTx/>
                        <a:buChar char="-"/>
                      </a:pPr>
                      <a:endParaRPr lang="en-US" dirty="0"/>
                    </a:p>
                  </a:txBody>
                  <a:tcPr/>
                </a:tc>
                <a:tc gridSpan="2">
                  <a:txBody>
                    <a:bodyPr/>
                    <a:lstStyle/>
                    <a:p>
                      <a:pPr marL="285750" indent="-285750">
                        <a:buFont typeface="Arial" panose="020B0604020202020204" pitchFamily="34" charset="0"/>
                        <a:buChar char="•"/>
                      </a:pPr>
                      <a:r>
                        <a:rPr lang="en-US" dirty="0" smtClean="0"/>
                        <a:t>Attend training</a:t>
                      </a:r>
                    </a:p>
                    <a:p>
                      <a:pPr marL="285750" indent="-285750">
                        <a:buFont typeface="Arial" panose="020B0604020202020204" pitchFamily="34" charset="0"/>
                        <a:buChar char="•"/>
                      </a:pPr>
                      <a:r>
                        <a:rPr lang="en-US" dirty="0" smtClean="0"/>
                        <a:t>Conduct</a:t>
                      </a:r>
                      <a:r>
                        <a:rPr lang="en-US" baseline="0" dirty="0" smtClean="0"/>
                        <a:t> test administration training </a:t>
                      </a:r>
                    </a:p>
                    <a:p>
                      <a:pPr marL="285750" indent="-285750">
                        <a:buFont typeface="Arial" panose="020B0604020202020204" pitchFamily="34" charset="0"/>
                        <a:buChar char="•"/>
                      </a:pPr>
                      <a:r>
                        <a:rPr lang="en-US" baseline="0" dirty="0" smtClean="0"/>
                        <a:t>Prepare technology to create secure environment</a:t>
                      </a:r>
                    </a:p>
                    <a:p>
                      <a:pPr marL="285750" indent="-285750">
                        <a:buFont typeface="Arial" panose="020B0604020202020204" pitchFamily="34" charset="0"/>
                        <a:buChar char="•"/>
                      </a:pPr>
                      <a:r>
                        <a:rPr lang="en-US" baseline="0" dirty="0" smtClean="0"/>
                        <a:t>Notify students and families of testing</a:t>
                      </a:r>
                      <a:endParaRPr lang="en-US" dirty="0"/>
                    </a:p>
                  </a:txBody>
                  <a:tcPr/>
                </a:tc>
                <a:tc hMerge="1">
                  <a:txBody>
                    <a:bodyPr/>
                    <a:lstStyle/>
                    <a:p>
                      <a:pPr marL="285750" indent="-285750">
                        <a:buFontTx/>
                        <a:buChar char="-"/>
                      </a:pPr>
                      <a:endParaRPr lang="en-US" dirty="0"/>
                    </a:p>
                  </a:txBody>
                  <a:tcPr/>
                </a:tc>
              </a:tr>
            </a:tbl>
          </a:graphicData>
        </a:graphic>
      </p:graphicFrame>
    </p:spTree>
    <p:extLst>
      <p:ext uri="{BB962C8B-B14F-4D97-AF65-F5344CB8AC3E}">
        <p14:creationId xmlns:p14="http://schemas.microsoft.com/office/powerpoint/2010/main" val="3225702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819"/>
          </a:xfrm>
        </p:spPr>
        <p:txBody>
          <a:bodyPr>
            <a:noAutofit/>
          </a:bodyPr>
          <a:lstStyle/>
          <a:p>
            <a:r>
              <a:rPr lang="en-US" sz="3200" dirty="0" smtClean="0"/>
              <a:t>Test security and integrity notification statement</a:t>
            </a:r>
            <a:endParaRPr lang="en-US" sz="3200" dirty="0"/>
          </a:p>
        </p:txBody>
      </p:sp>
      <p:sp>
        <p:nvSpPr>
          <p:cNvPr id="3" name="Content Placeholder 2"/>
          <p:cNvSpPr>
            <a:spLocks noGrp="1"/>
          </p:cNvSpPr>
          <p:nvPr>
            <p:ph idx="1"/>
          </p:nvPr>
        </p:nvSpPr>
        <p:spPr/>
        <p:txBody>
          <a:bodyPr/>
          <a:lstStyle/>
          <a:p>
            <a:pPr marL="0" indent="0">
              <a:buNone/>
            </a:pPr>
            <a:r>
              <a:rPr lang="en-US" dirty="0">
                <a:solidFill>
                  <a:schemeClr val="tx1"/>
                </a:solidFill>
                <a:hlinkClick r:id="rId2"/>
              </a:rPr>
              <a:t>http://</a:t>
            </a:r>
            <a:r>
              <a:rPr lang="en-US" dirty="0" smtClean="0">
                <a:solidFill>
                  <a:schemeClr val="tx1"/>
                </a:solidFill>
                <a:hlinkClick r:id="rId2"/>
              </a:rPr>
              <a:t>osse.dc.gov/service/test-security-and-incident-forms</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402578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Test Plan</a:t>
            </a:r>
            <a:endParaRPr lang="en-US" dirty="0"/>
          </a:p>
        </p:txBody>
      </p:sp>
      <p:sp>
        <p:nvSpPr>
          <p:cNvPr id="4" name="Text Placeholder 3"/>
          <p:cNvSpPr>
            <a:spLocks noGrp="1"/>
          </p:cNvSpPr>
          <p:nvPr>
            <p:ph type="body" sz="quarter" idx="4294967295"/>
          </p:nvPr>
        </p:nvSpPr>
        <p:spPr>
          <a:xfrm>
            <a:off x="341194" y="1171851"/>
            <a:ext cx="8475260" cy="5297188"/>
          </a:xfrm>
          <a:prstGeom prst="rect">
            <a:avLst/>
          </a:prstGeom>
        </p:spPr>
        <p:txBody>
          <a:bodyPr>
            <a:normAutofit fontScale="55000" lnSpcReduction="20000"/>
          </a:bodyPr>
          <a:lstStyle/>
          <a:p>
            <a:pPr lvl="0"/>
            <a:r>
              <a:rPr lang="en-US" dirty="0"/>
              <a:t>Every school must submit a school test plan </a:t>
            </a:r>
            <a:r>
              <a:rPr lang="en-US" dirty="0" smtClean="0"/>
              <a:t>to LEA </a:t>
            </a:r>
          </a:p>
          <a:p>
            <a:pPr lvl="0"/>
            <a:r>
              <a:rPr lang="en-US" dirty="0" smtClean="0"/>
              <a:t>Every LEA must submit school test plans for all schools/campuses under the LEA’s purview to OSSE at least 15 days prior to first day of assessment window</a:t>
            </a:r>
          </a:p>
          <a:p>
            <a:pPr lvl="0"/>
            <a:r>
              <a:rPr lang="en-US" dirty="0" smtClean="0"/>
              <a:t>There is no specific format or template required by OSSE for most elements, but plans must contain the following information:</a:t>
            </a:r>
          </a:p>
          <a:p>
            <a:pPr lvl="1"/>
            <a:r>
              <a:rPr lang="en-US" dirty="0" smtClean="0"/>
              <a:t>School information</a:t>
            </a:r>
          </a:p>
          <a:p>
            <a:pPr lvl="1"/>
            <a:r>
              <a:rPr lang="en-US" dirty="0" smtClean="0"/>
              <a:t>Staff roster</a:t>
            </a:r>
          </a:p>
          <a:p>
            <a:pPr lvl="1"/>
            <a:r>
              <a:rPr lang="en-US" dirty="0" smtClean="0"/>
              <a:t>Test dates</a:t>
            </a:r>
          </a:p>
          <a:p>
            <a:pPr lvl="1"/>
            <a:r>
              <a:rPr lang="en-US" dirty="0" smtClean="0"/>
              <a:t>Test calendar</a:t>
            </a:r>
          </a:p>
          <a:p>
            <a:pPr lvl="1"/>
            <a:r>
              <a:rPr lang="en-US" dirty="0" smtClean="0"/>
              <a:t>School policies and procedures for:</a:t>
            </a:r>
          </a:p>
          <a:p>
            <a:pPr lvl="2"/>
            <a:r>
              <a:rPr lang="en-US" dirty="0" smtClean="0"/>
              <a:t>Material security</a:t>
            </a:r>
          </a:p>
          <a:p>
            <a:pPr lvl="2"/>
            <a:r>
              <a:rPr lang="en-US" dirty="0" smtClean="0"/>
              <a:t>Reporting irregularities and incidents</a:t>
            </a:r>
          </a:p>
          <a:p>
            <a:pPr lvl="2"/>
            <a:r>
              <a:rPr lang="en-US" dirty="0" smtClean="0"/>
              <a:t>Investigating irregularities</a:t>
            </a:r>
          </a:p>
          <a:p>
            <a:pPr lvl="2"/>
            <a:r>
              <a:rPr lang="en-US" dirty="0" smtClean="0"/>
              <a:t>Prohibited actions</a:t>
            </a:r>
          </a:p>
          <a:p>
            <a:pPr lvl="2"/>
            <a:r>
              <a:rPr lang="en-US" dirty="0" smtClean="0"/>
              <a:t>Provision of accommodations</a:t>
            </a:r>
          </a:p>
          <a:p>
            <a:pPr lvl="1"/>
            <a:r>
              <a:rPr lang="en-US" dirty="0" smtClean="0"/>
              <a:t>Assurances that DC and OSSE requirements will be met</a:t>
            </a:r>
          </a:p>
          <a:p>
            <a:r>
              <a:rPr lang="en-US" dirty="0"/>
              <a:t>OSSE is providing a template in </a:t>
            </a:r>
            <a:r>
              <a:rPr lang="en-US" dirty="0" smtClean="0"/>
              <a:t>Excel </a:t>
            </a:r>
            <a:endParaRPr lang="en-US" dirty="0"/>
          </a:p>
          <a:p>
            <a:r>
              <a:rPr lang="en-US" b="1" dirty="0" smtClean="0"/>
              <a:t>This year, schools are required to follow OSSE instructions for documenting/naming test sessions and test administrators in Pearson Access Next. </a:t>
            </a:r>
            <a:r>
              <a:rPr lang="en-US" b="1" dirty="0" smtClean="0">
                <a:hlinkClick r:id="rId3"/>
              </a:rPr>
              <a:t>See instructions here</a:t>
            </a:r>
            <a:r>
              <a:rPr lang="en-US" b="1" dirty="0" smtClean="0"/>
              <a:t>.</a:t>
            </a:r>
            <a:r>
              <a:rPr lang="en-US" dirty="0" smtClean="0"/>
              <a:t>  </a:t>
            </a:r>
          </a:p>
          <a:p>
            <a:r>
              <a:rPr lang="en-US" dirty="0" smtClean="0"/>
              <a:t>LEAs may require additional elements</a:t>
            </a:r>
          </a:p>
          <a:p>
            <a:r>
              <a:rPr lang="en-US" dirty="0" smtClean="0"/>
              <a:t>Test plans must be submitted via the OSSE Support Tool</a:t>
            </a:r>
          </a:p>
        </p:txBody>
      </p:sp>
      <p:sp>
        <p:nvSpPr>
          <p:cNvPr id="5" name="Slide Number Placeholder 4"/>
          <p:cNvSpPr>
            <a:spLocks noGrp="1"/>
          </p:cNvSpPr>
          <p:nvPr>
            <p:ph type="sldNum" sz="quarter" idx="12"/>
          </p:nvPr>
        </p:nvSpPr>
        <p:spPr/>
        <p:txBody>
          <a:bodyPr/>
          <a:lstStyle/>
          <a:p>
            <a:fld id="{504A4770-9938-8749-89B4-9965A27115E0}" type="slidenum">
              <a:rPr lang="en-US" smtClean="0"/>
              <a:t>25</a:t>
            </a:fld>
            <a:endParaRPr lang="en-US"/>
          </a:p>
        </p:txBody>
      </p:sp>
    </p:spTree>
    <p:extLst>
      <p:ext uri="{BB962C8B-B14F-4D97-AF65-F5344CB8AC3E}">
        <p14:creationId xmlns:p14="http://schemas.microsoft.com/office/powerpoint/2010/main" val="2277517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Local Test Administration Training</a:t>
            </a:r>
            <a:endParaRPr lang="en-US" sz="3600" dirty="0"/>
          </a:p>
        </p:txBody>
      </p:sp>
      <p:sp>
        <p:nvSpPr>
          <p:cNvPr id="3" name="Text Placeholder 2"/>
          <p:cNvSpPr>
            <a:spLocks noGrp="1"/>
          </p:cNvSpPr>
          <p:nvPr>
            <p:ph type="body" sz="quarter" idx="4294967295"/>
          </p:nvPr>
        </p:nvSpPr>
        <p:spPr>
          <a:xfrm>
            <a:off x="457200" y="1145219"/>
            <a:ext cx="8331958" cy="5063494"/>
          </a:xfrm>
          <a:prstGeom prst="rect">
            <a:avLst/>
          </a:prstGeom>
        </p:spPr>
        <p:txBody>
          <a:bodyPr>
            <a:normAutofit lnSpcReduction="10000"/>
          </a:bodyPr>
          <a:lstStyle/>
          <a:p>
            <a:pPr marL="0" indent="0">
              <a:buNone/>
            </a:pPr>
            <a:r>
              <a:rPr lang="en-US" dirty="0" smtClean="0"/>
              <a:t>Train all authorized personnel at LEA/school in state, LEA and school policy and procedures</a:t>
            </a:r>
          </a:p>
          <a:p>
            <a:r>
              <a:rPr lang="en-US" dirty="0" smtClean="0"/>
              <a:t>Distribute Testing Integrity and Security Notification Statement to all authorized personnel</a:t>
            </a:r>
          </a:p>
          <a:p>
            <a:r>
              <a:rPr lang="en-US" dirty="0" smtClean="0"/>
              <a:t>Include </a:t>
            </a:r>
            <a:r>
              <a:rPr lang="en-US" dirty="0"/>
              <a:t>the </a:t>
            </a:r>
            <a:r>
              <a:rPr lang="en-US" dirty="0" smtClean="0"/>
              <a:t>following topics: </a:t>
            </a:r>
            <a:endParaRPr lang="en-US" dirty="0"/>
          </a:p>
          <a:p>
            <a:pPr lvl="1"/>
            <a:r>
              <a:rPr lang="en-US" dirty="0">
                <a:solidFill>
                  <a:srgbClr val="000000"/>
                </a:solidFill>
              </a:rPr>
              <a:t>Review of </a:t>
            </a:r>
            <a:r>
              <a:rPr lang="en-US" dirty="0" smtClean="0">
                <a:solidFill>
                  <a:srgbClr val="000000"/>
                </a:solidFill>
              </a:rPr>
              <a:t>School Test Plan</a:t>
            </a:r>
            <a:endParaRPr lang="en-US" dirty="0">
              <a:solidFill>
                <a:srgbClr val="000000"/>
              </a:solidFill>
            </a:endParaRPr>
          </a:p>
          <a:p>
            <a:pPr lvl="1"/>
            <a:r>
              <a:rPr lang="en-US" dirty="0">
                <a:solidFill>
                  <a:srgbClr val="000000"/>
                </a:solidFill>
              </a:rPr>
              <a:t>Review of </a:t>
            </a:r>
            <a:r>
              <a:rPr lang="en-US" dirty="0" smtClean="0">
                <a:solidFill>
                  <a:srgbClr val="000000"/>
                </a:solidFill>
              </a:rPr>
              <a:t>Test Security Guidelines </a:t>
            </a:r>
            <a:endParaRPr lang="en-US" dirty="0">
              <a:solidFill>
                <a:srgbClr val="000000"/>
              </a:solidFill>
            </a:endParaRPr>
          </a:p>
          <a:p>
            <a:pPr lvl="1"/>
            <a:r>
              <a:rPr lang="en-US" dirty="0" smtClean="0">
                <a:solidFill>
                  <a:srgbClr val="000000"/>
                </a:solidFill>
              </a:rPr>
              <a:t>Review </a:t>
            </a:r>
            <a:r>
              <a:rPr lang="en-US" dirty="0">
                <a:solidFill>
                  <a:srgbClr val="000000"/>
                </a:solidFill>
              </a:rPr>
              <a:t>of </a:t>
            </a:r>
            <a:r>
              <a:rPr lang="en-US" dirty="0" smtClean="0">
                <a:solidFill>
                  <a:srgbClr val="000000"/>
                </a:solidFill>
              </a:rPr>
              <a:t>Test Administration Procedures</a:t>
            </a:r>
          </a:p>
          <a:p>
            <a:pPr lvl="1"/>
            <a:r>
              <a:rPr lang="en-US" dirty="0" smtClean="0">
                <a:solidFill>
                  <a:srgbClr val="000000"/>
                </a:solidFill>
              </a:rPr>
              <a:t>Review of vendor-supplied testing manual(s)</a:t>
            </a:r>
            <a:endParaRPr lang="en-US" dirty="0">
              <a:solidFill>
                <a:srgbClr val="000000"/>
              </a:solidFill>
            </a:endParaRPr>
          </a:p>
          <a:p>
            <a:pPr lvl="1"/>
            <a:endParaRPr 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504A4770-9938-8749-89B4-9965A27115E0}" type="slidenum">
              <a:rPr lang="en-US" smtClean="0"/>
              <a:t>26</a:t>
            </a:fld>
            <a:endParaRPr lang="en-US"/>
          </a:p>
        </p:txBody>
      </p:sp>
    </p:spTree>
    <p:extLst>
      <p:ext uri="{BB962C8B-B14F-4D97-AF65-F5344CB8AC3E}">
        <p14:creationId xmlns:p14="http://schemas.microsoft.com/office/powerpoint/2010/main" val="2215443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Notify Students and Families</a:t>
            </a:r>
            <a:endParaRPr lang="en-US" dirty="0"/>
          </a:p>
        </p:txBody>
      </p:sp>
      <p:sp>
        <p:nvSpPr>
          <p:cNvPr id="4" name="Slide Number Placeholder 3"/>
          <p:cNvSpPr>
            <a:spLocks noGrp="1"/>
          </p:cNvSpPr>
          <p:nvPr>
            <p:ph type="sldNum" sz="quarter" idx="12"/>
          </p:nvPr>
        </p:nvSpPr>
        <p:spPr/>
        <p:txBody>
          <a:bodyPr/>
          <a:lstStyle/>
          <a:p>
            <a:fld id="{504A4770-9938-8749-89B4-9965A27115E0}" type="slidenum">
              <a:rPr lang="en-US" smtClean="0"/>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19833001"/>
              </p:ext>
            </p:extLst>
          </p:nvPr>
        </p:nvGraphicFramePr>
        <p:xfrm>
          <a:off x="457200" y="1173707"/>
          <a:ext cx="8229600" cy="4899547"/>
        </p:xfrm>
        <a:graphic>
          <a:graphicData uri="http://schemas.openxmlformats.org/drawingml/2006/table">
            <a:tbl>
              <a:tblPr firstRow="1" bandRow="1">
                <a:tableStyleId>{69012ECD-51FC-41F1-AA8D-1B2483CD663E}</a:tableStyleId>
              </a:tblPr>
              <a:tblGrid>
                <a:gridCol w="4114800"/>
                <a:gridCol w="4114800"/>
              </a:tblGrid>
              <a:tr h="451030">
                <a:tc>
                  <a:txBody>
                    <a:bodyPr/>
                    <a:lstStyle/>
                    <a:p>
                      <a:r>
                        <a:rPr lang="en-US" dirty="0" smtClean="0"/>
                        <a:t>Students</a:t>
                      </a:r>
                      <a:endParaRPr lang="en-US" dirty="0"/>
                    </a:p>
                  </a:txBody>
                  <a:tcPr/>
                </a:tc>
                <a:tc>
                  <a:txBody>
                    <a:bodyPr/>
                    <a:lstStyle/>
                    <a:p>
                      <a:r>
                        <a:rPr lang="en-US" dirty="0" smtClean="0"/>
                        <a:t>Families</a:t>
                      </a:r>
                      <a:endParaRPr lang="en-US" dirty="0"/>
                    </a:p>
                  </a:txBody>
                  <a:tcPr/>
                </a:tc>
              </a:tr>
              <a:tr h="4448517">
                <a:tc>
                  <a:txBody>
                    <a:bodyPr/>
                    <a:lstStyle/>
                    <a:p>
                      <a:pPr marL="285750" indent="-285750">
                        <a:buFont typeface="Arial" panose="020B0604020202020204" pitchFamily="34" charset="0"/>
                        <a:buChar char="•"/>
                      </a:pPr>
                      <a:r>
                        <a:rPr lang="en-US" sz="1800" dirty="0" smtClean="0"/>
                        <a:t>Prepare students to participate in the PARCC, NCSC, and NGSS Science</a:t>
                      </a:r>
                    </a:p>
                    <a:p>
                      <a:pPr marL="285750" indent="-285750">
                        <a:buFont typeface="Arial" panose="020B0604020202020204" pitchFamily="34" charset="0"/>
                        <a:buChar char="•"/>
                      </a:pPr>
                      <a:r>
                        <a:rPr lang="en-US" sz="1800" dirty="0" smtClean="0"/>
                        <a:t>Explain purpose and dates of testing</a:t>
                      </a:r>
                    </a:p>
                    <a:p>
                      <a:pPr marL="285750" indent="-285750">
                        <a:buFont typeface="Arial" panose="020B0604020202020204" pitchFamily="34" charset="0"/>
                        <a:buChar char="•"/>
                      </a:pPr>
                      <a:r>
                        <a:rPr lang="en-US" sz="1800" dirty="0" smtClean="0"/>
                        <a:t>Encourage positive attitudes about testing </a:t>
                      </a:r>
                    </a:p>
                    <a:p>
                      <a:pPr marL="285750" indent="-285750">
                        <a:buFont typeface="Arial" panose="020B0604020202020204" pitchFamily="34" charset="0"/>
                        <a:buChar char="•"/>
                      </a:pPr>
                      <a:r>
                        <a:rPr lang="en-US" sz="1800" dirty="0" smtClean="0"/>
                        <a:t>Ensure accommodations are addressed</a:t>
                      </a:r>
                    </a:p>
                    <a:p>
                      <a:endParaRPr lang="en-US" dirty="0"/>
                    </a:p>
                  </a:txBody>
                  <a:tcPr/>
                </a:tc>
                <a:tc>
                  <a:txBody>
                    <a:bodyPr/>
                    <a:lstStyle/>
                    <a:p>
                      <a:pPr marL="285750" indent="-285750">
                        <a:buFont typeface="Arial" panose="020B0604020202020204" pitchFamily="34" charset="0"/>
                        <a:buChar char="•"/>
                      </a:pPr>
                      <a:r>
                        <a:rPr lang="en-US" sz="1800" dirty="0" smtClean="0"/>
                        <a:t>School/LEA must provide families with a letter regarding the dates and purpose of the statewide assessments</a:t>
                      </a:r>
                    </a:p>
                    <a:p>
                      <a:pPr marL="285750" indent="-285750">
                        <a:buFont typeface="Arial" panose="020B0604020202020204" pitchFamily="34" charset="0"/>
                        <a:buChar char="•"/>
                      </a:pPr>
                      <a:r>
                        <a:rPr lang="en-US" sz="1800" dirty="0" smtClean="0"/>
                        <a:t>Copies of letters sent home must be kept on file for the test monitor’s review</a:t>
                      </a:r>
                    </a:p>
                    <a:p>
                      <a:pPr marL="285750" indent="-285750">
                        <a:buFont typeface="Arial" panose="020B0604020202020204" pitchFamily="34" charset="0"/>
                        <a:buChar char="•"/>
                      </a:pPr>
                      <a:r>
                        <a:rPr lang="en-US" sz="1800" dirty="0" smtClean="0"/>
                        <a:t>A template with English and other translated versions of the letter are available on the OSSE website (http://osse.dc.gov/publication/guide-new-parcc-assessment-parents) for school use </a:t>
                      </a:r>
                    </a:p>
                    <a:p>
                      <a:endParaRPr lang="en-US" dirty="0"/>
                    </a:p>
                  </a:txBody>
                  <a:tcPr/>
                </a:tc>
              </a:tr>
            </a:tbl>
          </a:graphicData>
        </a:graphic>
      </p:graphicFrame>
    </p:spTree>
    <p:extLst>
      <p:ext uri="{BB962C8B-B14F-4D97-AF65-F5344CB8AC3E}">
        <p14:creationId xmlns:p14="http://schemas.microsoft.com/office/powerpoint/2010/main" val="3883185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During Testing Tasks</a:t>
            </a:r>
            <a:endParaRPr lang="en-US" dirty="0"/>
          </a:p>
        </p:txBody>
      </p:sp>
      <p:sp>
        <p:nvSpPr>
          <p:cNvPr id="4" name="Slide Number Placeholder 3"/>
          <p:cNvSpPr>
            <a:spLocks noGrp="1"/>
          </p:cNvSpPr>
          <p:nvPr>
            <p:ph type="sldNum" sz="quarter" idx="12"/>
          </p:nvPr>
        </p:nvSpPr>
        <p:spPr/>
        <p:txBody>
          <a:bodyPr/>
          <a:lstStyle/>
          <a:p>
            <a:fld id="{504A4770-9938-8749-89B4-9965A27115E0}" type="slidenum">
              <a:rPr lang="en-US" smtClean="0"/>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26847419"/>
              </p:ext>
            </p:extLst>
          </p:nvPr>
        </p:nvGraphicFramePr>
        <p:xfrm>
          <a:off x="361664" y="1160058"/>
          <a:ext cx="8325135" cy="5045515"/>
        </p:xfrm>
        <a:graphic>
          <a:graphicData uri="http://schemas.openxmlformats.org/drawingml/2006/table">
            <a:tbl>
              <a:tblPr firstRow="1" bandRow="1">
                <a:tableStyleId>{5C22544A-7EE6-4342-B048-85BDC9FD1C3A}</a:tableStyleId>
              </a:tblPr>
              <a:tblGrid>
                <a:gridCol w="2775045"/>
                <a:gridCol w="2775045"/>
                <a:gridCol w="2775045"/>
              </a:tblGrid>
              <a:tr h="305160">
                <a:tc>
                  <a:txBody>
                    <a:bodyPr/>
                    <a:lstStyle/>
                    <a:p>
                      <a:r>
                        <a:rPr lang="en-US" dirty="0" smtClean="0"/>
                        <a:t>OSSE</a:t>
                      </a:r>
                      <a:endParaRPr lang="en-US" dirty="0"/>
                    </a:p>
                  </a:txBody>
                  <a:tcPr/>
                </a:tc>
                <a:tc>
                  <a:txBody>
                    <a:bodyPr/>
                    <a:lstStyle/>
                    <a:p>
                      <a:r>
                        <a:rPr lang="en-US" dirty="0" smtClean="0"/>
                        <a:t>LEA</a:t>
                      </a:r>
                      <a:endParaRPr lang="en-US" dirty="0"/>
                    </a:p>
                  </a:txBody>
                  <a:tcPr/>
                </a:tc>
                <a:tc>
                  <a:txBody>
                    <a:bodyPr/>
                    <a:lstStyle/>
                    <a:p>
                      <a:r>
                        <a:rPr lang="en-US" dirty="0" smtClean="0"/>
                        <a:t>School</a:t>
                      </a:r>
                      <a:endParaRPr lang="en-US" dirty="0"/>
                    </a:p>
                  </a:txBody>
                  <a:tcPr/>
                </a:tc>
              </a:tr>
              <a:tr h="2762918">
                <a:tc rowSpan="3">
                  <a:txBody>
                    <a:bodyPr/>
                    <a:lstStyle/>
                    <a:p>
                      <a:pPr marL="285750" indent="-285750">
                        <a:buFont typeface="Arial" panose="020B0604020202020204" pitchFamily="34" charset="0"/>
                        <a:buChar char="•"/>
                      </a:pPr>
                      <a:r>
                        <a:rPr lang="en-US" dirty="0" smtClean="0"/>
                        <a:t>Support</a:t>
                      </a:r>
                      <a:r>
                        <a:rPr lang="en-US" baseline="0" dirty="0" smtClean="0"/>
                        <a:t> </a:t>
                      </a:r>
                      <a:r>
                        <a:rPr lang="en-US" dirty="0" smtClean="0"/>
                        <a:t>test integrity coordinators and test monitors</a:t>
                      </a:r>
                    </a:p>
                    <a:p>
                      <a:pPr marL="285750" indent="-285750">
                        <a:buFont typeface="Arial" panose="020B0604020202020204" pitchFamily="34" charset="0"/>
                        <a:buChar char="•"/>
                      </a:pPr>
                      <a:r>
                        <a:rPr lang="en-US" dirty="0" smtClean="0"/>
                        <a:t>Monitor assessment administration</a:t>
                      </a:r>
                      <a:r>
                        <a:rPr lang="en-US" baseline="0" dirty="0" smtClean="0"/>
                        <a:t> at school sides</a:t>
                      </a:r>
                      <a:endParaRPr lang="en-US" dirty="0"/>
                    </a:p>
                  </a:txBody>
                  <a:tcPr/>
                </a:tc>
                <a:tc>
                  <a:txBody>
                    <a:bodyPr/>
                    <a:lstStyle/>
                    <a:p>
                      <a:pPr marL="285750" indent="-285750">
                        <a:buFont typeface="Arial" panose="020B0604020202020204" pitchFamily="34" charset="0"/>
                        <a:buChar char="•"/>
                      </a:pPr>
                      <a:r>
                        <a:rPr lang="en-US" dirty="0" smtClean="0"/>
                        <a:t>Support</a:t>
                      </a:r>
                      <a:r>
                        <a:rPr lang="en-US" baseline="0" dirty="0" smtClean="0"/>
                        <a:t> test monitors</a:t>
                      </a:r>
                    </a:p>
                    <a:p>
                      <a:pPr marL="285750" indent="-285750">
                        <a:buFont typeface="Arial" panose="020B0604020202020204" pitchFamily="34" charset="0"/>
                        <a:buChar char="•"/>
                      </a:pPr>
                      <a:r>
                        <a:rPr lang="en-US" baseline="0" dirty="0" smtClean="0"/>
                        <a:t>Monitor assessment administration at school sites</a:t>
                      </a:r>
                    </a:p>
                  </a:txBody>
                  <a:tcPr/>
                </a:tc>
                <a:tc>
                  <a:txBody>
                    <a:bodyPr/>
                    <a:lstStyle/>
                    <a:p>
                      <a:pPr marL="285750" indent="-285750">
                        <a:buFont typeface="Arial" panose="020B0604020202020204" pitchFamily="34" charset="0"/>
                        <a:buChar char="•"/>
                      </a:pPr>
                      <a:r>
                        <a:rPr lang="en-US" dirty="0" smtClean="0"/>
                        <a:t>Maintain school security file</a:t>
                      </a:r>
                    </a:p>
                    <a:p>
                      <a:pPr marL="285750" indent="-285750">
                        <a:buFont typeface="Arial" panose="020B0604020202020204" pitchFamily="34" charset="0"/>
                        <a:buChar char="•"/>
                      </a:pPr>
                      <a:r>
                        <a:rPr lang="en-US" dirty="0" smtClean="0"/>
                        <a:t>Follow school test plan</a:t>
                      </a:r>
                    </a:p>
                    <a:p>
                      <a:pPr marL="285750" indent="-285750">
                        <a:buFont typeface="Arial" panose="020B0604020202020204" pitchFamily="34" charset="0"/>
                        <a:buChar char="•"/>
                      </a:pPr>
                      <a:r>
                        <a:rPr lang="en-US" dirty="0" smtClean="0"/>
                        <a:t>Administer assessment</a:t>
                      </a:r>
                    </a:p>
                    <a:p>
                      <a:pPr marL="285750" indent="-285750">
                        <a:buFont typeface="Arial" panose="020B0604020202020204" pitchFamily="34" charset="0"/>
                        <a:buChar char="•"/>
                      </a:pPr>
                      <a:r>
                        <a:rPr lang="en-US" sz="1800" dirty="0" smtClean="0">
                          <a:solidFill>
                            <a:srgbClr val="000000"/>
                          </a:solidFill>
                        </a:rPr>
                        <a:t>Document handling of secure materials on chain</a:t>
                      </a:r>
                      <a:r>
                        <a:rPr lang="en-US" sz="1800" baseline="0" dirty="0" smtClean="0">
                          <a:solidFill>
                            <a:srgbClr val="000000"/>
                          </a:solidFill>
                        </a:rPr>
                        <a:t> of custody form</a:t>
                      </a:r>
                      <a:endParaRPr lang="en-US" sz="1800" dirty="0" smtClean="0">
                        <a:solidFill>
                          <a:srgbClr val="000000"/>
                        </a:solidFill>
                      </a:endParaRPr>
                    </a:p>
                    <a:p>
                      <a:pPr marL="285750" indent="-285750">
                        <a:buFont typeface="Arial" panose="020B0604020202020204" pitchFamily="34" charset="0"/>
                        <a:buChar char="•"/>
                      </a:pPr>
                      <a:r>
                        <a:rPr lang="en-US" sz="1800" dirty="0" smtClean="0">
                          <a:solidFill>
                            <a:srgbClr val="000000"/>
                          </a:solidFill>
                        </a:rPr>
                        <a:t>Follow the test directions</a:t>
                      </a:r>
                      <a:endParaRPr lang="en-US" baseline="0" dirty="0" smtClean="0"/>
                    </a:p>
                    <a:p>
                      <a:pPr marL="285750" indent="-285750">
                        <a:buFontTx/>
                        <a:buChar char="-"/>
                      </a:pPr>
                      <a:endParaRPr lang="en-US" dirty="0"/>
                    </a:p>
                  </a:txBody>
                  <a:tcPr/>
                </a:tc>
              </a:tr>
              <a:tr h="470163">
                <a:tc vMerge="1">
                  <a:txBody>
                    <a:bodyPr/>
                    <a:lstStyle/>
                    <a:p>
                      <a:pPr marL="285750" indent="-285750">
                        <a:buFontTx/>
                        <a:buChar char="-"/>
                      </a:pPr>
                      <a:endParaRPr lang="en-US" dirty="0"/>
                    </a:p>
                  </a:txBody>
                  <a:tcPr/>
                </a:tc>
                <a:tc gridSpan="2">
                  <a:txBody>
                    <a:bodyPr/>
                    <a:lstStyle/>
                    <a:p>
                      <a:pPr marL="0" indent="0">
                        <a:buFontTx/>
                        <a:buNone/>
                      </a:pPr>
                      <a:r>
                        <a:rPr lang="en-US" b="1" dirty="0" smtClean="0">
                          <a:solidFill>
                            <a:schemeClr val="bg1"/>
                          </a:solidFill>
                        </a:rPr>
                        <a:t>LEA and/or</a:t>
                      </a:r>
                      <a:r>
                        <a:rPr lang="en-US" b="1" baseline="0" dirty="0" smtClean="0">
                          <a:solidFill>
                            <a:schemeClr val="bg1"/>
                          </a:solidFill>
                        </a:rPr>
                        <a:t> School</a:t>
                      </a:r>
                      <a:endParaRPr lang="en-US" b="1" dirty="0">
                        <a:solidFill>
                          <a:schemeClr val="bg1"/>
                        </a:solidFill>
                      </a:endParaRPr>
                    </a:p>
                  </a:txBody>
                  <a:tcPr>
                    <a:solidFill>
                      <a:schemeClr val="accent1"/>
                    </a:solidFill>
                  </a:tcPr>
                </a:tc>
                <a:tc hMerge="1">
                  <a:txBody>
                    <a:bodyPr/>
                    <a:lstStyle/>
                    <a:p>
                      <a:pPr marL="285750" indent="-285750">
                        <a:buFontTx/>
                        <a:buChar char="-"/>
                      </a:pPr>
                      <a:endParaRPr lang="en-US" dirty="0"/>
                    </a:p>
                  </a:txBody>
                  <a:tcPr/>
                </a:tc>
              </a:tr>
              <a:tr h="1374952">
                <a:tc vMerge="1">
                  <a:txBody>
                    <a:bodyPr/>
                    <a:lstStyle/>
                    <a:p>
                      <a:pPr marL="285750" indent="-285750">
                        <a:buFontTx/>
                        <a:buChar char="-"/>
                      </a:pPr>
                      <a:endParaRPr lang="en-US" dirty="0"/>
                    </a:p>
                  </a:txBody>
                  <a:tcPr/>
                </a:tc>
                <a:tc gridSpan="2">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000000"/>
                          </a:solidFill>
                        </a:rPr>
                        <a:t>Actively monitor and manage test environment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000000"/>
                          </a:solidFill>
                        </a:rPr>
                        <a:t>Report</a:t>
                      </a:r>
                      <a:r>
                        <a:rPr lang="en-US" sz="1800" baseline="0" dirty="0" smtClean="0">
                          <a:solidFill>
                            <a:srgbClr val="000000"/>
                          </a:solidFill>
                        </a:rPr>
                        <a:t> irregularities, incidents and/or breaches of security</a:t>
                      </a:r>
                      <a:endParaRPr lang="en-US" sz="1800" dirty="0" smtClean="0">
                        <a:solidFill>
                          <a:srgbClr val="000000"/>
                        </a:solidFill>
                      </a:endParaRPr>
                    </a:p>
                    <a:p>
                      <a:pPr marL="0" indent="0">
                        <a:buFontTx/>
                        <a:buNone/>
                      </a:pPr>
                      <a:endParaRPr lang="en-US" dirty="0"/>
                    </a:p>
                  </a:txBody>
                  <a:tcPr/>
                </a:tc>
                <a:tc hMerge="1">
                  <a:txBody>
                    <a:bodyPr/>
                    <a:lstStyle/>
                    <a:p>
                      <a:pPr marL="285750" indent="-285750">
                        <a:buFontTx/>
                        <a:buChar char="-"/>
                      </a:pPr>
                      <a:endParaRPr lang="en-US" dirty="0"/>
                    </a:p>
                  </a:txBody>
                  <a:tcPr/>
                </a:tc>
              </a:tr>
            </a:tbl>
          </a:graphicData>
        </a:graphic>
      </p:graphicFrame>
    </p:spTree>
    <p:extLst>
      <p:ext uri="{BB962C8B-B14F-4D97-AF65-F5344CB8AC3E}">
        <p14:creationId xmlns:p14="http://schemas.microsoft.com/office/powerpoint/2010/main" val="3118191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a:t>
            </a:r>
            <a:endParaRPr lang="en-US" dirty="0"/>
          </a:p>
        </p:txBody>
      </p:sp>
      <p:sp>
        <p:nvSpPr>
          <p:cNvPr id="3" name="Content Placeholder 2"/>
          <p:cNvSpPr>
            <a:spLocks noGrp="1"/>
          </p:cNvSpPr>
          <p:nvPr>
            <p:ph idx="1"/>
          </p:nvPr>
        </p:nvSpPr>
        <p:spPr/>
        <p:txBody>
          <a:bodyPr/>
          <a:lstStyle/>
          <a:p>
            <a:r>
              <a:rPr lang="en-US" dirty="0" smtClean="0">
                <a:solidFill>
                  <a:schemeClr val="tx1"/>
                </a:solidFill>
              </a:rPr>
              <a:t>Document minor deviations from testing plan in School Security File</a:t>
            </a:r>
          </a:p>
          <a:p>
            <a:r>
              <a:rPr lang="en-US" dirty="0" smtClean="0">
                <a:solidFill>
                  <a:schemeClr val="tx1"/>
                </a:solidFill>
              </a:rPr>
              <a:t>Submit incident reports via:</a:t>
            </a:r>
          </a:p>
          <a:p>
            <a:pPr lvl="1"/>
            <a:r>
              <a:rPr lang="en-US" dirty="0" smtClean="0">
                <a:solidFill>
                  <a:schemeClr val="tx1"/>
                </a:solidFill>
              </a:rPr>
              <a:t>OSSE website</a:t>
            </a:r>
          </a:p>
          <a:p>
            <a:pPr lvl="1"/>
            <a:r>
              <a:rPr lang="en-US" dirty="0" smtClean="0">
                <a:solidFill>
                  <a:schemeClr val="tx1"/>
                </a:solidFill>
              </a:rPr>
              <a:t>OSSE Support Tool (as attachment)</a:t>
            </a:r>
          </a:p>
          <a:p>
            <a:r>
              <a:rPr lang="en-US" dirty="0" smtClean="0">
                <a:solidFill>
                  <a:schemeClr val="tx1"/>
                </a:solidFill>
                <a:hlinkClick r:id="rId3"/>
              </a:rPr>
              <a:t>Forms here</a:t>
            </a:r>
            <a:endParaRPr lang="en-US" dirty="0">
              <a:solidFill>
                <a:schemeClr val="tx1"/>
              </a:solidFill>
            </a:endParaRPr>
          </a:p>
        </p:txBody>
      </p:sp>
    </p:spTree>
    <p:extLst>
      <p:ext uri="{BB962C8B-B14F-4D97-AF65-F5344CB8AC3E}">
        <p14:creationId xmlns:p14="http://schemas.microsoft.com/office/powerpoint/2010/main" val="2722643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Materials for this training</a:t>
            </a:r>
            <a:endParaRPr lang="en-US" dirty="0"/>
          </a:p>
        </p:txBody>
      </p:sp>
      <p:sp>
        <p:nvSpPr>
          <p:cNvPr id="6" name="Content Placeholder 5"/>
          <p:cNvSpPr>
            <a:spLocks noGrp="1"/>
          </p:cNvSpPr>
          <p:nvPr>
            <p:ph idx="1"/>
          </p:nvPr>
        </p:nvSpPr>
        <p:spPr/>
        <p:txBody>
          <a:bodyPr/>
          <a:lstStyle/>
          <a:p>
            <a:r>
              <a:rPr lang="en-US" dirty="0" smtClean="0">
                <a:solidFill>
                  <a:schemeClr val="tx1"/>
                </a:solidFill>
              </a:rPr>
              <a:t>All materials and resources for this training </a:t>
            </a:r>
            <a:r>
              <a:rPr lang="en-US" dirty="0">
                <a:solidFill>
                  <a:schemeClr val="tx1"/>
                </a:solidFill>
              </a:rPr>
              <a:t>are posted at </a:t>
            </a:r>
            <a:r>
              <a:rPr lang="en-US" dirty="0">
                <a:solidFill>
                  <a:schemeClr val="tx1"/>
                </a:solidFill>
                <a:hlinkClick r:id="rId2"/>
              </a:rPr>
              <a:t>http://</a:t>
            </a:r>
            <a:r>
              <a:rPr lang="en-US" dirty="0" smtClean="0">
                <a:solidFill>
                  <a:schemeClr val="tx1"/>
                </a:solidFill>
                <a:hlinkClick r:id="rId2"/>
              </a:rPr>
              <a:t>osse.dc.gov/page/test-coordinators-training</a:t>
            </a:r>
            <a:endParaRPr lang="en-US" dirty="0" smtClean="0">
              <a:solidFill>
                <a:schemeClr val="tx1"/>
              </a:solidFill>
            </a:endParaRPr>
          </a:p>
          <a:p>
            <a:r>
              <a:rPr lang="en-US" dirty="0" smtClean="0">
                <a:solidFill>
                  <a:schemeClr val="tx1"/>
                </a:solidFill>
              </a:rPr>
              <a:t>All test security forms and guidelines </a:t>
            </a:r>
            <a:r>
              <a:rPr lang="en-US" dirty="0">
                <a:solidFill>
                  <a:schemeClr val="tx1"/>
                </a:solidFill>
              </a:rPr>
              <a:t>are posted at </a:t>
            </a:r>
            <a:r>
              <a:rPr lang="en-US" dirty="0">
                <a:solidFill>
                  <a:schemeClr val="tx1"/>
                </a:solidFill>
                <a:hlinkClick r:id="rId3"/>
              </a:rPr>
              <a:t>http://</a:t>
            </a:r>
            <a:r>
              <a:rPr lang="en-US" dirty="0" smtClean="0">
                <a:solidFill>
                  <a:schemeClr val="tx1"/>
                </a:solidFill>
                <a:hlinkClick r:id="rId3"/>
              </a:rPr>
              <a:t>osse.dc.gov/service/test-security-and-incident-forms</a:t>
            </a:r>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279267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Maintaining a Security File</a:t>
            </a:r>
            <a:endParaRPr lang="en-US" dirty="0"/>
          </a:p>
        </p:txBody>
      </p:sp>
      <p:sp>
        <p:nvSpPr>
          <p:cNvPr id="3" name="Text Placeholder 2"/>
          <p:cNvSpPr>
            <a:spLocks noGrp="1"/>
          </p:cNvSpPr>
          <p:nvPr>
            <p:ph type="body" sz="quarter" idx="4294967295"/>
          </p:nvPr>
        </p:nvSpPr>
        <p:spPr>
          <a:xfrm>
            <a:off x="341194" y="1162975"/>
            <a:ext cx="8475260" cy="5045738"/>
          </a:xfrm>
          <a:prstGeom prst="rect">
            <a:avLst/>
          </a:prstGeom>
        </p:spPr>
        <p:txBody>
          <a:bodyPr>
            <a:normAutofit fontScale="85000" lnSpcReduction="20000"/>
          </a:bodyPr>
          <a:lstStyle/>
          <a:p>
            <a:pPr marL="0" indent="0">
              <a:buNone/>
            </a:pPr>
            <a:r>
              <a:rPr lang="en-US" dirty="0" smtClean="0">
                <a:solidFill>
                  <a:srgbClr val="000000"/>
                </a:solidFill>
              </a:rPr>
              <a:t>School security file must contain:</a:t>
            </a:r>
          </a:p>
          <a:p>
            <a:pPr lvl="1">
              <a:buFont typeface="Arial" panose="020B0604020202020204" pitchFamily="34" charset="0"/>
              <a:buChar char="•"/>
            </a:pPr>
            <a:r>
              <a:rPr lang="en-US" dirty="0" smtClean="0">
                <a:solidFill>
                  <a:srgbClr val="000000"/>
                </a:solidFill>
              </a:rPr>
              <a:t>School test plan(s) </a:t>
            </a:r>
          </a:p>
          <a:p>
            <a:pPr lvl="1">
              <a:buFont typeface="Arial" panose="020B0604020202020204" pitchFamily="34" charset="0"/>
              <a:buChar char="•"/>
            </a:pPr>
            <a:r>
              <a:rPr lang="en-US" dirty="0" smtClean="0">
                <a:solidFill>
                  <a:srgbClr val="000000"/>
                </a:solidFill>
              </a:rPr>
              <a:t>Documentation of any changes to or deviations from school test plan(s), including records of make-up test groups</a:t>
            </a:r>
          </a:p>
          <a:p>
            <a:pPr lvl="1">
              <a:buFont typeface="Arial" panose="020B0604020202020204" pitchFamily="34" charset="0"/>
              <a:buChar char="•"/>
            </a:pPr>
            <a:r>
              <a:rPr lang="en-US" dirty="0" smtClean="0">
                <a:solidFill>
                  <a:srgbClr val="000000"/>
                </a:solidFill>
              </a:rPr>
              <a:t>Copies of all incident forms</a:t>
            </a:r>
          </a:p>
          <a:p>
            <a:pPr lvl="1">
              <a:buFont typeface="Arial" panose="020B0604020202020204" pitchFamily="34" charset="0"/>
              <a:buChar char="•"/>
            </a:pPr>
            <a:r>
              <a:rPr lang="en-US" dirty="0" smtClean="0">
                <a:solidFill>
                  <a:srgbClr val="000000"/>
                </a:solidFill>
              </a:rPr>
              <a:t>Documentation of all irregularities </a:t>
            </a:r>
          </a:p>
          <a:p>
            <a:pPr lvl="1">
              <a:buFont typeface="Arial" panose="020B0604020202020204" pitchFamily="34" charset="0"/>
              <a:buChar char="•"/>
            </a:pPr>
            <a:r>
              <a:rPr lang="en-US" dirty="0" smtClean="0">
                <a:solidFill>
                  <a:srgbClr val="000000"/>
                </a:solidFill>
              </a:rPr>
              <a:t>Documentation of recommendations for invalidated </a:t>
            </a:r>
            <a:r>
              <a:rPr lang="en-US" dirty="0">
                <a:solidFill>
                  <a:srgbClr val="000000"/>
                </a:solidFill>
              </a:rPr>
              <a:t>student scores</a:t>
            </a:r>
          </a:p>
          <a:p>
            <a:pPr lvl="1">
              <a:buFont typeface="Arial" panose="020B0604020202020204" pitchFamily="34" charset="0"/>
              <a:buChar char="•"/>
            </a:pPr>
            <a:r>
              <a:rPr lang="en-US" dirty="0" smtClean="0">
                <a:solidFill>
                  <a:srgbClr val="000000"/>
                </a:solidFill>
              </a:rPr>
              <a:t>Chain-of-custody documentation: receipt </a:t>
            </a:r>
            <a:r>
              <a:rPr lang="en-US" dirty="0">
                <a:solidFill>
                  <a:srgbClr val="000000"/>
                </a:solidFill>
              </a:rPr>
              <a:t>and return of </a:t>
            </a:r>
            <a:r>
              <a:rPr lang="en-US" dirty="0" smtClean="0">
                <a:solidFill>
                  <a:srgbClr val="000000"/>
                </a:solidFill>
              </a:rPr>
              <a:t>secure test materials  </a:t>
            </a:r>
            <a:endParaRPr lang="en-US" dirty="0">
              <a:solidFill>
                <a:srgbClr val="000000"/>
              </a:solidFill>
            </a:endParaRPr>
          </a:p>
          <a:p>
            <a:pPr lvl="1">
              <a:buFont typeface="Arial" panose="020B0604020202020204" pitchFamily="34" charset="0"/>
              <a:buChar char="•"/>
            </a:pPr>
            <a:r>
              <a:rPr lang="en-US" dirty="0">
                <a:solidFill>
                  <a:srgbClr val="000000"/>
                </a:solidFill>
              </a:rPr>
              <a:t>Test administration concerns/notes</a:t>
            </a:r>
          </a:p>
          <a:p>
            <a:pPr lvl="1">
              <a:buFont typeface="Arial" panose="020B0604020202020204" pitchFamily="34" charset="0"/>
              <a:buChar char="•"/>
            </a:pPr>
            <a:r>
              <a:rPr lang="en-US" dirty="0">
                <a:solidFill>
                  <a:srgbClr val="000000"/>
                </a:solidFill>
              </a:rPr>
              <a:t>Missing secure materials (i.e., test materials initially received by the Test Administrator but not returned)  </a:t>
            </a:r>
          </a:p>
          <a:p>
            <a:pPr marL="0" indent="0">
              <a:buNone/>
            </a:pPr>
            <a:r>
              <a:rPr lang="en-US" dirty="0" smtClean="0">
                <a:solidFill>
                  <a:srgbClr val="000000"/>
                </a:solidFill>
              </a:rPr>
              <a:t>Be kept on file for four years</a:t>
            </a:r>
            <a:endParaRPr lang="en-US"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504A4770-9938-8749-89B4-9965A27115E0}" type="slidenum">
              <a:rPr lang="en-US" smtClean="0"/>
              <a:t>30</a:t>
            </a:fld>
            <a:endParaRPr lang="en-US"/>
          </a:p>
        </p:txBody>
      </p:sp>
    </p:spTree>
    <p:extLst>
      <p:ext uri="{BB962C8B-B14F-4D97-AF65-F5344CB8AC3E}">
        <p14:creationId xmlns:p14="http://schemas.microsoft.com/office/powerpoint/2010/main" val="1458790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Administration Monitoring</a:t>
            </a:r>
            <a:endParaRPr lang="en-US" dirty="0"/>
          </a:p>
        </p:txBody>
      </p:sp>
      <p:sp>
        <p:nvSpPr>
          <p:cNvPr id="3" name="Text Placeholder 2"/>
          <p:cNvSpPr>
            <a:spLocks noGrp="1"/>
          </p:cNvSpPr>
          <p:nvPr>
            <p:ph type="body" sz="quarter" idx="4294967295"/>
          </p:nvPr>
        </p:nvSpPr>
        <p:spPr>
          <a:xfrm>
            <a:off x="327546" y="1180730"/>
            <a:ext cx="8488908" cy="5027983"/>
          </a:xfrm>
          <a:prstGeom prst="rect">
            <a:avLst/>
          </a:prstGeom>
        </p:spPr>
        <p:txBody>
          <a:bodyPr/>
          <a:lstStyle/>
          <a:p>
            <a:pPr marL="0" indent="0">
              <a:buNone/>
            </a:pPr>
            <a:r>
              <a:rPr lang="en-US" dirty="0"/>
              <a:t>The Test Site Observation </a:t>
            </a:r>
            <a:r>
              <a:rPr lang="en-US" dirty="0" smtClean="0"/>
              <a:t>Report</a:t>
            </a:r>
            <a:endParaRPr lang="en-US" dirty="0"/>
          </a:p>
          <a:p>
            <a:pPr lvl="1">
              <a:buFont typeface="Arial" panose="020B0604020202020204" pitchFamily="34" charset="0"/>
              <a:buChar char="•"/>
            </a:pPr>
            <a:r>
              <a:rPr lang="en-US" dirty="0"/>
              <a:t>Provides guidelines for setting up a positive and uniform testing </a:t>
            </a:r>
            <a:r>
              <a:rPr lang="en-US" dirty="0" smtClean="0"/>
              <a:t>environment</a:t>
            </a:r>
            <a:endParaRPr lang="en-US" dirty="0"/>
          </a:p>
          <a:p>
            <a:pPr lvl="1">
              <a:buFont typeface="Arial" panose="020B0604020202020204" pitchFamily="34" charset="0"/>
              <a:buChar char="•"/>
            </a:pPr>
            <a:r>
              <a:rPr lang="en-US" dirty="0"/>
              <a:t>Used by </a:t>
            </a:r>
            <a:r>
              <a:rPr lang="en-US" dirty="0" smtClean="0"/>
              <a:t>OSSE monitors </a:t>
            </a:r>
            <a:r>
              <a:rPr lang="en-US" dirty="0"/>
              <a:t>to evaluate adherence to </a:t>
            </a:r>
            <a:r>
              <a:rPr lang="en-US" dirty="0" smtClean="0"/>
              <a:t>Districtwide assessment </a:t>
            </a:r>
            <a:r>
              <a:rPr lang="en-US" dirty="0"/>
              <a:t>administration </a:t>
            </a:r>
            <a:r>
              <a:rPr lang="en-US" dirty="0" smtClean="0"/>
              <a:t>guidelines</a:t>
            </a:r>
          </a:p>
          <a:p>
            <a:pPr marL="457200" lvl="1" indent="0">
              <a:buNone/>
            </a:pPr>
            <a:r>
              <a:rPr lang="en-US" dirty="0" smtClean="0"/>
              <a:t>To be posted here: </a:t>
            </a:r>
            <a:r>
              <a:rPr lang="en-US" dirty="0" smtClean="0">
                <a:solidFill>
                  <a:srgbClr val="FF0000"/>
                </a:solidFill>
                <a:hlinkClick r:id="rId3"/>
              </a:rPr>
              <a:t>http</a:t>
            </a:r>
            <a:r>
              <a:rPr lang="en-US" dirty="0">
                <a:solidFill>
                  <a:srgbClr val="FF0000"/>
                </a:solidFill>
                <a:hlinkClick r:id="rId3"/>
              </a:rPr>
              <a:t>://</a:t>
            </a:r>
            <a:r>
              <a:rPr lang="en-US" dirty="0" smtClean="0">
                <a:solidFill>
                  <a:srgbClr val="FF0000"/>
                </a:solidFill>
                <a:hlinkClick r:id="rId3"/>
              </a:rPr>
              <a:t>osse.dc.gov/service/test-security-and-incident-forms</a:t>
            </a:r>
            <a:r>
              <a:rPr lang="en-US" dirty="0" smtClean="0">
                <a:solidFill>
                  <a:srgbClr val="FF0000"/>
                </a:solidFill>
              </a:rPr>
              <a:t> </a:t>
            </a:r>
            <a:endParaRPr lang="en-US" dirty="0"/>
          </a:p>
        </p:txBody>
      </p:sp>
      <p:sp>
        <p:nvSpPr>
          <p:cNvPr id="4" name="Slide Number Placeholder 3"/>
          <p:cNvSpPr>
            <a:spLocks noGrp="1"/>
          </p:cNvSpPr>
          <p:nvPr>
            <p:ph type="sldNum" sz="quarter" idx="12"/>
          </p:nvPr>
        </p:nvSpPr>
        <p:spPr/>
        <p:txBody>
          <a:bodyPr/>
          <a:lstStyle/>
          <a:p>
            <a:fld id="{504A4770-9938-8749-89B4-9965A27115E0}" type="slidenum">
              <a:rPr lang="en-US" smtClean="0"/>
              <a:t>31</a:t>
            </a:fld>
            <a:endParaRPr lang="en-US"/>
          </a:p>
        </p:txBody>
      </p:sp>
    </p:spTree>
    <p:extLst>
      <p:ext uri="{BB962C8B-B14F-4D97-AF65-F5344CB8AC3E}">
        <p14:creationId xmlns:p14="http://schemas.microsoft.com/office/powerpoint/2010/main" val="4267919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Post Testing Tasks</a:t>
            </a:r>
            <a:endParaRPr lang="en-US" dirty="0"/>
          </a:p>
        </p:txBody>
      </p:sp>
      <p:sp>
        <p:nvSpPr>
          <p:cNvPr id="4" name="Slide Number Placeholder 3"/>
          <p:cNvSpPr>
            <a:spLocks noGrp="1"/>
          </p:cNvSpPr>
          <p:nvPr>
            <p:ph type="sldNum" sz="quarter" idx="12"/>
          </p:nvPr>
        </p:nvSpPr>
        <p:spPr/>
        <p:txBody>
          <a:bodyPr/>
          <a:lstStyle/>
          <a:p>
            <a:fld id="{504A4770-9938-8749-89B4-9965A27115E0}" type="slidenum">
              <a:rPr lang="en-US" smtClean="0"/>
              <a:t>32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90922783"/>
              </p:ext>
            </p:extLst>
          </p:nvPr>
        </p:nvGraphicFramePr>
        <p:xfrm>
          <a:off x="402608" y="1241947"/>
          <a:ext cx="8325135" cy="5257118"/>
        </p:xfrm>
        <a:graphic>
          <a:graphicData uri="http://schemas.openxmlformats.org/drawingml/2006/table">
            <a:tbl>
              <a:tblPr firstRow="1" bandRow="1">
                <a:tableStyleId>{5C22544A-7EE6-4342-B048-85BDC9FD1C3A}</a:tableStyleId>
              </a:tblPr>
              <a:tblGrid>
                <a:gridCol w="2775045"/>
                <a:gridCol w="2775045"/>
                <a:gridCol w="2775045"/>
              </a:tblGrid>
              <a:tr h="356725">
                <a:tc>
                  <a:txBody>
                    <a:bodyPr/>
                    <a:lstStyle/>
                    <a:p>
                      <a:r>
                        <a:rPr lang="en-US" dirty="0" smtClean="0"/>
                        <a:t>OSSE</a:t>
                      </a:r>
                      <a:endParaRPr lang="en-US" dirty="0"/>
                    </a:p>
                  </a:txBody>
                  <a:tcPr/>
                </a:tc>
                <a:tc>
                  <a:txBody>
                    <a:bodyPr/>
                    <a:lstStyle/>
                    <a:p>
                      <a:r>
                        <a:rPr lang="en-US" dirty="0" smtClean="0"/>
                        <a:t>LEA</a:t>
                      </a:r>
                      <a:endParaRPr lang="en-US" dirty="0"/>
                    </a:p>
                  </a:txBody>
                  <a:tcPr/>
                </a:tc>
                <a:tc>
                  <a:txBody>
                    <a:bodyPr/>
                    <a:lstStyle/>
                    <a:p>
                      <a:r>
                        <a:rPr lang="en-US" dirty="0" smtClean="0"/>
                        <a:t>School</a:t>
                      </a:r>
                      <a:endParaRPr lang="en-US" dirty="0"/>
                    </a:p>
                  </a:txBody>
                  <a:tcPr/>
                </a:tc>
              </a:tr>
              <a:tr h="3299709">
                <a:tc rowSpan="3">
                  <a:txBody>
                    <a:bodyPr/>
                    <a:lstStyle/>
                    <a:p>
                      <a:pPr marL="342900" indent="-342900">
                        <a:buFont typeface="Arial" panose="020B0604020202020204" pitchFamily="34" charset="0"/>
                        <a:buChar char="•"/>
                      </a:pPr>
                      <a:r>
                        <a:rPr lang="en-US" dirty="0" smtClean="0"/>
                        <a:t>Collect affidavits</a:t>
                      </a:r>
                    </a:p>
                    <a:p>
                      <a:pPr marL="342900" indent="-342900">
                        <a:buFont typeface="Arial" panose="020B0604020202020204" pitchFamily="34" charset="0"/>
                        <a:buChar char="•"/>
                      </a:pPr>
                      <a:r>
                        <a:rPr lang="en-US" dirty="0" smtClean="0"/>
                        <a:t>Verify data</a:t>
                      </a:r>
                      <a:endParaRPr lang="en-US" dirty="0"/>
                    </a:p>
                  </a:txBody>
                  <a:tcPr/>
                </a:tc>
                <a:tc>
                  <a:txBody>
                    <a:bodyPr/>
                    <a:lstStyle/>
                    <a:p>
                      <a:pPr marL="285750" indent="-285750">
                        <a:buFont typeface="Arial" panose="020B0604020202020204" pitchFamily="34" charset="0"/>
                        <a:buChar char="•"/>
                      </a:pPr>
                      <a:r>
                        <a:rPr lang="en-US" dirty="0" smtClean="0"/>
                        <a:t>Sign affidavits</a:t>
                      </a:r>
                    </a:p>
                    <a:p>
                      <a:pPr marL="285750" indent="-285750">
                        <a:buFont typeface="Arial" panose="020B0604020202020204" pitchFamily="34" charset="0"/>
                        <a:buChar char="•"/>
                      </a:pPr>
                      <a:r>
                        <a:rPr lang="en-US" baseline="0" dirty="0" smtClean="0"/>
                        <a:t>Collect and submit affidavits (from test monitors and test integrity coordinators) to OSSE within 15 days of the end of testing</a:t>
                      </a:r>
                    </a:p>
                    <a:p>
                      <a:pPr marL="285750" indent="-285750">
                        <a:buFont typeface="Arial" panose="020B0604020202020204" pitchFamily="34" charset="0"/>
                        <a:buChar char="•"/>
                      </a:pPr>
                      <a:r>
                        <a:rPr lang="en-US" baseline="0" dirty="0" smtClean="0"/>
                        <a:t>File and execute LEA plan of action in response to any significant incidents deemed by OSSE as needing follow up response</a:t>
                      </a:r>
                    </a:p>
                  </a:txBody>
                  <a:tcPr/>
                </a:tc>
                <a:tc>
                  <a:txBody>
                    <a:bodyPr/>
                    <a:lstStyle/>
                    <a:p>
                      <a:pPr marL="285750" indent="-285750">
                        <a:buFont typeface="Arial" panose="020B0604020202020204" pitchFamily="34" charset="0"/>
                        <a:buChar char="•"/>
                      </a:pPr>
                      <a:r>
                        <a:rPr lang="en-US" sz="1800" dirty="0" smtClean="0">
                          <a:solidFill>
                            <a:srgbClr val="000000"/>
                          </a:solidFill>
                        </a:rPr>
                        <a:t>Package and return or dispose of secure test materials as per vendor instructions</a:t>
                      </a:r>
                    </a:p>
                    <a:p>
                      <a:pPr marL="285750" indent="-285750">
                        <a:buFont typeface="Arial" panose="020B0604020202020204" pitchFamily="34" charset="0"/>
                        <a:buChar char="•"/>
                      </a:pPr>
                      <a:r>
                        <a:rPr lang="en-US" sz="1800" dirty="0" smtClean="0">
                          <a:solidFill>
                            <a:srgbClr val="000000"/>
                          </a:solidFill>
                        </a:rPr>
                        <a:t>Document any missing materials and remaining incidents</a:t>
                      </a:r>
                    </a:p>
                    <a:p>
                      <a:pPr marL="285750" indent="-285750">
                        <a:buFont typeface="Arial" panose="020B0604020202020204" pitchFamily="34" charset="0"/>
                        <a:buChar char="•"/>
                      </a:pPr>
                      <a:r>
                        <a:rPr lang="en-US" sz="1800" dirty="0" smtClean="0">
                          <a:solidFill>
                            <a:srgbClr val="000000"/>
                          </a:solidFill>
                        </a:rPr>
                        <a:t>Sign and submit affidavits (from test monitors only) to test integrity coordinator within 10 days of end of testing</a:t>
                      </a:r>
                    </a:p>
                  </a:txBody>
                  <a:tcPr/>
                </a:tc>
              </a:tr>
              <a:tr h="356725">
                <a:tc vMerge="1">
                  <a:txBody>
                    <a:bodyPr/>
                    <a:lstStyle/>
                    <a:p>
                      <a:pPr marL="285750" indent="-285750">
                        <a:buFontTx/>
                        <a:buChar char="-"/>
                      </a:pPr>
                      <a:endParaRPr lang="en-US" dirty="0"/>
                    </a:p>
                  </a:txBody>
                  <a:tcPr/>
                </a:tc>
                <a:tc gridSpan="2">
                  <a:txBody>
                    <a:bodyPr/>
                    <a:lstStyle/>
                    <a:p>
                      <a:pPr marL="0" indent="0">
                        <a:buFontTx/>
                        <a:buNone/>
                      </a:pPr>
                      <a:r>
                        <a:rPr lang="en-US" b="1" dirty="0" smtClean="0">
                          <a:solidFill>
                            <a:schemeClr val="bg1"/>
                          </a:solidFill>
                        </a:rPr>
                        <a:t>LEA and/or</a:t>
                      </a:r>
                      <a:r>
                        <a:rPr lang="en-US" b="1" baseline="0" dirty="0" smtClean="0">
                          <a:solidFill>
                            <a:schemeClr val="bg1"/>
                          </a:solidFill>
                        </a:rPr>
                        <a:t> School</a:t>
                      </a:r>
                      <a:endParaRPr lang="en-US" b="1" dirty="0">
                        <a:solidFill>
                          <a:schemeClr val="bg1"/>
                        </a:solidFill>
                      </a:endParaRPr>
                    </a:p>
                  </a:txBody>
                  <a:tcPr>
                    <a:solidFill>
                      <a:schemeClr val="accent1"/>
                    </a:solidFill>
                  </a:tcPr>
                </a:tc>
                <a:tc hMerge="1">
                  <a:txBody>
                    <a:bodyPr/>
                    <a:lstStyle/>
                    <a:p>
                      <a:pPr marL="285750" indent="-285750">
                        <a:buFontTx/>
                        <a:buChar char="-"/>
                      </a:pPr>
                      <a:endParaRPr lang="en-US" dirty="0"/>
                    </a:p>
                  </a:txBody>
                  <a:tcPr/>
                </a:tc>
              </a:tr>
              <a:tr h="593678">
                <a:tc vMerge="1">
                  <a:txBody>
                    <a:bodyPr/>
                    <a:lstStyle/>
                    <a:p>
                      <a:pPr marL="285750" indent="-285750">
                        <a:buFontTx/>
                        <a:buChar char="-"/>
                      </a:pPr>
                      <a:endParaRPr lang="en-US" dirty="0"/>
                    </a:p>
                  </a:txBody>
                  <a:tcPr/>
                </a:tc>
                <a:tc gridSpan="2">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000000"/>
                          </a:solidFill>
                        </a:rPr>
                        <a:t>Document any remaining incidents</a:t>
                      </a:r>
                    </a:p>
                  </a:txBody>
                  <a:tcPr/>
                </a:tc>
                <a:tc hMerge="1">
                  <a:txBody>
                    <a:bodyPr/>
                    <a:lstStyle/>
                    <a:p>
                      <a:pPr marL="285750" indent="-285750">
                        <a:buFontTx/>
                        <a:buChar char="-"/>
                      </a:pPr>
                      <a:endParaRPr lang="en-US" dirty="0"/>
                    </a:p>
                  </a:txBody>
                  <a:tcPr/>
                </a:tc>
              </a:tr>
            </a:tbl>
          </a:graphicData>
        </a:graphic>
      </p:graphicFrame>
    </p:spTree>
    <p:extLst>
      <p:ext uri="{BB962C8B-B14F-4D97-AF65-F5344CB8AC3E}">
        <p14:creationId xmlns:p14="http://schemas.microsoft.com/office/powerpoint/2010/main" val="3370160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Affidavits</a:t>
            </a:r>
            <a:endParaRPr lang="en-US" dirty="0"/>
          </a:p>
        </p:txBody>
      </p:sp>
      <p:sp>
        <p:nvSpPr>
          <p:cNvPr id="3" name="Content Placeholder 2"/>
          <p:cNvSpPr>
            <a:spLocks noGrp="1"/>
          </p:cNvSpPr>
          <p:nvPr>
            <p:ph idx="1"/>
          </p:nvPr>
        </p:nvSpPr>
        <p:spPr/>
        <p:txBody>
          <a:bodyPr/>
          <a:lstStyle/>
          <a:p>
            <a:pPr marL="0" indent="0">
              <a:buNone/>
            </a:pPr>
            <a:r>
              <a:rPr lang="en-US" dirty="0">
                <a:solidFill>
                  <a:srgbClr val="FF0000"/>
                </a:solidFill>
                <a:hlinkClick r:id="rId2"/>
              </a:rPr>
              <a:t>http://</a:t>
            </a:r>
            <a:r>
              <a:rPr lang="en-US" dirty="0" smtClean="0">
                <a:solidFill>
                  <a:srgbClr val="FF0000"/>
                </a:solidFill>
                <a:hlinkClick r:id="rId2"/>
              </a:rPr>
              <a:t>osse.dc.gov/service/test-security-and-incident-forms</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661027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Hot Topics</a:t>
            </a:r>
            <a:endParaRPr lang="en-US" dirty="0"/>
          </a:p>
        </p:txBody>
      </p:sp>
      <p:sp>
        <p:nvSpPr>
          <p:cNvPr id="3" name="Content Placeholder 2"/>
          <p:cNvSpPr>
            <a:spLocks noGrp="1"/>
          </p:cNvSpPr>
          <p:nvPr>
            <p:ph idx="1"/>
          </p:nvPr>
        </p:nvSpPr>
        <p:spPr/>
        <p:txBody>
          <a:bodyPr/>
          <a:lstStyle/>
          <a:p>
            <a:r>
              <a:rPr lang="en-US" dirty="0" smtClean="0">
                <a:solidFill>
                  <a:schemeClr val="tx1"/>
                </a:solidFill>
              </a:rPr>
              <a:t>Test environment and materials</a:t>
            </a:r>
          </a:p>
          <a:p>
            <a:r>
              <a:rPr lang="en-US" dirty="0" smtClean="0">
                <a:solidFill>
                  <a:schemeClr val="tx1"/>
                </a:solidFill>
              </a:rPr>
              <a:t>Exceptional circumstances</a:t>
            </a:r>
          </a:p>
          <a:p>
            <a:r>
              <a:rPr lang="en-US" dirty="0" smtClean="0">
                <a:solidFill>
                  <a:schemeClr val="tx1"/>
                </a:solidFill>
              </a:rPr>
              <a:t>Nonpublic placements</a:t>
            </a:r>
          </a:p>
          <a:p>
            <a:r>
              <a:rPr lang="en-US" dirty="0" smtClean="0">
                <a:solidFill>
                  <a:schemeClr val="tx1"/>
                </a:solidFill>
              </a:rPr>
              <a:t>Electronics</a:t>
            </a:r>
          </a:p>
          <a:p>
            <a:r>
              <a:rPr lang="en-US" dirty="0" smtClean="0">
                <a:solidFill>
                  <a:schemeClr val="tx1"/>
                </a:solidFill>
              </a:rPr>
              <a:t>Accommodations</a:t>
            </a:r>
          </a:p>
          <a:p>
            <a:r>
              <a:rPr lang="en-US" dirty="0" smtClean="0">
                <a:solidFill>
                  <a:schemeClr val="tx1"/>
                </a:solidFill>
              </a:rPr>
              <a:t>Violations &amp; sanctions</a:t>
            </a:r>
            <a:endParaRPr lang="en-US" dirty="0">
              <a:solidFill>
                <a:schemeClr val="tx1"/>
              </a:solidFill>
            </a:endParaRPr>
          </a:p>
        </p:txBody>
      </p:sp>
    </p:spTree>
    <p:extLst>
      <p:ext uri="{BB962C8B-B14F-4D97-AF65-F5344CB8AC3E}">
        <p14:creationId xmlns:p14="http://schemas.microsoft.com/office/powerpoint/2010/main" val="1134323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Environment &amp; Materials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Wall displays with tested content or test taking strategies must be removed/covered</a:t>
            </a:r>
          </a:p>
          <a:p>
            <a:r>
              <a:rPr lang="en-US" dirty="0" smtClean="0">
                <a:solidFill>
                  <a:schemeClr val="tx1"/>
                </a:solidFill>
              </a:rPr>
              <a:t>Students may have activities unrelated to tested content after testing materials have been collected</a:t>
            </a:r>
          </a:p>
          <a:p>
            <a:r>
              <a:rPr lang="en-US" dirty="0" smtClean="0">
                <a:solidFill>
                  <a:schemeClr val="tx1"/>
                </a:solidFill>
              </a:rPr>
              <a:t>Students may not have non-vendor provided support materials (dictionaries, thesauruses, reference guides, formulas and conversion tables) unless specified in student’s IEP, 504 or EL plan</a:t>
            </a:r>
          </a:p>
          <a:p>
            <a:endParaRPr lang="en-US" dirty="0">
              <a:solidFill>
                <a:schemeClr val="tx1"/>
              </a:solidFill>
            </a:endParaRPr>
          </a:p>
        </p:txBody>
      </p:sp>
    </p:spTree>
    <p:extLst>
      <p:ext uri="{BB962C8B-B14F-4D97-AF65-F5344CB8AC3E}">
        <p14:creationId xmlns:p14="http://schemas.microsoft.com/office/powerpoint/2010/main" val="2741396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Exceptional Circumstances</a:t>
            </a:r>
            <a:endParaRPr lang="en-US" dirty="0"/>
          </a:p>
        </p:txBody>
      </p:sp>
      <p:sp>
        <p:nvSpPr>
          <p:cNvPr id="3" name="Content Placeholder 2"/>
          <p:cNvSpPr>
            <a:spLocks noGrp="1"/>
          </p:cNvSpPr>
          <p:nvPr>
            <p:ph idx="1"/>
          </p:nvPr>
        </p:nvSpPr>
        <p:spPr>
          <a:xfrm>
            <a:off x="354842" y="1079248"/>
            <a:ext cx="8461612" cy="5266959"/>
          </a:xfrm>
        </p:spPr>
        <p:txBody>
          <a:bodyPr>
            <a:normAutofit fontScale="85000" lnSpcReduction="20000"/>
          </a:bodyPr>
          <a:lstStyle/>
          <a:p>
            <a:r>
              <a:rPr lang="en-US" dirty="0" smtClean="0">
                <a:solidFill>
                  <a:schemeClr val="tx1"/>
                </a:solidFill>
              </a:rPr>
              <a:t>Absences/Makeups</a:t>
            </a:r>
          </a:p>
          <a:p>
            <a:pPr lvl="1"/>
            <a:r>
              <a:rPr lang="en-US" dirty="0" smtClean="0">
                <a:solidFill>
                  <a:schemeClr val="tx1"/>
                </a:solidFill>
              </a:rPr>
              <a:t>Include in calendar</a:t>
            </a:r>
          </a:p>
          <a:p>
            <a:r>
              <a:rPr lang="en-US" dirty="0" smtClean="0">
                <a:solidFill>
                  <a:schemeClr val="tx1"/>
                </a:solidFill>
              </a:rPr>
              <a:t>Homebound students</a:t>
            </a:r>
          </a:p>
          <a:p>
            <a:pPr lvl="1"/>
            <a:r>
              <a:rPr lang="en-US" dirty="0" smtClean="0">
                <a:solidFill>
                  <a:schemeClr val="tx1"/>
                </a:solidFill>
              </a:rPr>
              <a:t>Test monitor work with test integrity coordinator; notify OSSE</a:t>
            </a:r>
          </a:p>
          <a:p>
            <a:r>
              <a:rPr lang="en-US" dirty="0" smtClean="0">
                <a:solidFill>
                  <a:schemeClr val="tx1"/>
                </a:solidFill>
              </a:rPr>
              <a:t>Testing at alternative sites</a:t>
            </a:r>
          </a:p>
          <a:p>
            <a:pPr lvl="1"/>
            <a:r>
              <a:rPr lang="en-US" dirty="0" smtClean="0">
                <a:solidFill>
                  <a:schemeClr val="tx1"/>
                </a:solidFill>
              </a:rPr>
              <a:t>Test </a:t>
            </a:r>
            <a:r>
              <a:rPr lang="en-US" dirty="0">
                <a:solidFill>
                  <a:schemeClr val="tx1"/>
                </a:solidFill>
              </a:rPr>
              <a:t>monitor work with test integrity </a:t>
            </a:r>
            <a:r>
              <a:rPr lang="en-US" dirty="0" smtClean="0">
                <a:solidFill>
                  <a:schemeClr val="tx1"/>
                </a:solidFill>
              </a:rPr>
              <a:t>coordinator and OSSE</a:t>
            </a:r>
          </a:p>
          <a:p>
            <a:r>
              <a:rPr lang="en-US" dirty="0" smtClean="0">
                <a:solidFill>
                  <a:schemeClr val="tx1"/>
                </a:solidFill>
              </a:rPr>
              <a:t>Homeschool students</a:t>
            </a:r>
          </a:p>
          <a:p>
            <a:pPr lvl="1"/>
            <a:r>
              <a:rPr lang="en-US" dirty="0" smtClean="0">
                <a:solidFill>
                  <a:schemeClr val="tx1"/>
                </a:solidFill>
              </a:rPr>
              <a:t>Must notify school by 3/1</a:t>
            </a:r>
          </a:p>
          <a:p>
            <a:r>
              <a:rPr lang="en-US" dirty="0" smtClean="0">
                <a:solidFill>
                  <a:schemeClr val="tx1"/>
                </a:solidFill>
              </a:rPr>
              <a:t>Significant medical emergencies</a:t>
            </a:r>
          </a:p>
          <a:p>
            <a:pPr lvl="1"/>
            <a:r>
              <a:rPr lang="en-US" dirty="0" smtClean="0">
                <a:solidFill>
                  <a:schemeClr val="tx1"/>
                </a:solidFill>
              </a:rPr>
              <a:t>May apply for Medical Exemption with support from physician</a:t>
            </a:r>
          </a:p>
          <a:p>
            <a:r>
              <a:rPr lang="en-US" dirty="0" smtClean="0">
                <a:solidFill>
                  <a:schemeClr val="tx1"/>
                </a:solidFill>
              </a:rPr>
              <a:t>Other Emergencies</a:t>
            </a:r>
          </a:p>
          <a:p>
            <a:pPr lvl="1"/>
            <a:r>
              <a:rPr lang="en-US" dirty="0" smtClean="0">
                <a:solidFill>
                  <a:schemeClr val="tx1"/>
                </a:solidFill>
              </a:rPr>
              <a:t>Student safety first, then document and submit to OSSE</a:t>
            </a:r>
            <a:endParaRPr lang="en-US" dirty="0">
              <a:solidFill>
                <a:schemeClr val="tx1"/>
              </a:solidFill>
            </a:endParaRPr>
          </a:p>
        </p:txBody>
      </p:sp>
    </p:spTree>
    <p:extLst>
      <p:ext uri="{BB962C8B-B14F-4D97-AF65-F5344CB8AC3E}">
        <p14:creationId xmlns:p14="http://schemas.microsoft.com/office/powerpoint/2010/main" val="3105414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Non-public placements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chemeClr val="tx1"/>
                </a:solidFill>
              </a:rPr>
              <a:t>LEAs must ensure that all eligible students enrolled at their </a:t>
            </a:r>
            <a:r>
              <a:rPr lang="en-US" dirty="0" smtClean="0">
                <a:solidFill>
                  <a:schemeClr val="tx1"/>
                </a:solidFill>
              </a:rPr>
              <a:t>LEA, including </a:t>
            </a:r>
            <a:r>
              <a:rPr lang="en-US" dirty="0">
                <a:solidFill>
                  <a:schemeClr val="tx1"/>
                </a:solidFill>
              </a:rPr>
              <a:t>students in </a:t>
            </a:r>
            <a:r>
              <a:rPr lang="en-US" dirty="0" smtClean="0">
                <a:solidFill>
                  <a:schemeClr val="tx1"/>
                </a:solidFill>
              </a:rPr>
              <a:t>non-public settings participate in statewide assessments. Non-publics are considered a school/campus under the purview of the LEA. </a:t>
            </a:r>
          </a:p>
          <a:p>
            <a:pPr marL="0" indent="0">
              <a:buNone/>
            </a:pPr>
            <a:r>
              <a:rPr lang="en-US" dirty="0" smtClean="0">
                <a:solidFill>
                  <a:schemeClr val="tx1"/>
                </a:solidFill>
              </a:rPr>
              <a:t>Non-public requirements:</a:t>
            </a:r>
          </a:p>
          <a:p>
            <a:pPr>
              <a:buFont typeface="Arial" panose="020B0604020202020204" pitchFamily="34" charset="0"/>
              <a:buChar char="•"/>
            </a:pPr>
            <a:r>
              <a:rPr lang="en-US" dirty="0" smtClean="0">
                <a:solidFill>
                  <a:schemeClr val="tx1"/>
                </a:solidFill>
              </a:rPr>
              <a:t>Compliance with Testing Integrity Act of 2013, Amendment of 2015, Test Security Guidelines and vendor manuals</a:t>
            </a:r>
          </a:p>
          <a:p>
            <a:pPr>
              <a:buFont typeface="Arial" panose="020B0604020202020204" pitchFamily="34" charset="0"/>
              <a:buChar char="•"/>
            </a:pPr>
            <a:r>
              <a:rPr lang="en-US" dirty="0" smtClean="0">
                <a:solidFill>
                  <a:schemeClr val="tx1"/>
                </a:solidFill>
              </a:rPr>
              <a:t>Creation and submission to LEA of enrollment school test plan for students at that site</a:t>
            </a:r>
            <a:endParaRPr lang="en-US" dirty="0">
              <a:solidFill>
                <a:schemeClr val="tx1"/>
              </a:solidFill>
            </a:endParaRPr>
          </a:p>
        </p:txBody>
      </p:sp>
    </p:spTree>
    <p:extLst>
      <p:ext uri="{BB962C8B-B14F-4D97-AF65-F5344CB8AC3E}">
        <p14:creationId xmlns:p14="http://schemas.microsoft.com/office/powerpoint/2010/main" val="2589072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Electronics</a:t>
            </a:r>
            <a:endParaRPr lang="en-US" dirty="0"/>
          </a:p>
        </p:txBody>
      </p:sp>
      <p:sp>
        <p:nvSpPr>
          <p:cNvPr id="3" name="Content Placeholder 2"/>
          <p:cNvSpPr>
            <a:spLocks noGrp="1"/>
          </p:cNvSpPr>
          <p:nvPr>
            <p:ph idx="1"/>
          </p:nvPr>
        </p:nvSpPr>
        <p:spPr>
          <a:xfrm>
            <a:off x="354842" y="1119116"/>
            <a:ext cx="8434316" cy="5007047"/>
          </a:xfrm>
        </p:spPr>
        <p:txBody>
          <a:bodyPr>
            <a:normAutofit fontScale="77500" lnSpcReduction="20000"/>
          </a:bodyPr>
          <a:lstStyle/>
          <a:p>
            <a:r>
              <a:rPr lang="en-US" dirty="0">
                <a:solidFill>
                  <a:schemeClr val="tx1"/>
                </a:solidFill>
              </a:rPr>
              <a:t>Cell phones </a:t>
            </a:r>
            <a:r>
              <a:rPr lang="en-US" dirty="0" smtClean="0">
                <a:solidFill>
                  <a:schemeClr val="tx1"/>
                </a:solidFill>
              </a:rPr>
              <a:t>may </a:t>
            </a:r>
            <a:r>
              <a:rPr lang="en-US" dirty="0">
                <a:solidFill>
                  <a:schemeClr val="tx1"/>
                </a:solidFill>
              </a:rPr>
              <a:t>not be used in the testing environment by students or test </a:t>
            </a:r>
            <a:r>
              <a:rPr lang="en-US" dirty="0" smtClean="0">
                <a:solidFill>
                  <a:schemeClr val="tx1"/>
                </a:solidFill>
              </a:rPr>
              <a:t>administrators</a:t>
            </a:r>
          </a:p>
          <a:p>
            <a:r>
              <a:rPr lang="en-US" dirty="0" smtClean="0">
                <a:solidFill>
                  <a:schemeClr val="tx1"/>
                </a:solidFill>
              </a:rPr>
              <a:t>During </a:t>
            </a:r>
            <a:r>
              <a:rPr lang="en-US" dirty="0">
                <a:solidFill>
                  <a:schemeClr val="tx1"/>
                </a:solidFill>
              </a:rPr>
              <a:t>the administration of paper based tests, no cell phones may be in the testing environment at any point during testing. </a:t>
            </a:r>
            <a:endParaRPr lang="en-US" dirty="0" smtClean="0">
              <a:solidFill>
                <a:schemeClr val="tx1"/>
              </a:solidFill>
            </a:endParaRPr>
          </a:p>
          <a:p>
            <a:r>
              <a:rPr lang="en-US" dirty="0" smtClean="0">
                <a:solidFill>
                  <a:schemeClr val="tx1"/>
                </a:solidFill>
              </a:rPr>
              <a:t>During </a:t>
            </a:r>
            <a:r>
              <a:rPr lang="en-US" dirty="0">
                <a:solidFill>
                  <a:schemeClr val="tx1"/>
                </a:solidFill>
              </a:rPr>
              <a:t>the administration of computer-based tests, school test monitors and school technology coordinators may use cell phones for </a:t>
            </a:r>
            <a:r>
              <a:rPr lang="en-US" dirty="0" smtClean="0">
                <a:solidFill>
                  <a:schemeClr val="tx1"/>
                </a:solidFill>
              </a:rPr>
              <a:t>technical support</a:t>
            </a:r>
          </a:p>
          <a:p>
            <a:r>
              <a:rPr lang="en-US" dirty="0">
                <a:solidFill>
                  <a:schemeClr val="tx1"/>
                </a:solidFill>
              </a:rPr>
              <a:t>G</a:t>
            </a:r>
            <a:r>
              <a:rPr lang="en-US" dirty="0" smtClean="0">
                <a:solidFill>
                  <a:schemeClr val="tx1"/>
                </a:solidFill>
              </a:rPr>
              <a:t>rade-level </a:t>
            </a:r>
            <a:r>
              <a:rPr lang="en-US" dirty="0">
                <a:solidFill>
                  <a:schemeClr val="tx1"/>
                </a:solidFill>
              </a:rPr>
              <a:t>appropriate calculators will be available through the test platform on calculator sections of mathematics </a:t>
            </a:r>
            <a:r>
              <a:rPr lang="en-US" dirty="0" smtClean="0">
                <a:solidFill>
                  <a:schemeClr val="tx1"/>
                </a:solidFill>
              </a:rPr>
              <a:t>units for computer based tests. </a:t>
            </a:r>
          </a:p>
          <a:p>
            <a:r>
              <a:rPr lang="en-US" dirty="0" smtClean="0">
                <a:solidFill>
                  <a:schemeClr val="tx1"/>
                </a:solidFill>
              </a:rPr>
              <a:t>Students </a:t>
            </a:r>
            <a:r>
              <a:rPr lang="en-US" dirty="0">
                <a:solidFill>
                  <a:schemeClr val="tx1"/>
                </a:solidFill>
              </a:rPr>
              <a:t>may </a:t>
            </a:r>
            <a:r>
              <a:rPr lang="en-US" dirty="0" smtClean="0">
                <a:solidFill>
                  <a:schemeClr val="tx1"/>
                </a:solidFill>
              </a:rPr>
              <a:t>use </a:t>
            </a:r>
            <a:r>
              <a:rPr lang="en-US" dirty="0">
                <a:solidFill>
                  <a:schemeClr val="tx1"/>
                </a:solidFill>
              </a:rPr>
              <a:t>hand-held, grade appropriate calculators </a:t>
            </a:r>
            <a:r>
              <a:rPr lang="en-US" dirty="0" smtClean="0">
                <a:solidFill>
                  <a:schemeClr val="tx1"/>
                </a:solidFill>
              </a:rPr>
              <a:t>on </a:t>
            </a:r>
            <a:r>
              <a:rPr lang="en-US" dirty="0">
                <a:solidFill>
                  <a:schemeClr val="tx1"/>
                </a:solidFill>
              </a:rPr>
              <a:t>calculator sections of </a:t>
            </a:r>
            <a:r>
              <a:rPr lang="en-US" dirty="0" smtClean="0">
                <a:solidFill>
                  <a:schemeClr val="tx1"/>
                </a:solidFill>
              </a:rPr>
              <a:t>assessments. </a:t>
            </a:r>
            <a:r>
              <a:rPr lang="en-US" dirty="0">
                <a:solidFill>
                  <a:schemeClr val="tx1"/>
                </a:solidFill>
              </a:rPr>
              <a:t>No calculators are allowed on non-calculator </a:t>
            </a:r>
            <a:r>
              <a:rPr lang="en-US" dirty="0" smtClean="0">
                <a:solidFill>
                  <a:schemeClr val="tx1"/>
                </a:solidFill>
              </a:rPr>
              <a:t>sections, </a:t>
            </a:r>
            <a:r>
              <a:rPr lang="en-US" dirty="0">
                <a:solidFill>
                  <a:schemeClr val="tx1"/>
                </a:solidFill>
              </a:rPr>
              <a:t>except when specified by a student’s IEP.</a:t>
            </a:r>
          </a:p>
          <a:p>
            <a:endParaRPr lang="en-US" dirty="0">
              <a:solidFill>
                <a:schemeClr val="tx1"/>
              </a:solidFill>
            </a:endParaRPr>
          </a:p>
        </p:txBody>
      </p:sp>
    </p:spTree>
    <p:extLst>
      <p:ext uri="{BB962C8B-B14F-4D97-AF65-F5344CB8AC3E}">
        <p14:creationId xmlns:p14="http://schemas.microsoft.com/office/powerpoint/2010/main" val="1342074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Accommodations</a:t>
            </a:r>
            <a:endParaRPr lang="en-US" dirty="0"/>
          </a:p>
        </p:txBody>
      </p:sp>
      <p:sp>
        <p:nvSpPr>
          <p:cNvPr id="3" name="Text Placeholder 2"/>
          <p:cNvSpPr>
            <a:spLocks noGrp="1"/>
          </p:cNvSpPr>
          <p:nvPr>
            <p:ph type="body" sz="quarter" idx="4294967295"/>
          </p:nvPr>
        </p:nvSpPr>
        <p:spPr>
          <a:xfrm>
            <a:off x="590550" y="1154097"/>
            <a:ext cx="7940675" cy="5054616"/>
          </a:xfrm>
          <a:prstGeom prst="rect">
            <a:avLst/>
          </a:prstGeom>
        </p:spPr>
        <p:txBody>
          <a:bodyPr>
            <a:noAutofit/>
          </a:bodyPr>
          <a:lstStyle/>
          <a:p>
            <a:r>
              <a:rPr lang="en-US" sz="2000" dirty="0" smtClean="0">
                <a:solidFill>
                  <a:srgbClr val="000000"/>
                </a:solidFill>
              </a:rPr>
              <a:t>It is important that accommodations and accessibility features used on assessments are also used in instruction</a:t>
            </a:r>
            <a:endParaRPr lang="en-US" sz="2000" dirty="0">
              <a:solidFill>
                <a:srgbClr val="000000"/>
              </a:solidFill>
            </a:endParaRPr>
          </a:p>
          <a:p>
            <a:r>
              <a:rPr lang="en-US" sz="2000" dirty="0" smtClean="0">
                <a:solidFill>
                  <a:srgbClr val="000000"/>
                </a:solidFill>
              </a:rPr>
              <a:t>Any unique/non-standard accommodations not included in the manuals for an assessment must be approved by OSSE prior to their use on statewide tests</a:t>
            </a:r>
            <a:endParaRPr lang="en-US" sz="2000" dirty="0">
              <a:solidFill>
                <a:srgbClr val="000000"/>
              </a:solidFill>
            </a:endParaRPr>
          </a:p>
          <a:p>
            <a:r>
              <a:rPr lang="en-US" sz="2000" dirty="0" smtClean="0">
                <a:solidFill>
                  <a:srgbClr val="000000"/>
                </a:solidFill>
              </a:rPr>
              <a:t>Students </a:t>
            </a:r>
            <a:r>
              <a:rPr lang="en-US" sz="2000" dirty="0">
                <a:solidFill>
                  <a:srgbClr val="000000"/>
                </a:solidFill>
              </a:rPr>
              <a:t>need to be familiar and comfortable with all necessary accommodation(s) BEFORE the </a:t>
            </a:r>
            <a:r>
              <a:rPr lang="en-US" sz="2000" dirty="0" smtClean="0">
                <a:solidFill>
                  <a:srgbClr val="000000"/>
                </a:solidFill>
              </a:rPr>
              <a:t>assessment – practice tests and tutorials are a resource.</a:t>
            </a:r>
          </a:p>
          <a:p>
            <a:r>
              <a:rPr lang="en-US" sz="2000" dirty="0" smtClean="0">
                <a:solidFill>
                  <a:srgbClr val="000000"/>
                </a:solidFill>
              </a:rPr>
              <a:t>An emergency accommodations form will be available online (PARCC and OSSE website) for temporary accommodations in the event of student injury (e.g. a scribe for a student with a broken wrist)</a:t>
            </a:r>
          </a:p>
          <a:p>
            <a:r>
              <a:rPr lang="en-US" sz="2000" dirty="0">
                <a:solidFill>
                  <a:srgbClr val="000000"/>
                </a:solidFill>
              </a:rPr>
              <a:t>Guidelines to selecting, implementing and evaluating the use of accommodations for students with disabilities and English language learners</a:t>
            </a:r>
          </a:p>
          <a:p>
            <a:pPr marL="0" indent="0" algn="ctr">
              <a:buNone/>
            </a:pPr>
            <a:r>
              <a:rPr lang="en-US" sz="2000" dirty="0">
                <a:solidFill>
                  <a:srgbClr val="FF0000"/>
                </a:solidFill>
                <a:latin typeface="Calibri" pitchFamily="34" charset="0"/>
                <a:cs typeface="Calibri" pitchFamily="34" charset="0"/>
                <a:hlinkClick r:id="rId3"/>
              </a:rPr>
              <a:t>http://osse.dc.gov/service/accommodations</a:t>
            </a:r>
            <a:endParaRPr lang="en-US" sz="2000" dirty="0">
              <a:solidFill>
                <a:srgbClr val="FF0000"/>
              </a:solidFill>
              <a:latin typeface="Calibri" pitchFamily="34" charset="0"/>
              <a:cs typeface="Calibri" pitchFamily="34" charset="0"/>
            </a:endParaRPr>
          </a:p>
          <a:p>
            <a:endParaRPr lang="en-US" sz="2000" dirty="0"/>
          </a:p>
          <a:p>
            <a:endParaRPr lang="en-US" sz="2000" i="1" dirty="0">
              <a:solidFill>
                <a:srgbClr val="FF0000"/>
              </a:solidFill>
            </a:endParaRPr>
          </a:p>
          <a:p>
            <a:endParaRPr lang="en-US" sz="2000" dirty="0"/>
          </a:p>
        </p:txBody>
      </p:sp>
      <p:sp>
        <p:nvSpPr>
          <p:cNvPr id="4" name="Slide Number Placeholder 3"/>
          <p:cNvSpPr>
            <a:spLocks noGrp="1"/>
          </p:cNvSpPr>
          <p:nvPr>
            <p:ph type="sldNum" sz="quarter" idx="12"/>
          </p:nvPr>
        </p:nvSpPr>
        <p:spPr/>
        <p:txBody>
          <a:bodyPr/>
          <a:lstStyle/>
          <a:p>
            <a:fld id="{504A4770-9938-8749-89B4-9965A27115E0}" type="slidenum">
              <a:rPr lang="en-US" smtClean="0"/>
              <a:t>39</a:t>
            </a:fld>
            <a:endParaRPr lang="en-US"/>
          </a:p>
        </p:txBody>
      </p:sp>
    </p:spTree>
    <p:extLst>
      <p:ext uri="{BB962C8B-B14F-4D97-AF65-F5344CB8AC3E}">
        <p14:creationId xmlns:p14="http://schemas.microsoft.com/office/powerpoint/2010/main" val="982011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br>
              <a:rPr lang="en-US" dirty="0" smtClean="0"/>
            </a:b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661695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 Act Violations</a:t>
            </a:r>
            <a:endParaRPr lang="en-US" dirty="0"/>
          </a:p>
        </p:txBody>
      </p:sp>
      <p:sp>
        <p:nvSpPr>
          <p:cNvPr id="3" name="Text Placeholder 2"/>
          <p:cNvSpPr>
            <a:spLocks noGrp="1"/>
          </p:cNvSpPr>
          <p:nvPr>
            <p:ph type="body" sz="quarter" idx="4294967295"/>
          </p:nvPr>
        </p:nvSpPr>
        <p:spPr>
          <a:xfrm>
            <a:off x="590550" y="1233996"/>
            <a:ext cx="7940675" cy="4974717"/>
          </a:xfrm>
          <a:prstGeom prst="rect">
            <a:avLst/>
          </a:prstGeom>
        </p:spPr>
        <p:txBody>
          <a:bodyPr>
            <a:normAutofit fontScale="92500" lnSpcReduction="10000"/>
          </a:bodyPr>
          <a:lstStyle/>
          <a:p>
            <a:r>
              <a:rPr lang="en-US" dirty="0" smtClean="0"/>
              <a:t>Photocopying, reproducing, disclosing secure test items or materials</a:t>
            </a:r>
          </a:p>
          <a:p>
            <a:r>
              <a:rPr lang="en-US" dirty="0" smtClean="0"/>
              <a:t>Reviewing, reading, looking at test items or student responses unless specifically permitted</a:t>
            </a:r>
          </a:p>
          <a:p>
            <a:r>
              <a:rPr lang="en-US" dirty="0" smtClean="0"/>
              <a:t>Assisting students with answers to test questions (verbal/nonverbal cues)</a:t>
            </a:r>
          </a:p>
          <a:p>
            <a:r>
              <a:rPr lang="en-US" dirty="0" smtClean="0"/>
              <a:t>Altering student responses</a:t>
            </a:r>
          </a:p>
          <a:p>
            <a:r>
              <a:rPr lang="en-US" dirty="0" smtClean="0"/>
              <a:t>Altering test procedures in formal instructions</a:t>
            </a:r>
          </a:p>
          <a:p>
            <a:r>
              <a:rPr lang="en-US" dirty="0" smtClean="0"/>
              <a:t>Allowing students to use notes, references or other aids unless specifically allowed</a:t>
            </a:r>
          </a:p>
        </p:txBody>
      </p:sp>
      <p:sp>
        <p:nvSpPr>
          <p:cNvPr id="4" name="Slide Number Placeholder 3"/>
          <p:cNvSpPr>
            <a:spLocks noGrp="1"/>
          </p:cNvSpPr>
          <p:nvPr>
            <p:ph type="sldNum" sz="quarter" idx="12"/>
          </p:nvPr>
        </p:nvSpPr>
        <p:spPr/>
        <p:txBody>
          <a:bodyPr/>
          <a:lstStyle/>
          <a:p>
            <a:fld id="{504A4770-9938-8749-89B4-9965A27115E0}" type="slidenum">
              <a:rPr lang="en-US" smtClean="0"/>
              <a:t>40</a:t>
            </a:fld>
            <a:endParaRPr lang="en-US"/>
          </a:p>
        </p:txBody>
      </p:sp>
    </p:spTree>
    <p:extLst>
      <p:ext uri="{BB962C8B-B14F-4D97-AF65-F5344CB8AC3E}">
        <p14:creationId xmlns:p14="http://schemas.microsoft.com/office/powerpoint/2010/main" val="2921664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 Act Violations</a:t>
            </a:r>
            <a:endParaRPr lang="en-US" dirty="0"/>
          </a:p>
        </p:txBody>
      </p:sp>
      <p:sp>
        <p:nvSpPr>
          <p:cNvPr id="3" name="Text Placeholder 2"/>
          <p:cNvSpPr>
            <a:spLocks noGrp="1"/>
          </p:cNvSpPr>
          <p:nvPr>
            <p:ph type="body" sz="quarter" idx="4294967295"/>
          </p:nvPr>
        </p:nvSpPr>
        <p:spPr>
          <a:xfrm>
            <a:off x="590550" y="1216241"/>
            <a:ext cx="7940675" cy="4992472"/>
          </a:xfrm>
          <a:prstGeom prst="rect">
            <a:avLst/>
          </a:prstGeom>
        </p:spPr>
        <p:txBody>
          <a:bodyPr>
            <a:normAutofit fontScale="92500" lnSpcReduction="10000"/>
          </a:bodyPr>
          <a:lstStyle/>
          <a:p>
            <a:r>
              <a:rPr lang="en-US" dirty="0"/>
              <a:t>Having in one’s personal possession secure test materials except during scheduled testing time</a:t>
            </a:r>
          </a:p>
          <a:p>
            <a:r>
              <a:rPr lang="en-US" dirty="0"/>
              <a:t>Allowing students to view or practice secure test items before or after scheduled testing time</a:t>
            </a:r>
          </a:p>
          <a:p>
            <a:r>
              <a:rPr lang="en-US" dirty="0"/>
              <a:t>Making or having answer keys </a:t>
            </a:r>
            <a:r>
              <a:rPr lang="en-US" dirty="0" smtClean="0"/>
              <a:t>to unreleased test items or forms</a:t>
            </a:r>
            <a:endParaRPr lang="en-US" dirty="0"/>
          </a:p>
          <a:p>
            <a:r>
              <a:rPr lang="en-US" dirty="0"/>
              <a:t>Leaving secure test materials in a non-secure location or unattended by authorized personnel</a:t>
            </a:r>
          </a:p>
          <a:p>
            <a:r>
              <a:rPr lang="en-US" dirty="0"/>
              <a:t>Using </a:t>
            </a:r>
            <a:r>
              <a:rPr lang="en-US" dirty="0" smtClean="0"/>
              <a:t>unapproved electronics during </a:t>
            </a:r>
            <a:r>
              <a:rPr lang="en-US" dirty="0"/>
              <a:t>the assessment</a:t>
            </a:r>
          </a:p>
          <a:p>
            <a:endParaRPr lang="en-US" dirty="0"/>
          </a:p>
        </p:txBody>
      </p:sp>
      <p:sp>
        <p:nvSpPr>
          <p:cNvPr id="4" name="Slide Number Placeholder 3"/>
          <p:cNvSpPr>
            <a:spLocks noGrp="1"/>
          </p:cNvSpPr>
          <p:nvPr>
            <p:ph type="sldNum" sz="quarter" idx="12"/>
          </p:nvPr>
        </p:nvSpPr>
        <p:spPr/>
        <p:txBody>
          <a:bodyPr/>
          <a:lstStyle/>
          <a:p>
            <a:fld id="{504A4770-9938-8749-89B4-9965A27115E0}" type="slidenum">
              <a:rPr lang="en-US" smtClean="0"/>
              <a:t>41</a:t>
            </a:fld>
            <a:endParaRPr lang="en-US"/>
          </a:p>
        </p:txBody>
      </p:sp>
    </p:spTree>
    <p:extLst>
      <p:ext uri="{BB962C8B-B14F-4D97-AF65-F5344CB8AC3E}">
        <p14:creationId xmlns:p14="http://schemas.microsoft.com/office/powerpoint/2010/main" val="1266357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Sanctions for Violations</a:t>
            </a:r>
            <a:endParaRPr lang="en-US" dirty="0"/>
          </a:p>
        </p:txBody>
      </p:sp>
      <p:sp>
        <p:nvSpPr>
          <p:cNvPr id="3" name="Text Placeholder 2"/>
          <p:cNvSpPr>
            <a:spLocks noGrp="1"/>
          </p:cNvSpPr>
          <p:nvPr>
            <p:ph type="body" sz="quarter" idx="4294967295"/>
          </p:nvPr>
        </p:nvSpPr>
        <p:spPr>
          <a:xfrm>
            <a:off x="457200" y="1198485"/>
            <a:ext cx="8359254" cy="5010228"/>
          </a:xfrm>
          <a:prstGeom prst="rect">
            <a:avLst/>
          </a:prstGeom>
        </p:spPr>
        <p:txBody>
          <a:bodyPr>
            <a:normAutofit fontScale="92500" lnSpcReduction="10000"/>
          </a:bodyPr>
          <a:lstStyle/>
          <a:p>
            <a:pPr marL="0" lvl="1" indent="0">
              <a:spcBef>
                <a:spcPts val="0"/>
              </a:spcBef>
              <a:buNone/>
            </a:pPr>
            <a:r>
              <a:rPr lang="en-US" dirty="0" smtClean="0"/>
              <a:t>If an LEA, school, and/or individual knowingly and willingly violates the Testing Integrity Act, they may incur the following sanctions:</a:t>
            </a:r>
          </a:p>
          <a:p>
            <a:pPr marL="0" lvl="1" indent="0">
              <a:spcBef>
                <a:spcPts val="0"/>
              </a:spcBef>
              <a:buNone/>
            </a:pPr>
            <a:endParaRPr lang="en-US" dirty="0" smtClean="0"/>
          </a:p>
          <a:p>
            <a:pPr marL="0" lvl="1" indent="0">
              <a:spcBef>
                <a:spcPts val="0"/>
              </a:spcBef>
              <a:buNone/>
            </a:pPr>
            <a:r>
              <a:rPr lang="en-US" dirty="0" smtClean="0"/>
              <a:t>LEA/School: </a:t>
            </a:r>
          </a:p>
          <a:p>
            <a:pPr marL="342900" lvl="2" indent="-342900">
              <a:spcBef>
                <a:spcPts val="0"/>
              </a:spcBef>
            </a:pPr>
            <a:r>
              <a:rPr lang="en-US" dirty="0" smtClean="0"/>
              <a:t>Payment of expenses incurred as a result of the violation;</a:t>
            </a:r>
          </a:p>
          <a:p>
            <a:pPr marL="342900" lvl="2" indent="-342900">
              <a:spcBef>
                <a:spcPts val="0"/>
              </a:spcBef>
            </a:pPr>
            <a:r>
              <a:rPr lang="en-US" dirty="0" smtClean="0"/>
              <a:t>Administrative fine; and/or</a:t>
            </a:r>
          </a:p>
          <a:p>
            <a:pPr marL="342900" lvl="2" indent="-342900">
              <a:spcBef>
                <a:spcPts val="0"/>
              </a:spcBef>
            </a:pPr>
            <a:r>
              <a:rPr lang="en-US" dirty="0" smtClean="0"/>
              <a:t>Invalidation of test scores</a:t>
            </a:r>
          </a:p>
          <a:p>
            <a:pPr marL="0" lvl="1" indent="0">
              <a:spcBef>
                <a:spcPts val="0"/>
              </a:spcBef>
              <a:buNone/>
            </a:pPr>
            <a:endParaRPr lang="en-US" dirty="0" smtClean="0"/>
          </a:p>
          <a:p>
            <a:pPr marL="0" lvl="1" indent="0">
              <a:spcBef>
                <a:spcPts val="0"/>
              </a:spcBef>
              <a:buNone/>
            </a:pPr>
            <a:r>
              <a:rPr lang="en-US" dirty="0" smtClean="0"/>
              <a:t>Individual:</a:t>
            </a:r>
          </a:p>
          <a:p>
            <a:pPr marL="342900" lvl="2" indent="-342900">
              <a:spcBef>
                <a:spcPts val="0"/>
              </a:spcBef>
            </a:pPr>
            <a:r>
              <a:rPr lang="en-US" dirty="0" smtClean="0"/>
              <a:t>Denial, suspension, revocation or cancellation of, or restrictions on issuance or renewal of OSSE-issued license for a minimum of one year; </a:t>
            </a:r>
          </a:p>
          <a:p>
            <a:pPr marL="342900" lvl="2" indent="-342900">
              <a:spcBef>
                <a:spcPts val="0"/>
              </a:spcBef>
            </a:pPr>
            <a:r>
              <a:rPr lang="en-US" dirty="0" smtClean="0"/>
              <a:t>Payment of expenses incurred as a result of the violation; and/or</a:t>
            </a:r>
          </a:p>
          <a:p>
            <a:pPr marL="342900" lvl="2" indent="-342900">
              <a:spcBef>
                <a:spcPts val="0"/>
              </a:spcBef>
            </a:pPr>
            <a:r>
              <a:rPr lang="en-US" dirty="0" smtClean="0"/>
              <a:t>Administrative fine</a:t>
            </a:r>
          </a:p>
        </p:txBody>
      </p:sp>
      <p:sp>
        <p:nvSpPr>
          <p:cNvPr id="4" name="Slide Number Placeholder 3"/>
          <p:cNvSpPr>
            <a:spLocks noGrp="1"/>
          </p:cNvSpPr>
          <p:nvPr>
            <p:ph type="sldNum" sz="quarter" idx="12"/>
          </p:nvPr>
        </p:nvSpPr>
        <p:spPr/>
        <p:txBody>
          <a:bodyPr/>
          <a:lstStyle/>
          <a:p>
            <a:fld id="{504A4770-9938-8749-89B4-9965A27115E0}" type="slidenum">
              <a:rPr lang="en-US" smtClean="0"/>
              <a:t>42</a:t>
            </a:fld>
            <a:endParaRPr lang="en-US"/>
          </a:p>
        </p:txBody>
      </p:sp>
    </p:spTree>
    <p:extLst>
      <p:ext uri="{BB962C8B-B14F-4D97-AF65-F5344CB8AC3E}">
        <p14:creationId xmlns:p14="http://schemas.microsoft.com/office/powerpoint/2010/main" val="2010197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1743575"/>
            <a:ext cx="5486400" cy="2081398"/>
          </a:xfrm>
        </p:spPr>
        <p:txBody>
          <a:bodyPr>
            <a:normAutofit/>
          </a:bodyPr>
          <a:lstStyle/>
          <a:p>
            <a:pPr algn="ctr"/>
            <a:r>
              <a:rPr lang="en-US" sz="4800" dirty="0" smtClean="0"/>
              <a:t>Questions</a:t>
            </a:r>
            <a:endParaRPr lang="en-US" sz="3200" dirty="0"/>
          </a:p>
        </p:txBody>
      </p:sp>
    </p:spTree>
    <p:extLst>
      <p:ext uri="{BB962C8B-B14F-4D97-AF65-F5344CB8AC3E}">
        <p14:creationId xmlns:p14="http://schemas.microsoft.com/office/powerpoint/2010/main" val="2740768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99840"/>
            <a:ext cx="7772400" cy="2186560"/>
          </a:xfrm>
        </p:spPr>
        <p:txBody>
          <a:bodyPr>
            <a:normAutofit/>
          </a:bodyPr>
          <a:lstStyle/>
          <a:p>
            <a:r>
              <a:rPr lang="en-US" dirty="0" smtClean="0"/>
              <a:t>Test Administration Resources Scavenger Hunt</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1932789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Test Administration Resources Scavenger Hunt</a:t>
            </a:r>
            <a:endParaRPr lang="en-US" sz="3200" dirty="0"/>
          </a:p>
        </p:txBody>
      </p:sp>
      <p:sp>
        <p:nvSpPr>
          <p:cNvPr id="3" name="Content Placeholder 2"/>
          <p:cNvSpPr>
            <a:spLocks noGrp="1"/>
          </p:cNvSpPr>
          <p:nvPr>
            <p:ph idx="1"/>
          </p:nvPr>
        </p:nvSpPr>
        <p:spPr/>
        <p:txBody>
          <a:bodyPr>
            <a:normAutofit fontScale="92500"/>
          </a:bodyPr>
          <a:lstStyle/>
          <a:p>
            <a:pPr marL="0" indent="0">
              <a:buNone/>
            </a:pPr>
            <a:r>
              <a:rPr lang="en-US" dirty="0">
                <a:solidFill>
                  <a:schemeClr val="tx1"/>
                </a:solidFill>
              </a:rPr>
              <a:t>Directions: Follow the directions </a:t>
            </a:r>
            <a:r>
              <a:rPr lang="en-US" dirty="0" smtClean="0">
                <a:solidFill>
                  <a:schemeClr val="tx1"/>
                </a:solidFill>
              </a:rPr>
              <a:t>on the handout </a:t>
            </a:r>
            <a:r>
              <a:rPr lang="en-US" dirty="0">
                <a:solidFill>
                  <a:schemeClr val="tx1"/>
                </a:solidFill>
              </a:rPr>
              <a:t>to access all the </a:t>
            </a:r>
            <a:r>
              <a:rPr lang="en-US" dirty="0" smtClean="0">
                <a:solidFill>
                  <a:schemeClr val="tx1"/>
                </a:solidFill>
              </a:rPr>
              <a:t>key sites </a:t>
            </a:r>
            <a:r>
              <a:rPr lang="en-US" dirty="0">
                <a:solidFill>
                  <a:schemeClr val="tx1"/>
                </a:solidFill>
              </a:rPr>
              <a:t>and resources you will need to complete the rest of today’s training. Keep these tabs open in your computer to access later this </a:t>
            </a:r>
            <a:r>
              <a:rPr lang="en-US" dirty="0" smtClean="0">
                <a:solidFill>
                  <a:schemeClr val="tx1"/>
                </a:solidFill>
              </a:rPr>
              <a:t>afternoon, and bookmark them. You will have 20 minutes to complete this activity. </a:t>
            </a:r>
            <a:r>
              <a:rPr lang="en-US" dirty="0">
                <a:solidFill>
                  <a:schemeClr val="tx1"/>
                </a:solidFill>
              </a:rPr>
              <a:t>If you get stuck, work with a neighbor</a:t>
            </a:r>
            <a:r>
              <a:rPr lang="en-US" dirty="0" smtClean="0">
                <a:solidFill>
                  <a:schemeClr val="tx1"/>
                </a:solidFill>
              </a:rPr>
              <a:t>!</a:t>
            </a:r>
          </a:p>
          <a:p>
            <a:pPr marL="0" indent="0">
              <a:buNone/>
            </a:pPr>
            <a:r>
              <a:rPr lang="en-US" dirty="0">
                <a:solidFill>
                  <a:schemeClr val="tx1"/>
                </a:solidFill>
                <a:hlinkClick r:id="rId2"/>
              </a:rPr>
              <a:t>http://</a:t>
            </a:r>
            <a:r>
              <a:rPr lang="en-US" dirty="0" smtClean="0">
                <a:solidFill>
                  <a:schemeClr val="tx1"/>
                </a:solidFill>
                <a:hlinkClick r:id="rId2"/>
              </a:rPr>
              <a:t>osse.dc.gov/sites/default/files/dc/sites/osse/page_content/attachments/Test%20coordinator%20Training%20Scavenger%20Hunt%20Activity.docx</a:t>
            </a:r>
            <a:r>
              <a:rPr lang="en-US" dirty="0" smtClean="0">
                <a:solidFill>
                  <a:schemeClr val="tx1"/>
                </a:solidFill>
              </a:rPr>
              <a:t> </a:t>
            </a:r>
            <a:endParaRPr lang="en-US" dirty="0">
              <a:solidFill>
                <a:schemeClr val="tx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353970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99840"/>
            <a:ext cx="7772400" cy="2186560"/>
          </a:xfrm>
        </p:spPr>
        <p:txBody>
          <a:bodyPr>
            <a:normAutofit/>
          </a:bodyPr>
          <a:lstStyle/>
          <a:p>
            <a:r>
              <a:rPr lang="en-US" dirty="0" smtClean="0"/>
              <a:t>Before Testing</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4201258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Testing Introduction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chemeClr val="tx1"/>
                </a:solidFill>
              </a:rPr>
              <a:t>We will not cover every task that needs to happen before testing, but we will cover the key points where we saw difficulties last year. Refer to the PARCC Test Coordinator manual for more detailed step-by-step checklists</a:t>
            </a:r>
            <a:r>
              <a:rPr lang="en-US" dirty="0">
                <a:solidFill>
                  <a:schemeClr val="tx1"/>
                </a:solidFill>
              </a:rPr>
              <a:t>. LEAs </a:t>
            </a:r>
            <a:r>
              <a:rPr lang="en-US" dirty="0" smtClean="0">
                <a:solidFill>
                  <a:schemeClr val="tx1"/>
                </a:solidFill>
              </a:rPr>
              <a:t>may </a:t>
            </a:r>
            <a:r>
              <a:rPr lang="en-US" dirty="0">
                <a:solidFill>
                  <a:schemeClr val="tx1"/>
                </a:solidFill>
              </a:rPr>
              <a:t>have additional requirements and may have a more specific checklist for their </a:t>
            </a:r>
            <a:r>
              <a:rPr lang="en-US" dirty="0" smtClean="0">
                <a:solidFill>
                  <a:schemeClr val="tx1"/>
                </a:solidFill>
              </a:rPr>
              <a:t>schools.</a:t>
            </a:r>
          </a:p>
          <a:p>
            <a:r>
              <a:rPr lang="en-US" dirty="0" smtClean="0">
                <a:solidFill>
                  <a:schemeClr val="tx1"/>
                </a:solidFill>
              </a:rPr>
              <a:t>This section of the training will cover:</a:t>
            </a:r>
          </a:p>
          <a:p>
            <a:pPr lvl="1"/>
            <a:r>
              <a:rPr lang="en-US" dirty="0">
                <a:solidFill>
                  <a:schemeClr val="tx1"/>
                </a:solidFill>
              </a:rPr>
              <a:t>Student registration</a:t>
            </a:r>
          </a:p>
          <a:p>
            <a:pPr lvl="1"/>
            <a:r>
              <a:rPr lang="en-US" dirty="0">
                <a:solidFill>
                  <a:schemeClr val="tx1"/>
                </a:solidFill>
              </a:rPr>
              <a:t>Pearson Access Next user setup and permissions</a:t>
            </a:r>
          </a:p>
          <a:p>
            <a:pPr lvl="1"/>
            <a:r>
              <a:rPr lang="en-US" dirty="0">
                <a:solidFill>
                  <a:schemeClr val="tx1"/>
                </a:solidFill>
              </a:rPr>
              <a:t>Accommodations and the Personal Needs Profile (PNP)</a:t>
            </a:r>
          </a:p>
          <a:p>
            <a:pPr lvl="1"/>
            <a:r>
              <a:rPr lang="en-US" dirty="0">
                <a:solidFill>
                  <a:schemeClr val="tx1"/>
                </a:solidFill>
              </a:rPr>
              <a:t>Scheduling and timing</a:t>
            </a:r>
          </a:p>
          <a:p>
            <a:pPr lvl="1"/>
            <a:r>
              <a:rPr lang="en-US" dirty="0">
                <a:solidFill>
                  <a:schemeClr val="tx1"/>
                </a:solidFill>
              </a:rPr>
              <a:t>Training test administrators</a:t>
            </a:r>
          </a:p>
          <a:p>
            <a:pPr lvl="1"/>
            <a:r>
              <a:rPr lang="en-US" dirty="0">
                <a:solidFill>
                  <a:schemeClr val="tx1"/>
                </a:solidFill>
              </a:rPr>
              <a:t>Pearson Access Next creating test sessions</a:t>
            </a:r>
          </a:p>
          <a:p>
            <a:pPr lvl="1"/>
            <a:r>
              <a:rPr lang="en-US" dirty="0">
                <a:solidFill>
                  <a:schemeClr val="tx1"/>
                </a:solidFill>
              </a:rPr>
              <a:t>Infrastructure trials</a:t>
            </a:r>
          </a:p>
          <a:p>
            <a:pPr lvl="1"/>
            <a:r>
              <a:rPr lang="en-US" dirty="0">
                <a:solidFill>
                  <a:schemeClr val="tx1"/>
                </a:solidFill>
              </a:rPr>
              <a:t>Final preparation</a:t>
            </a:r>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3821017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1"/>
                </a:solidFill>
              </a:rPr>
              <a:t>Find all </a:t>
            </a:r>
            <a:r>
              <a:rPr lang="en-US" dirty="0">
                <a:solidFill>
                  <a:schemeClr val="tx1"/>
                </a:solidFill>
              </a:rPr>
              <a:t>materials from today at </a:t>
            </a:r>
            <a:r>
              <a:rPr lang="en-US" dirty="0">
                <a:solidFill>
                  <a:schemeClr val="tx1"/>
                </a:solidFill>
                <a:hlinkClick r:id="rId2"/>
              </a:rPr>
              <a:t>http://</a:t>
            </a:r>
            <a:r>
              <a:rPr lang="en-US" dirty="0" smtClean="0">
                <a:solidFill>
                  <a:schemeClr val="tx1"/>
                </a:solidFill>
                <a:hlinkClick r:id="rId2"/>
              </a:rPr>
              <a:t>osse.dc.gov/page/test-coordinators-training</a:t>
            </a:r>
            <a:r>
              <a:rPr lang="en-US" dirty="0" smtClean="0">
                <a:solidFill>
                  <a:schemeClr val="tx1"/>
                </a:solidFill>
              </a:rPr>
              <a:t> </a:t>
            </a:r>
            <a:endParaRPr lang="en-US" dirty="0">
              <a:solidFill>
                <a:schemeClr val="tx1"/>
              </a:solidFill>
            </a:endParaRPr>
          </a:p>
          <a:p>
            <a:r>
              <a:rPr lang="en-US" dirty="0" smtClean="0">
                <a:solidFill>
                  <a:schemeClr val="tx1"/>
                </a:solidFill>
              </a:rPr>
              <a:t>PARCC.Pearson.com is the central site for practice tests, manuals, links to guidance documents, technology information and more.</a:t>
            </a:r>
          </a:p>
          <a:p>
            <a:r>
              <a:rPr lang="en-US" dirty="0" smtClean="0">
                <a:solidFill>
                  <a:schemeClr val="tx1"/>
                </a:solidFill>
              </a:rPr>
              <a:t>Training modules </a:t>
            </a:r>
            <a:r>
              <a:rPr lang="en-US" dirty="0">
                <a:solidFill>
                  <a:schemeClr val="tx1"/>
                </a:solidFill>
              </a:rPr>
              <a:t>are available at </a:t>
            </a:r>
            <a:r>
              <a:rPr lang="en-US" dirty="0">
                <a:solidFill>
                  <a:schemeClr val="tx1"/>
                </a:solidFill>
                <a:hlinkClick r:id="rId3"/>
              </a:rPr>
              <a:t>https://parcc.tms.pearson.com</a:t>
            </a:r>
            <a:r>
              <a:rPr lang="en-US" dirty="0" smtClean="0">
                <a:solidFill>
                  <a:schemeClr val="tx1"/>
                </a:solidFill>
                <a:hlinkClick r:id="rId3"/>
              </a:rPr>
              <a:t>/</a:t>
            </a:r>
            <a:r>
              <a:rPr lang="en-US" dirty="0" smtClean="0">
                <a:solidFill>
                  <a:schemeClr val="tx1"/>
                </a:solidFill>
              </a:rPr>
              <a:t> for all student registration tasks</a:t>
            </a:r>
          </a:p>
          <a:p>
            <a:r>
              <a:rPr lang="en-US" dirty="0" smtClean="0">
                <a:solidFill>
                  <a:schemeClr val="tx1"/>
                </a:solidFill>
              </a:rPr>
              <a:t>PARCC Support Center can help you via phone or live chat support if you encounter issues:</a:t>
            </a:r>
          </a:p>
          <a:p>
            <a:pPr lvl="1"/>
            <a:r>
              <a:rPr lang="en-US" dirty="0" smtClean="0">
                <a:solidFill>
                  <a:schemeClr val="tx1"/>
                </a:solidFill>
              </a:rPr>
              <a:t>Monday-Friday, 6:30 a.m. – 7:30 p.m.</a:t>
            </a:r>
          </a:p>
          <a:p>
            <a:pPr lvl="1"/>
            <a:r>
              <a:rPr lang="en-US" dirty="0" smtClean="0">
                <a:solidFill>
                  <a:schemeClr val="tx1"/>
                </a:solidFill>
              </a:rPr>
              <a:t>1-888-493-9888</a:t>
            </a:r>
          </a:p>
          <a:p>
            <a:pPr lvl="1"/>
            <a:r>
              <a:rPr lang="en-US" dirty="0">
                <a:solidFill>
                  <a:schemeClr val="tx1"/>
                </a:solidFill>
                <a:hlinkClick r:id="rId4"/>
              </a:rPr>
              <a:t>parcc@support.pearson.com</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48</a:t>
            </a:fld>
            <a:endParaRPr lang="en-US" dirty="0"/>
          </a:p>
        </p:txBody>
      </p:sp>
    </p:spTree>
    <p:extLst>
      <p:ext uri="{BB962C8B-B14F-4D97-AF65-F5344CB8AC3E}">
        <p14:creationId xmlns:p14="http://schemas.microsoft.com/office/powerpoint/2010/main" val="1530653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Registration</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49</a:t>
            </a:fld>
            <a:endParaRPr lang="en-US" dirty="0"/>
          </a:p>
        </p:txBody>
      </p:sp>
    </p:spTree>
    <p:extLst>
      <p:ext uri="{BB962C8B-B14F-4D97-AF65-F5344CB8AC3E}">
        <p14:creationId xmlns:p14="http://schemas.microsoft.com/office/powerpoint/2010/main" val="308053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Districtwide Assessments:</a:t>
            </a:r>
            <a:br>
              <a:rPr lang="en-US" dirty="0" smtClean="0"/>
            </a:br>
            <a:r>
              <a:rPr lang="en-US" dirty="0" smtClean="0"/>
              <a:t> Test Integrity Training 2016</a:t>
            </a:r>
            <a:endParaRPr lang="en-US" dirty="0"/>
          </a:p>
        </p:txBody>
      </p:sp>
      <p:sp>
        <p:nvSpPr>
          <p:cNvPr id="3" name="Subtitle 2"/>
          <p:cNvSpPr>
            <a:spLocks noGrp="1"/>
          </p:cNvSpPr>
          <p:nvPr>
            <p:ph type="subTitle" idx="1"/>
          </p:nvPr>
        </p:nvSpPr>
        <p:spPr/>
        <p:txBody>
          <a:bodyPr/>
          <a:lstStyle/>
          <a:p>
            <a:r>
              <a:rPr lang="en-US" dirty="0"/>
              <a:t>February </a:t>
            </a:r>
            <a:r>
              <a:rPr lang="en-US" dirty="0" smtClean="0"/>
              <a:t>2016</a:t>
            </a:r>
            <a:endParaRPr lang="en-US" dirty="0"/>
          </a:p>
        </p:txBody>
      </p:sp>
    </p:spTree>
    <p:extLst>
      <p:ext uri="{BB962C8B-B14F-4D97-AF65-F5344CB8AC3E}">
        <p14:creationId xmlns:p14="http://schemas.microsoft.com/office/powerpoint/2010/main" val="1989278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PARCC/DC Science Student Registration</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rPr>
              <a:t>Initial registration for PARCC at dc.pearsonaccessnext.com is complete for DC students</a:t>
            </a:r>
          </a:p>
          <a:p>
            <a:r>
              <a:rPr lang="en-US" dirty="0" smtClean="0">
                <a:solidFill>
                  <a:schemeClr val="tx1"/>
                </a:solidFill>
              </a:rPr>
              <a:t>DC Science registration will occur later this spring</a:t>
            </a:r>
          </a:p>
          <a:p>
            <a:r>
              <a:rPr lang="en-US" dirty="0" smtClean="0">
                <a:solidFill>
                  <a:schemeClr val="tx1"/>
                </a:solidFill>
              </a:rPr>
              <a:t>It is the responsibility of schools and LEAs to make sure student registrations are complete and up to date before the time of the test including:</a:t>
            </a:r>
          </a:p>
          <a:p>
            <a:pPr lvl="1"/>
            <a:r>
              <a:rPr lang="en-US" dirty="0" smtClean="0">
                <a:solidFill>
                  <a:schemeClr val="tx1"/>
                </a:solidFill>
              </a:rPr>
              <a:t>Adding students who enter your school</a:t>
            </a:r>
          </a:p>
          <a:p>
            <a:pPr lvl="1"/>
            <a:r>
              <a:rPr lang="en-US" dirty="0" smtClean="0">
                <a:solidFill>
                  <a:schemeClr val="tx1"/>
                </a:solidFill>
              </a:rPr>
              <a:t>Making sure all students are registered for the correct tests</a:t>
            </a:r>
          </a:p>
          <a:p>
            <a:pPr lvl="1"/>
            <a:r>
              <a:rPr lang="en-US" dirty="0" smtClean="0">
                <a:solidFill>
                  <a:schemeClr val="tx1"/>
                </a:solidFill>
              </a:rPr>
              <a:t>Double-checking student data for correctness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50</a:t>
            </a:fld>
            <a:endParaRPr lang="en-US" dirty="0"/>
          </a:p>
        </p:txBody>
      </p:sp>
    </p:spTree>
    <p:extLst>
      <p:ext uri="{BB962C8B-B14F-4D97-AF65-F5344CB8AC3E}">
        <p14:creationId xmlns:p14="http://schemas.microsoft.com/office/powerpoint/2010/main" val="18488154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Add A New Student</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1"/>
                </a:solidFill>
              </a:rPr>
              <a:t>On dc.pearsonaccessnext.com (follow along in the training site, https://trng.pearsonaccessnext.com):</a:t>
            </a:r>
          </a:p>
          <a:p>
            <a:pPr lvl="1"/>
            <a:r>
              <a:rPr lang="en-US" dirty="0">
                <a:solidFill>
                  <a:schemeClr val="tx1"/>
                </a:solidFill>
              </a:rPr>
              <a:t>From Setup &gt; Students, open the task list and select Create / Edit </a:t>
            </a:r>
            <a:r>
              <a:rPr lang="en-US" dirty="0" smtClean="0">
                <a:solidFill>
                  <a:schemeClr val="tx1"/>
                </a:solidFill>
              </a:rPr>
              <a:t>Students, Registration, and Manage Student Tests</a:t>
            </a:r>
            <a:r>
              <a:rPr lang="en-US" dirty="0">
                <a:solidFill>
                  <a:schemeClr val="tx1"/>
                </a:solidFill>
              </a:rPr>
              <a:t> and click Start.</a:t>
            </a:r>
          </a:p>
          <a:p>
            <a:pPr lvl="1"/>
            <a:r>
              <a:rPr lang="en-US" dirty="0">
                <a:solidFill>
                  <a:schemeClr val="tx1"/>
                </a:solidFill>
              </a:rPr>
              <a:t>Select Create Students.</a:t>
            </a:r>
          </a:p>
          <a:p>
            <a:pPr lvl="1"/>
            <a:r>
              <a:rPr lang="en-US" dirty="0">
                <a:solidFill>
                  <a:schemeClr val="tx1"/>
                </a:solidFill>
              </a:rPr>
              <a:t>Enter the organization where the student will be testing.</a:t>
            </a:r>
          </a:p>
          <a:p>
            <a:pPr lvl="1"/>
            <a:r>
              <a:rPr lang="en-US" dirty="0">
                <a:solidFill>
                  <a:schemeClr val="tx1"/>
                </a:solidFill>
              </a:rPr>
              <a:t>Enter the </a:t>
            </a:r>
            <a:r>
              <a:rPr lang="en-US" dirty="0" smtClean="0">
                <a:solidFill>
                  <a:schemeClr val="tx1"/>
                </a:solidFill>
              </a:rPr>
              <a:t>student’s state student identified (USI).</a:t>
            </a:r>
            <a:endParaRPr lang="en-US" dirty="0">
              <a:solidFill>
                <a:schemeClr val="tx1"/>
              </a:solidFill>
            </a:endParaRPr>
          </a:p>
          <a:p>
            <a:pPr lvl="1"/>
            <a:r>
              <a:rPr lang="en-US" dirty="0">
                <a:solidFill>
                  <a:schemeClr val="tx1"/>
                </a:solidFill>
              </a:rPr>
              <a:t>Enter the </a:t>
            </a:r>
            <a:r>
              <a:rPr lang="en-US" dirty="0" smtClean="0">
                <a:solidFill>
                  <a:schemeClr val="tx1"/>
                </a:solidFill>
              </a:rPr>
              <a:t>student’s </a:t>
            </a:r>
            <a:r>
              <a:rPr lang="en-US" dirty="0">
                <a:solidFill>
                  <a:schemeClr val="tx1"/>
                </a:solidFill>
              </a:rPr>
              <a:t>last name.</a:t>
            </a:r>
          </a:p>
          <a:p>
            <a:pPr lvl="1"/>
            <a:r>
              <a:rPr lang="en-US" dirty="0">
                <a:solidFill>
                  <a:schemeClr val="tx1"/>
                </a:solidFill>
              </a:rPr>
              <a:t>Enter the </a:t>
            </a:r>
            <a:r>
              <a:rPr lang="en-US" dirty="0" smtClean="0">
                <a:solidFill>
                  <a:schemeClr val="tx1"/>
                </a:solidFill>
              </a:rPr>
              <a:t>student’s </a:t>
            </a:r>
            <a:r>
              <a:rPr lang="en-US" dirty="0">
                <a:solidFill>
                  <a:schemeClr val="tx1"/>
                </a:solidFill>
              </a:rPr>
              <a:t>first name.</a:t>
            </a:r>
          </a:p>
          <a:p>
            <a:pPr lvl="1"/>
            <a:r>
              <a:rPr lang="en-US" dirty="0">
                <a:solidFill>
                  <a:schemeClr val="tx1"/>
                </a:solidFill>
              </a:rPr>
              <a:t>Enter the </a:t>
            </a:r>
            <a:r>
              <a:rPr lang="en-US" dirty="0" smtClean="0">
                <a:solidFill>
                  <a:schemeClr val="tx1"/>
                </a:solidFill>
              </a:rPr>
              <a:t>student’s </a:t>
            </a:r>
            <a:r>
              <a:rPr lang="en-US" dirty="0">
                <a:solidFill>
                  <a:schemeClr val="tx1"/>
                </a:solidFill>
              </a:rPr>
              <a:t>birthdate.</a:t>
            </a:r>
          </a:p>
          <a:p>
            <a:pPr lvl="1"/>
            <a:r>
              <a:rPr lang="en-US" dirty="0">
                <a:solidFill>
                  <a:schemeClr val="tx1"/>
                </a:solidFill>
              </a:rPr>
              <a:t>Enter the </a:t>
            </a:r>
            <a:r>
              <a:rPr lang="en-US" dirty="0" smtClean="0">
                <a:solidFill>
                  <a:schemeClr val="tx1"/>
                </a:solidFill>
              </a:rPr>
              <a:t>student’s </a:t>
            </a:r>
            <a:r>
              <a:rPr lang="en-US" dirty="0">
                <a:solidFill>
                  <a:schemeClr val="tx1"/>
                </a:solidFill>
              </a:rPr>
              <a:t>sex.</a:t>
            </a:r>
          </a:p>
          <a:p>
            <a:pPr lvl="1"/>
            <a:r>
              <a:rPr lang="en-US" dirty="0">
                <a:solidFill>
                  <a:schemeClr val="tx1"/>
                </a:solidFill>
              </a:rPr>
              <a:t>Click Create.</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51</a:t>
            </a:fld>
            <a:endParaRPr lang="en-US" dirty="0"/>
          </a:p>
        </p:txBody>
      </p:sp>
    </p:spTree>
    <p:extLst>
      <p:ext uri="{BB962C8B-B14F-4D97-AF65-F5344CB8AC3E}">
        <p14:creationId xmlns:p14="http://schemas.microsoft.com/office/powerpoint/2010/main" val="1966958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Create/Edit Students Screen</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52</a:t>
            </a:fld>
            <a:endParaRPr lang="en-US" dirty="0"/>
          </a:p>
        </p:txBody>
      </p:sp>
      <p:pic>
        <p:nvPicPr>
          <p:cNvPr id="5" name="Picture 4"/>
          <p:cNvPicPr>
            <a:picLocks noChangeAspect="1"/>
          </p:cNvPicPr>
          <p:nvPr/>
        </p:nvPicPr>
        <p:blipFill>
          <a:blip r:embed="rId2"/>
          <a:stretch>
            <a:fillRect/>
          </a:stretch>
        </p:blipFill>
        <p:spPr>
          <a:xfrm>
            <a:off x="1281112" y="1205040"/>
            <a:ext cx="6581775" cy="4937870"/>
          </a:xfrm>
          <a:prstGeom prst="rect">
            <a:avLst/>
          </a:prstGeom>
        </p:spPr>
      </p:pic>
    </p:spTree>
    <p:extLst>
      <p:ext uri="{BB962C8B-B14F-4D97-AF65-F5344CB8AC3E}">
        <p14:creationId xmlns:p14="http://schemas.microsoft.com/office/powerpoint/2010/main" val="38165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Register a Student </a:t>
            </a:r>
            <a:r>
              <a:rPr lang="en-US" dirty="0"/>
              <a:t>f</a:t>
            </a:r>
            <a:r>
              <a:rPr lang="en-US" dirty="0" smtClean="0"/>
              <a:t>or a Test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solidFill>
                  <a:schemeClr val="tx1"/>
                </a:solidFill>
              </a:rPr>
              <a:t>After the student is created, you still must </a:t>
            </a:r>
            <a:r>
              <a:rPr lang="en-US" dirty="0">
                <a:solidFill>
                  <a:schemeClr val="tx1"/>
                </a:solidFill>
              </a:rPr>
              <a:t>register a student </a:t>
            </a:r>
            <a:r>
              <a:rPr lang="en-US" dirty="0" smtClean="0">
                <a:solidFill>
                  <a:schemeClr val="tx1"/>
                </a:solidFill>
              </a:rPr>
              <a:t>for their tests, using the “Register Students” and “Manage Student Tests” tasks.  </a:t>
            </a:r>
          </a:p>
          <a:p>
            <a:pPr marL="0" indent="0">
              <a:buNone/>
            </a:pPr>
            <a:r>
              <a:rPr lang="en-US" dirty="0" smtClean="0">
                <a:solidFill>
                  <a:schemeClr val="tx1"/>
                </a:solidFill>
              </a:rPr>
              <a:t>Under Register Students:</a:t>
            </a:r>
            <a:endParaRPr lang="en-US" dirty="0">
              <a:solidFill>
                <a:schemeClr val="tx1"/>
              </a:solidFill>
            </a:endParaRPr>
          </a:p>
          <a:p>
            <a:r>
              <a:rPr lang="en-US" dirty="0">
                <a:solidFill>
                  <a:schemeClr val="tx1"/>
                </a:solidFill>
              </a:rPr>
              <a:t>Select the student(s) to be registered and mark Registered. </a:t>
            </a:r>
          </a:p>
          <a:p>
            <a:r>
              <a:rPr lang="en-US" dirty="0">
                <a:solidFill>
                  <a:schemeClr val="tx1"/>
                </a:solidFill>
              </a:rPr>
              <a:t>Enter or update the students required demographic information. </a:t>
            </a:r>
          </a:p>
          <a:p>
            <a:r>
              <a:rPr lang="en-US" dirty="0">
                <a:solidFill>
                  <a:schemeClr val="tx1"/>
                </a:solidFill>
              </a:rPr>
              <a:t>The fields that are not required may be entered now or at a later date. If these fields remain blank, some may cause a critical warning. </a:t>
            </a:r>
            <a:r>
              <a:rPr lang="en-US" dirty="0" smtClean="0">
                <a:solidFill>
                  <a:schemeClr val="tx1"/>
                </a:solidFill>
              </a:rPr>
              <a:t>These will not prevent students from testing. Ignore the gifted/talented field or mark “No.”</a:t>
            </a:r>
            <a:endParaRPr lang="en-US" dirty="0">
              <a:solidFill>
                <a:schemeClr val="tx1"/>
              </a:solidFill>
            </a:endParaRPr>
          </a:p>
          <a:p>
            <a:r>
              <a:rPr lang="en-US" dirty="0">
                <a:solidFill>
                  <a:schemeClr val="tx1"/>
                </a:solidFill>
              </a:rPr>
              <a:t>Click Save</a:t>
            </a:r>
            <a:r>
              <a:rPr lang="en-US" dirty="0" smtClean="0">
                <a:solidFill>
                  <a:schemeClr val="tx1"/>
                </a:solidFill>
              </a:rPr>
              <a:t>.</a:t>
            </a:r>
          </a:p>
          <a:p>
            <a:pPr marL="0" indent="0">
              <a:buNone/>
            </a:pPr>
            <a:r>
              <a:rPr lang="en-US" dirty="0" smtClean="0">
                <a:solidFill>
                  <a:schemeClr val="tx1"/>
                </a:solidFill>
              </a:rPr>
              <a:t>Under Manage Student Tests</a:t>
            </a:r>
          </a:p>
          <a:p>
            <a:r>
              <a:rPr lang="en-US" dirty="0">
                <a:solidFill>
                  <a:schemeClr val="tx1"/>
                </a:solidFill>
              </a:rPr>
              <a:t>Find the test you wish to assign under Student Tests or click Create Student Tests .</a:t>
            </a:r>
          </a:p>
          <a:p>
            <a:r>
              <a:rPr lang="en-US" dirty="0">
                <a:solidFill>
                  <a:schemeClr val="tx1"/>
                </a:solidFill>
              </a:rPr>
              <a:t>Select the student from the drop down menu.</a:t>
            </a:r>
          </a:p>
          <a:p>
            <a:r>
              <a:rPr lang="en-US" dirty="0">
                <a:solidFill>
                  <a:schemeClr val="tx1"/>
                </a:solidFill>
              </a:rPr>
              <a:t>Select the test you are assigning to the student.</a:t>
            </a:r>
          </a:p>
          <a:p>
            <a:r>
              <a:rPr lang="en-US" dirty="0">
                <a:solidFill>
                  <a:schemeClr val="tx1"/>
                </a:solidFill>
              </a:rPr>
              <a:t>Select the organization where the student will be testing.</a:t>
            </a:r>
          </a:p>
          <a:p>
            <a:r>
              <a:rPr lang="en-US" dirty="0">
                <a:solidFill>
                  <a:schemeClr val="tx1"/>
                </a:solidFill>
              </a:rPr>
              <a:t>Select the Test Format.</a:t>
            </a:r>
          </a:p>
          <a:p>
            <a:r>
              <a:rPr lang="en-US" dirty="0">
                <a:solidFill>
                  <a:schemeClr val="tx1"/>
                </a:solidFill>
              </a:rPr>
              <a:t>Select </a:t>
            </a:r>
            <a:r>
              <a:rPr lang="en-US" dirty="0" smtClean="0">
                <a:solidFill>
                  <a:schemeClr val="tx1"/>
                </a:solidFill>
              </a:rPr>
              <a:t>“No” </a:t>
            </a:r>
            <a:r>
              <a:rPr lang="en-US" dirty="0">
                <a:solidFill>
                  <a:schemeClr val="tx1"/>
                </a:solidFill>
              </a:rPr>
              <a:t>from the drop down under </a:t>
            </a:r>
            <a:r>
              <a:rPr lang="en-US" dirty="0" smtClean="0">
                <a:solidFill>
                  <a:schemeClr val="tx1"/>
                </a:solidFill>
              </a:rPr>
              <a:t>retest (unless retesting).</a:t>
            </a:r>
            <a:endParaRPr lang="en-US" dirty="0">
              <a:solidFill>
                <a:schemeClr val="tx1"/>
              </a:solidFill>
            </a:endParaRPr>
          </a:p>
          <a:p>
            <a:r>
              <a:rPr lang="en-US" dirty="0">
                <a:solidFill>
                  <a:schemeClr val="tx1"/>
                </a:solidFill>
              </a:rPr>
              <a:t>Enter in any Personal Needs Profile (PNP) </a:t>
            </a:r>
            <a:r>
              <a:rPr lang="en-US" dirty="0" smtClean="0">
                <a:solidFill>
                  <a:schemeClr val="tx1"/>
                </a:solidFill>
              </a:rPr>
              <a:t>Information (next topic).</a:t>
            </a:r>
            <a:endParaRPr lang="en-US" dirty="0">
              <a:solidFill>
                <a:schemeClr val="tx1"/>
              </a:solidFill>
            </a:endParaRPr>
          </a:p>
          <a:p>
            <a:r>
              <a:rPr lang="en-US" dirty="0">
                <a:solidFill>
                  <a:schemeClr val="tx1"/>
                </a:solidFill>
              </a:rPr>
              <a:t>Click Create/Save.</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53</a:t>
            </a:fld>
            <a:endParaRPr lang="en-US" dirty="0"/>
          </a:p>
        </p:txBody>
      </p:sp>
    </p:spTree>
    <p:extLst>
      <p:ext uri="{BB962C8B-B14F-4D97-AF65-F5344CB8AC3E}">
        <p14:creationId xmlns:p14="http://schemas.microsoft.com/office/powerpoint/2010/main" val="1773651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Register Students Screen</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54</a:t>
            </a:fld>
            <a:endParaRPr lang="en-US" dirty="0"/>
          </a:p>
        </p:txBody>
      </p:sp>
      <p:pic>
        <p:nvPicPr>
          <p:cNvPr id="7" name="Content Placeholder 6"/>
          <p:cNvPicPr>
            <a:picLocks noGrp="1" noChangeAspect="1"/>
          </p:cNvPicPr>
          <p:nvPr>
            <p:ph idx="1"/>
          </p:nvPr>
        </p:nvPicPr>
        <p:blipFill>
          <a:blip r:embed="rId2"/>
          <a:stretch>
            <a:fillRect/>
          </a:stretch>
        </p:blipFill>
        <p:spPr>
          <a:xfrm>
            <a:off x="1340043" y="1216025"/>
            <a:ext cx="6463914" cy="4910138"/>
          </a:xfrm>
          <a:prstGeom prst="rect">
            <a:avLst/>
          </a:prstGeom>
        </p:spPr>
      </p:pic>
    </p:spTree>
    <p:extLst>
      <p:ext uri="{BB962C8B-B14F-4D97-AF65-F5344CB8AC3E}">
        <p14:creationId xmlns:p14="http://schemas.microsoft.com/office/powerpoint/2010/main" val="3552294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 Student Tests Screen</a:t>
            </a:r>
            <a:endParaRPr lang="en-US" dirty="0"/>
          </a:p>
        </p:txBody>
      </p:sp>
      <p:pic>
        <p:nvPicPr>
          <p:cNvPr id="5" name="Content Placeholder 4"/>
          <p:cNvPicPr>
            <a:picLocks noGrp="1" noChangeAspect="1"/>
          </p:cNvPicPr>
          <p:nvPr>
            <p:ph idx="1"/>
          </p:nvPr>
        </p:nvPicPr>
        <p:blipFill>
          <a:blip r:embed="rId2"/>
          <a:stretch>
            <a:fillRect/>
          </a:stretch>
        </p:blipFill>
        <p:spPr>
          <a:xfrm>
            <a:off x="1300281" y="1216025"/>
            <a:ext cx="6543437" cy="4910138"/>
          </a:xfrm>
          <a:prstGeom prst="rect">
            <a:avLst/>
          </a:prstGeom>
        </p:spPr>
      </p:pic>
      <p:sp>
        <p:nvSpPr>
          <p:cNvPr id="4" name="Slide Number Placeholder 3"/>
          <p:cNvSpPr>
            <a:spLocks noGrp="1"/>
          </p:cNvSpPr>
          <p:nvPr>
            <p:ph type="sldNum" sz="quarter" idx="12"/>
          </p:nvPr>
        </p:nvSpPr>
        <p:spPr/>
        <p:txBody>
          <a:bodyPr/>
          <a:lstStyle/>
          <a:p>
            <a:fld id="{A9E5F718-A7CB-154E-909C-8FD121E5437A}" type="slidenum">
              <a:rPr lang="en-US" smtClean="0"/>
              <a:t>55</a:t>
            </a:fld>
            <a:endParaRPr lang="en-US" dirty="0"/>
          </a:p>
        </p:txBody>
      </p:sp>
    </p:spTree>
    <p:extLst>
      <p:ext uri="{BB962C8B-B14F-4D97-AF65-F5344CB8AC3E}">
        <p14:creationId xmlns:p14="http://schemas.microsoft.com/office/powerpoint/2010/main" val="34234050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a Student to Edit</a:t>
            </a:r>
            <a:endParaRPr lang="en-US" dirty="0"/>
          </a:p>
        </p:txBody>
      </p:sp>
      <p:sp>
        <p:nvSpPr>
          <p:cNvPr id="3" name="Content Placeholder 2"/>
          <p:cNvSpPr>
            <a:spLocks noGrp="1"/>
          </p:cNvSpPr>
          <p:nvPr>
            <p:ph idx="1"/>
          </p:nvPr>
        </p:nvSpPr>
        <p:spPr/>
        <p:txBody>
          <a:bodyPr/>
          <a:lstStyle/>
          <a:p>
            <a:r>
              <a:rPr lang="en-US" dirty="0" smtClean="0">
                <a:solidFill>
                  <a:schemeClr val="tx1"/>
                </a:solidFill>
              </a:rPr>
              <a:t>From </a:t>
            </a:r>
            <a:r>
              <a:rPr lang="en-US" b="1" dirty="0" smtClean="0">
                <a:solidFill>
                  <a:schemeClr val="tx1"/>
                </a:solidFill>
              </a:rPr>
              <a:t>Setup &gt; Students</a:t>
            </a:r>
            <a:r>
              <a:rPr lang="en-US" dirty="0" smtClean="0">
                <a:solidFill>
                  <a:schemeClr val="tx1"/>
                </a:solidFill>
              </a:rPr>
              <a:t> search for a student using their name or USI. </a:t>
            </a:r>
          </a:p>
          <a:p>
            <a:r>
              <a:rPr lang="en-US" dirty="0" smtClean="0">
                <a:solidFill>
                  <a:schemeClr val="tx1"/>
                </a:solidFill>
              </a:rPr>
              <a:t>Check the box next to the student(s) you want to edit</a:t>
            </a:r>
          </a:p>
          <a:p>
            <a:r>
              <a:rPr lang="en-US" dirty="0" smtClean="0">
                <a:solidFill>
                  <a:schemeClr val="tx1"/>
                </a:solidFill>
              </a:rPr>
              <a:t>Check the tasks you want to access for those students</a:t>
            </a:r>
          </a:p>
          <a:p>
            <a:r>
              <a:rPr lang="en-US" dirty="0" smtClean="0">
                <a:solidFill>
                  <a:schemeClr val="tx1"/>
                </a:solidFill>
              </a:rPr>
              <a:t>Click the blue Start button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56</a:t>
            </a:fld>
            <a:endParaRPr lang="en-US" dirty="0"/>
          </a:p>
        </p:txBody>
      </p:sp>
    </p:spTree>
    <p:extLst>
      <p:ext uri="{BB962C8B-B14F-4D97-AF65-F5344CB8AC3E}">
        <p14:creationId xmlns:p14="http://schemas.microsoft.com/office/powerpoint/2010/main" val="30351478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 Student to Edit</a:t>
            </a:r>
            <a:endParaRPr lang="en-US" dirty="0"/>
          </a:p>
        </p:txBody>
      </p:sp>
      <p:pic>
        <p:nvPicPr>
          <p:cNvPr id="5" name="Content Placeholder 4"/>
          <p:cNvPicPr>
            <a:picLocks noGrp="1" noChangeAspect="1"/>
          </p:cNvPicPr>
          <p:nvPr>
            <p:ph idx="1"/>
          </p:nvPr>
        </p:nvPicPr>
        <p:blipFill>
          <a:blip r:embed="rId2"/>
          <a:stretch>
            <a:fillRect/>
          </a:stretch>
        </p:blipFill>
        <p:spPr>
          <a:xfrm>
            <a:off x="457200" y="1555134"/>
            <a:ext cx="8229600" cy="4231919"/>
          </a:xfrm>
          <a:prstGeom prst="rect">
            <a:avLst/>
          </a:prstGeom>
        </p:spPr>
      </p:pic>
      <p:sp>
        <p:nvSpPr>
          <p:cNvPr id="4" name="Slide Number Placeholder 3"/>
          <p:cNvSpPr>
            <a:spLocks noGrp="1"/>
          </p:cNvSpPr>
          <p:nvPr>
            <p:ph type="sldNum" sz="quarter" idx="12"/>
          </p:nvPr>
        </p:nvSpPr>
        <p:spPr/>
        <p:txBody>
          <a:bodyPr/>
          <a:lstStyle/>
          <a:p>
            <a:fld id="{A9E5F718-A7CB-154E-909C-8FD121E5437A}" type="slidenum">
              <a:rPr lang="en-US" smtClean="0"/>
              <a:t>57</a:t>
            </a:fld>
            <a:endParaRPr lang="en-US" dirty="0"/>
          </a:p>
        </p:txBody>
      </p:sp>
    </p:spTree>
    <p:extLst>
      <p:ext uri="{BB962C8B-B14F-4D97-AF65-F5344CB8AC3E}">
        <p14:creationId xmlns:p14="http://schemas.microsoft.com/office/powerpoint/2010/main" val="13848147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Import/Export to View/Edit Many Registrations</a:t>
            </a:r>
            <a:endParaRPr lang="en-US" sz="3200" dirty="0"/>
          </a:p>
        </p:txBody>
      </p:sp>
      <p:sp>
        <p:nvSpPr>
          <p:cNvPr id="3" name="Content Placeholder 2"/>
          <p:cNvSpPr>
            <a:spLocks noGrp="1"/>
          </p:cNvSpPr>
          <p:nvPr>
            <p:ph idx="1"/>
          </p:nvPr>
        </p:nvSpPr>
        <p:spPr/>
        <p:txBody>
          <a:bodyPr/>
          <a:lstStyle/>
          <a:p>
            <a:r>
              <a:rPr lang="en-US" dirty="0">
                <a:solidFill>
                  <a:schemeClr val="tx1"/>
                </a:solidFill>
              </a:rPr>
              <a:t>From </a:t>
            </a:r>
            <a:r>
              <a:rPr lang="en-US" b="1" dirty="0">
                <a:solidFill>
                  <a:schemeClr val="tx1"/>
                </a:solidFill>
              </a:rPr>
              <a:t>Setup &gt; </a:t>
            </a:r>
            <a:r>
              <a:rPr lang="en-US" b="1" dirty="0" smtClean="0">
                <a:solidFill>
                  <a:schemeClr val="tx1"/>
                </a:solidFill>
              </a:rPr>
              <a:t>Import/Export Data, </a:t>
            </a:r>
            <a:r>
              <a:rPr lang="en-US" dirty="0" smtClean="0">
                <a:solidFill>
                  <a:schemeClr val="tx1"/>
                </a:solidFill>
              </a:rPr>
              <a:t>select Import/Export Data from the task list and hit start.</a:t>
            </a:r>
          </a:p>
          <a:p>
            <a:pPr marL="0" indent="0">
              <a:buNone/>
            </a:pPr>
            <a:endParaRPr lang="en-US" b="1" dirty="0" smtClean="0"/>
          </a:p>
        </p:txBody>
      </p:sp>
      <p:sp>
        <p:nvSpPr>
          <p:cNvPr id="4" name="Slide Number Placeholder 3"/>
          <p:cNvSpPr>
            <a:spLocks noGrp="1"/>
          </p:cNvSpPr>
          <p:nvPr>
            <p:ph type="sldNum" sz="quarter" idx="12"/>
          </p:nvPr>
        </p:nvSpPr>
        <p:spPr/>
        <p:txBody>
          <a:bodyPr/>
          <a:lstStyle/>
          <a:p>
            <a:fld id="{A9E5F718-A7CB-154E-909C-8FD121E5437A}" type="slidenum">
              <a:rPr lang="en-US" smtClean="0"/>
              <a:t>58</a:t>
            </a:fld>
            <a:endParaRPr lang="en-US" dirty="0"/>
          </a:p>
        </p:txBody>
      </p:sp>
      <p:pic>
        <p:nvPicPr>
          <p:cNvPr id="5" name="Picture 4"/>
          <p:cNvPicPr>
            <a:picLocks noChangeAspect="1"/>
          </p:cNvPicPr>
          <p:nvPr/>
        </p:nvPicPr>
        <p:blipFill>
          <a:blip r:embed="rId2"/>
          <a:stretch>
            <a:fillRect/>
          </a:stretch>
        </p:blipFill>
        <p:spPr>
          <a:xfrm>
            <a:off x="857250" y="2695575"/>
            <a:ext cx="7261647" cy="3286125"/>
          </a:xfrm>
          <a:prstGeom prst="rect">
            <a:avLst/>
          </a:prstGeom>
        </p:spPr>
      </p:pic>
    </p:spTree>
    <p:extLst>
      <p:ext uri="{BB962C8B-B14F-4D97-AF65-F5344CB8AC3E}">
        <p14:creationId xmlns:p14="http://schemas.microsoft.com/office/powerpoint/2010/main" val="40100067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smtClean="0">
                <a:solidFill>
                  <a:schemeClr val="tx1"/>
                </a:solidFill>
              </a:rPr>
              <a:t>Select student registration export, CSV file format, and no test status filters, click process</a:t>
            </a:r>
          </a:p>
          <a:p>
            <a:pPr marL="0" indent="0">
              <a:buNone/>
            </a:pP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59</a:t>
            </a:fld>
            <a:endParaRPr lang="en-US" dirty="0"/>
          </a:p>
        </p:txBody>
      </p:sp>
      <p:pic>
        <p:nvPicPr>
          <p:cNvPr id="5" name="Picture 4"/>
          <p:cNvPicPr>
            <a:picLocks noChangeAspect="1"/>
          </p:cNvPicPr>
          <p:nvPr/>
        </p:nvPicPr>
        <p:blipFill>
          <a:blip r:embed="rId2"/>
          <a:stretch>
            <a:fillRect/>
          </a:stretch>
        </p:blipFill>
        <p:spPr>
          <a:xfrm>
            <a:off x="2714625" y="1590675"/>
            <a:ext cx="3465380" cy="4333875"/>
          </a:xfrm>
          <a:prstGeom prst="rect">
            <a:avLst/>
          </a:prstGeom>
        </p:spPr>
      </p:pic>
      <p:sp>
        <p:nvSpPr>
          <p:cNvPr id="7" name="Title 1"/>
          <p:cNvSpPr txBox="1">
            <a:spLocks/>
          </p:cNvSpPr>
          <p:nvPr/>
        </p:nvSpPr>
        <p:spPr>
          <a:xfrm>
            <a:off x="457200" y="228600"/>
            <a:ext cx="8229600" cy="7169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3200" dirty="0" smtClean="0"/>
              <a:t>Import/Export to View/Edit Many Registrations</a:t>
            </a:r>
            <a:endParaRPr lang="en-US" sz="3200" dirty="0"/>
          </a:p>
        </p:txBody>
      </p:sp>
    </p:spTree>
    <p:extLst>
      <p:ext uri="{BB962C8B-B14F-4D97-AF65-F5344CB8AC3E}">
        <p14:creationId xmlns:p14="http://schemas.microsoft.com/office/powerpoint/2010/main" val="379124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Important Dates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83950879"/>
              </p:ext>
            </p:extLst>
          </p:nvPr>
        </p:nvGraphicFramePr>
        <p:xfrm>
          <a:off x="609598" y="1224375"/>
          <a:ext cx="7933900" cy="4821582"/>
        </p:xfrm>
        <a:graphic>
          <a:graphicData uri="http://schemas.openxmlformats.org/drawingml/2006/table">
            <a:tbl>
              <a:tblPr firstRow="1" bandRow="1">
                <a:tableStyleId>{5C22544A-7EE6-4342-B048-85BDC9FD1C3A}</a:tableStyleId>
              </a:tblPr>
              <a:tblGrid>
                <a:gridCol w="3709184"/>
                <a:gridCol w="4224716"/>
              </a:tblGrid>
              <a:tr h="526608">
                <a:tc>
                  <a:txBody>
                    <a:bodyPr/>
                    <a:lstStyle/>
                    <a:p>
                      <a:r>
                        <a:rPr lang="en-US" sz="2000" dirty="0" smtClean="0"/>
                        <a:t>Task</a:t>
                      </a:r>
                      <a:endParaRPr lang="en-US" sz="2000" dirty="0"/>
                    </a:p>
                  </a:txBody>
                  <a:tcPr/>
                </a:tc>
                <a:tc>
                  <a:txBody>
                    <a:bodyPr/>
                    <a:lstStyle/>
                    <a:p>
                      <a:r>
                        <a:rPr lang="en-US" sz="2000" dirty="0" smtClean="0"/>
                        <a:t>Date</a:t>
                      </a:r>
                      <a:endParaRPr lang="en-US" sz="2000" dirty="0"/>
                    </a:p>
                  </a:txBody>
                  <a:tcPr/>
                </a:tc>
              </a:tr>
              <a:tr h="866982">
                <a:tc>
                  <a:txBody>
                    <a:bodyPr/>
                    <a:lstStyle/>
                    <a:p>
                      <a:r>
                        <a:rPr lang="en-US" sz="2000" dirty="0" smtClean="0"/>
                        <a:t>Test Integrity</a:t>
                      </a:r>
                      <a:r>
                        <a:rPr lang="en-US" sz="2000" baseline="0" dirty="0" smtClean="0"/>
                        <a:t> Coordinator / Test Monitor Training</a:t>
                      </a:r>
                      <a:endParaRPr lang="en-US" sz="2000" dirty="0"/>
                    </a:p>
                  </a:txBody>
                  <a:tcPr/>
                </a:tc>
                <a:tc>
                  <a:txBody>
                    <a:bodyPr/>
                    <a:lstStyle/>
                    <a:p>
                      <a:r>
                        <a:rPr lang="en-US" sz="1900" dirty="0" smtClean="0"/>
                        <a:t>2/11, 2/16,</a:t>
                      </a:r>
                      <a:r>
                        <a:rPr lang="en-US" sz="1900" baseline="0" dirty="0" smtClean="0"/>
                        <a:t> 2/17, 3/3</a:t>
                      </a:r>
                      <a:endParaRPr lang="en-US" sz="1900" dirty="0"/>
                    </a:p>
                  </a:txBody>
                  <a:tcPr/>
                </a:tc>
              </a:tr>
              <a:tr h="829287">
                <a:tc>
                  <a:txBody>
                    <a:bodyPr/>
                    <a:lstStyle/>
                    <a:p>
                      <a:r>
                        <a:rPr lang="en-US" sz="2000" dirty="0" smtClean="0"/>
                        <a:t>School Tes</a:t>
                      </a:r>
                      <a:r>
                        <a:rPr lang="en-US" sz="2000" baseline="0" dirty="0" smtClean="0"/>
                        <a:t>t Plan due date</a:t>
                      </a:r>
                      <a:endParaRPr lang="en-US" sz="2000" dirty="0"/>
                    </a:p>
                  </a:txBody>
                  <a:tcPr/>
                </a:tc>
                <a:tc>
                  <a:txBody>
                    <a:bodyPr/>
                    <a:lstStyle/>
                    <a:p>
                      <a:r>
                        <a:rPr lang="en-US" sz="1900" i="1" dirty="0" smtClean="0">
                          <a:solidFill>
                            <a:srgbClr val="000000"/>
                          </a:solidFill>
                        </a:rPr>
                        <a:t>15 </a:t>
                      </a:r>
                      <a:r>
                        <a:rPr lang="en-US" sz="1900" i="1" baseline="0" dirty="0" smtClean="0">
                          <a:solidFill>
                            <a:srgbClr val="000000"/>
                          </a:solidFill>
                        </a:rPr>
                        <a:t>school days prior to first day of window</a:t>
                      </a:r>
                      <a:endParaRPr lang="en-US" sz="1900" i="1" dirty="0">
                        <a:solidFill>
                          <a:srgbClr val="000000"/>
                        </a:solidFill>
                      </a:endParaRPr>
                    </a:p>
                  </a:txBody>
                  <a:tcPr/>
                </a:tc>
              </a:tr>
              <a:tr h="1545489">
                <a:tc>
                  <a:txBody>
                    <a:bodyPr/>
                    <a:lstStyle/>
                    <a:p>
                      <a:r>
                        <a:rPr lang="en-US" sz="2000" dirty="0" smtClean="0"/>
                        <a:t>PARCC Test Windows</a:t>
                      </a:r>
                      <a:endParaRPr lang="en-US" sz="2000" dirty="0"/>
                    </a:p>
                  </a:txBody>
                  <a:tcPr/>
                </a:tc>
                <a:tc>
                  <a:txBody>
                    <a:bodyPr/>
                    <a:lstStyle/>
                    <a:p>
                      <a:r>
                        <a:rPr lang="en-US" sz="1900" dirty="0" smtClean="0"/>
                        <a:t>Paper</a:t>
                      </a:r>
                      <a:r>
                        <a:rPr lang="en-US" sz="1900" baseline="0" dirty="0" smtClean="0"/>
                        <a:t> based: 3/28-4/29</a:t>
                      </a:r>
                    </a:p>
                    <a:p>
                      <a:r>
                        <a:rPr lang="en-US" sz="1900" baseline="0" dirty="0" smtClean="0"/>
                        <a:t>Computer Based 1: 3/28-5/6</a:t>
                      </a:r>
                    </a:p>
                    <a:p>
                      <a:r>
                        <a:rPr lang="en-US" sz="1900" baseline="0" dirty="0" smtClean="0"/>
                        <a:t>Computer Based 2: 4/4-5/13</a:t>
                      </a:r>
                    </a:p>
                    <a:p>
                      <a:r>
                        <a:rPr lang="en-US" sz="1900" baseline="0" dirty="0" smtClean="0"/>
                        <a:t>Computer Based 3: 4/11-5/20</a:t>
                      </a:r>
                      <a:endParaRPr lang="en-US" sz="1900" dirty="0"/>
                    </a:p>
                  </a:txBody>
                  <a:tcPr/>
                </a:tc>
              </a:tr>
              <a:tr h="526608">
                <a:tc>
                  <a:txBody>
                    <a:bodyPr/>
                    <a:lstStyle/>
                    <a:p>
                      <a:r>
                        <a:rPr lang="en-US" sz="2000" dirty="0" smtClean="0"/>
                        <a:t>NGSS Science Test Window</a:t>
                      </a:r>
                      <a:endParaRPr lang="en-US" sz="2000" dirty="0"/>
                    </a:p>
                  </a:txBody>
                  <a:tcPr/>
                </a:tc>
                <a:tc>
                  <a:txBody>
                    <a:bodyPr/>
                    <a:lstStyle/>
                    <a:p>
                      <a:r>
                        <a:rPr lang="en-US" sz="1900" dirty="0" smtClean="0"/>
                        <a:t>5/2-6/3</a:t>
                      </a:r>
                      <a:endParaRPr lang="en-US" sz="1900" dirty="0"/>
                    </a:p>
                  </a:txBody>
                  <a:tcPr/>
                </a:tc>
              </a:tr>
              <a:tr h="526608">
                <a:tc>
                  <a:txBody>
                    <a:bodyPr/>
                    <a:lstStyle/>
                    <a:p>
                      <a:r>
                        <a:rPr lang="en-US" sz="2000" dirty="0" smtClean="0"/>
                        <a:t>Affidavit submission</a:t>
                      </a:r>
                      <a:r>
                        <a:rPr lang="en-US" sz="2000" baseline="0" dirty="0" smtClean="0"/>
                        <a:t> due date</a:t>
                      </a:r>
                      <a:endParaRPr lang="en-US" sz="2000" dirty="0"/>
                    </a:p>
                  </a:txBody>
                  <a:tcPr/>
                </a:tc>
                <a:tc>
                  <a:txBody>
                    <a:bodyPr/>
                    <a:lstStyle/>
                    <a:p>
                      <a:r>
                        <a:rPr lang="en-US" sz="1900" dirty="0" smtClean="0"/>
                        <a:t>15 Days After Administration</a:t>
                      </a:r>
                      <a:endParaRPr lang="en-US" sz="1900" dirty="0"/>
                    </a:p>
                  </a:txBody>
                  <a:tcPr/>
                </a:tc>
              </a:tr>
            </a:tbl>
          </a:graphicData>
        </a:graphic>
      </p:graphicFrame>
      <p:sp>
        <p:nvSpPr>
          <p:cNvPr id="3" name="Slide Number Placeholder 2"/>
          <p:cNvSpPr>
            <a:spLocks noGrp="1"/>
          </p:cNvSpPr>
          <p:nvPr>
            <p:ph type="sldNum" sz="quarter" idx="12"/>
          </p:nvPr>
        </p:nvSpPr>
        <p:spPr/>
        <p:txBody>
          <a:bodyPr/>
          <a:lstStyle/>
          <a:p>
            <a:fld id="{504A4770-9938-8749-89B4-9965A27115E0}" type="slidenum">
              <a:rPr lang="en-US" smtClean="0"/>
              <a:t>6</a:t>
            </a:fld>
            <a:endParaRPr lang="en-US"/>
          </a:p>
        </p:txBody>
      </p:sp>
    </p:spTree>
    <p:extLst>
      <p:ext uri="{BB962C8B-B14F-4D97-AF65-F5344CB8AC3E}">
        <p14:creationId xmlns:p14="http://schemas.microsoft.com/office/powerpoint/2010/main" val="33731927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E5F718-A7CB-154E-909C-8FD121E5437A}" type="slidenum">
              <a:rPr lang="en-US" smtClean="0"/>
              <a:t>60</a:t>
            </a:fld>
            <a:endParaRPr lang="en-US" dirty="0"/>
          </a:p>
        </p:txBody>
      </p:sp>
      <p:sp>
        <p:nvSpPr>
          <p:cNvPr id="3" name="Content Placeholder 2"/>
          <p:cNvSpPr>
            <a:spLocks noGrp="1"/>
          </p:cNvSpPr>
          <p:nvPr>
            <p:ph idx="1"/>
          </p:nvPr>
        </p:nvSpPr>
        <p:spPr/>
        <p:txBody>
          <a:bodyPr/>
          <a:lstStyle/>
          <a:p>
            <a:r>
              <a:rPr lang="en-US" sz="1800" dirty="0" smtClean="0">
                <a:solidFill>
                  <a:schemeClr val="tx1"/>
                </a:solidFill>
              </a:rPr>
              <a:t>Your file may take several minutes to process. Click the blue refresh symbol to test progress, and when the file is ready a blue download button will appear. You may use this same process to import an updated file using “student registration import”. A file format guide is available under the support tab. </a:t>
            </a:r>
          </a:p>
          <a:p>
            <a:pPr lvl="1"/>
            <a:r>
              <a:rPr lang="en-US" sz="1400" dirty="0" smtClean="0">
                <a:solidFill>
                  <a:schemeClr val="tx1"/>
                </a:solidFill>
              </a:rPr>
              <a:t>If there are errors, Pearson Access Next will deliver an error report, and show you records in error</a:t>
            </a:r>
          </a:p>
          <a:p>
            <a:pPr marL="914400" lvl="2" indent="0">
              <a:buNone/>
            </a:pPr>
            <a:endParaRPr lang="en-US" sz="1000" dirty="0" smtClean="0">
              <a:solidFill>
                <a:schemeClr val="tx1"/>
              </a:solidFill>
            </a:endParaRPr>
          </a:p>
          <a:p>
            <a:pPr marL="0" indent="0">
              <a:buNone/>
            </a:pP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1157177" y="2362200"/>
            <a:ext cx="6904488" cy="3695610"/>
          </a:xfrm>
          <a:prstGeom prst="rect">
            <a:avLst/>
          </a:prstGeom>
        </p:spPr>
      </p:pic>
      <p:sp>
        <p:nvSpPr>
          <p:cNvPr id="7" name="Title 1"/>
          <p:cNvSpPr>
            <a:spLocks noGrp="1"/>
          </p:cNvSpPr>
          <p:nvPr>
            <p:ph type="title"/>
          </p:nvPr>
        </p:nvSpPr>
        <p:spPr/>
        <p:txBody>
          <a:bodyPr>
            <a:noAutofit/>
          </a:bodyPr>
          <a:lstStyle/>
          <a:p>
            <a:r>
              <a:rPr lang="en-US" sz="3200" dirty="0" smtClean="0"/>
              <a:t>Import/Export to View/Edit Many Registrations</a:t>
            </a:r>
            <a:endParaRPr lang="en-US" sz="3200" dirty="0"/>
          </a:p>
        </p:txBody>
      </p:sp>
    </p:spTree>
    <p:extLst>
      <p:ext uri="{BB962C8B-B14F-4D97-AF65-F5344CB8AC3E}">
        <p14:creationId xmlns:p14="http://schemas.microsoft.com/office/powerpoint/2010/main" val="81249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SR/PNP Requirements for </a:t>
            </a:r>
            <a:br>
              <a:rPr lang="en-US" sz="2400" dirty="0" smtClean="0"/>
            </a:br>
            <a:r>
              <a:rPr lang="en-US" sz="2400" dirty="0" smtClean="0"/>
              <a:t>Sessions, Test Administrator Fields</a:t>
            </a:r>
            <a:endParaRPr lang="en-US" sz="2400" dirty="0"/>
          </a:p>
        </p:txBody>
      </p:sp>
      <p:sp>
        <p:nvSpPr>
          <p:cNvPr id="3" name="Content Placeholder 2"/>
          <p:cNvSpPr>
            <a:spLocks noGrp="1"/>
          </p:cNvSpPr>
          <p:nvPr>
            <p:ph idx="1"/>
          </p:nvPr>
        </p:nvSpPr>
        <p:spPr/>
        <p:txBody>
          <a:bodyPr>
            <a:normAutofit/>
          </a:bodyPr>
          <a:lstStyle/>
          <a:p>
            <a:r>
              <a:rPr lang="en-US" sz="1800" dirty="0" smtClean="0">
                <a:solidFill>
                  <a:schemeClr val="tx1"/>
                </a:solidFill>
              </a:rPr>
              <a:t>This year, instead of a separate roster submission with the school plan, OSSE requires schools use the following naming conventions to identify test sessions and test administrators in the SR/PNP:</a:t>
            </a: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pPr marL="0" indent="0">
              <a:buNone/>
            </a:pPr>
            <a:endParaRPr lang="en-US" sz="1800" dirty="0" smtClean="0">
              <a:solidFill>
                <a:schemeClr val="tx1"/>
              </a:solidFill>
            </a:endParaRPr>
          </a:p>
          <a:p>
            <a:r>
              <a:rPr lang="en-US" sz="1800" dirty="0" smtClean="0">
                <a:solidFill>
                  <a:schemeClr val="tx1"/>
                </a:solidFill>
              </a:rPr>
              <a:t>Uploading the session name in column AR using the SR/PNP will automatically create a populate a test session.</a:t>
            </a:r>
          </a:p>
          <a:p>
            <a:r>
              <a:rPr lang="en-US" sz="1800" dirty="0" smtClean="0">
                <a:solidFill>
                  <a:schemeClr val="tx1"/>
                </a:solidFill>
              </a:rPr>
              <a:t>LEAs may have additional requirements/guidance for their schools for using non-required fields in the SR/PNP.</a:t>
            </a: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61</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75815979"/>
              </p:ext>
            </p:extLst>
          </p:nvPr>
        </p:nvGraphicFramePr>
        <p:xfrm>
          <a:off x="381001" y="2286000"/>
          <a:ext cx="8382000" cy="1548765"/>
        </p:xfrm>
        <a:graphic>
          <a:graphicData uri="http://schemas.openxmlformats.org/drawingml/2006/table">
            <a:tbl>
              <a:tblPr/>
              <a:tblGrid>
                <a:gridCol w="1513369"/>
                <a:gridCol w="1382230"/>
                <a:gridCol w="3885675"/>
                <a:gridCol w="1600726"/>
              </a:tblGrid>
              <a:tr h="666750">
                <a:tc gridSpan="4">
                  <a:txBody>
                    <a:bodyPr/>
                    <a:lstStyle/>
                    <a:p>
                      <a:pPr algn="ctr" fontAlgn="ctr"/>
                      <a:r>
                        <a:rPr lang="en-US" sz="1400" b="0" i="0" u="none" strike="noStrike" dirty="0" smtClean="0">
                          <a:solidFill>
                            <a:srgbClr val="000000"/>
                          </a:solidFill>
                          <a:effectLst/>
                          <a:latin typeface="+mn-lt"/>
                        </a:rPr>
                        <a:t>All </a:t>
                      </a:r>
                      <a:r>
                        <a:rPr lang="en-US" sz="1400" b="0" i="0" u="none" strike="noStrike" dirty="0">
                          <a:solidFill>
                            <a:srgbClr val="000000"/>
                          </a:solidFill>
                          <a:effectLst/>
                          <a:latin typeface="+mn-lt"/>
                        </a:rPr>
                        <a:t>test administrators will be entered in the Student Registration/Personal Needs Profile (SR/PNP) file in Pearson Access Next (PA Next). Please ensure that the following information is uploaded in PA Next for every student using naming conventions to code for each field: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algn="l" fontAlgn="ctr"/>
                      <a:r>
                        <a:rPr lang="en-US" sz="1400" b="1" i="0" u="none" strike="noStrike">
                          <a:solidFill>
                            <a:srgbClr val="000000"/>
                          </a:solidFill>
                          <a:effectLst/>
                          <a:latin typeface="+mn-lt"/>
                        </a:rPr>
                        <a:t>SR/PNP Field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mn-lt"/>
                        </a:rPr>
                        <a:t>SR/PNP Column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mn-lt"/>
                        </a:rPr>
                        <a:t>Naming Convention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a:solidFill>
                            <a:srgbClr val="000000"/>
                          </a:solidFill>
                          <a:effectLst/>
                          <a:latin typeface="+mn-lt"/>
                        </a:rPr>
                        <a:t>Sample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l" fontAlgn="ctr"/>
                      <a:r>
                        <a:rPr lang="en-US" sz="1400" b="0" i="0" u="none" strike="noStrike">
                          <a:solidFill>
                            <a:srgbClr val="000000"/>
                          </a:solidFill>
                          <a:effectLst/>
                          <a:latin typeface="+mn-lt"/>
                        </a:rPr>
                        <a:t>Test Administrator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mn-lt"/>
                        </a:rPr>
                        <a:t>Lastname.Firstname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Doe.Jane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l" fontAlgn="ctr"/>
                      <a:r>
                        <a:rPr lang="en-US" sz="1400" b="0" i="0" u="none" strike="noStrike">
                          <a:solidFill>
                            <a:srgbClr val="000000"/>
                          </a:solidFill>
                          <a:effectLst/>
                          <a:latin typeface="+mn-lt"/>
                        </a:rPr>
                        <a:t>Session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mn-lt"/>
                        </a:rPr>
                        <a:t>AP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err="1">
                          <a:solidFill>
                            <a:srgbClr val="000000"/>
                          </a:solidFill>
                          <a:effectLst/>
                          <a:latin typeface="+mn-lt"/>
                        </a:rPr>
                        <a:t>SUBJECT.grade.TAinitials.regular</a:t>
                      </a:r>
                      <a:r>
                        <a:rPr lang="en-US" sz="1400" b="0" i="0" u="none" strike="noStrike" dirty="0">
                          <a:solidFill>
                            <a:srgbClr val="000000"/>
                          </a:solidFill>
                          <a:effectLst/>
                          <a:latin typeface="+mn-lt"/>
                        </a:rPr>
                        <a:t>(R)/makeup(M)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ELA.03.JD.R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46109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Common Errors Importing Data Files</a:t>
            </a:r>
            <a:endParaRPr lang="en-US" sz="3600" dirty="0"/>
          </a:p>
        </p:txBody>
      </p:sp>
      <p:sp>
        <p:nvSpPr>
          <p:cNvPr id="6" name="Content Placeholder 5"/>
          <p:cNvSpPr>
            <a:spLocks noGrp="1"/>
          </p:cNvSpPr>
          <p:nvPr>
            <p:ph idx="1"/>
          </p:nvPr>
        </p:nvSpPr>
        <p:spPr/>
        <p:txBody>
          <a:bodyPr>
            <a:normAutofit fontScale="62500" lnSpcReduction="20000"/>
          </a:bodyPr>
          <a:lstStyle/>
          <a:p>
            <a:r>
              <a:rPr lang="en-US" dirty="0" smtClean="0">
                <a:solidFill>
                  <a:schemeClr val="tx1"/>
                </a:solidFill>
              </a:rPr>
              <a:t>When exporting a file from Pearson Access Next to edit and upload (e.g. student registration file), Excel commonly will mess up formatting in 4 key fields, which will cause errors when uploading:</a:t>
            </a:r>
          </a:p>
          <a:p>
            <a:pPr lvl="1"/>
            <a:r>
              <a:rPr lang="en-US" dirty="0" smtClean="0">
                <a:solidFill>
                  <a:schemeClr val="tx1"/>
                </a:solidFill>
              </a:rPr>
              <a:t>LEA ID must be 4 digits long</a:t>
            </a:r>
          </a:p>
          <a:p>
            <a:pPr lvl="1"/>
            <a:r>
              <a:rPr lang="en-US" dirty="0" smtClean="0">
                <a:solidFill>
                  <a:schemeClr val="tx1"/>
                </a:solidFill>
              </a:rPr>
              <a:t>School ID must be 4 digits long</a:t>
            </a:r>
          </a:p>
          <a:p>
            <a:pPr lvl="1"/>
            <a:r>
              <a:rPr lang="en-US" dirty="0" smtClean="0">
                <a:solidFill>
                  <a:schemeClr val="tx1"/>
                </a:solidFill>
              </a:rPr>
              <a:t>Student birthdate must be in </a:t>
            </a:r>
            <a:r>
              <a:rPr lang="en-US" dirty="0" err="1" smtClean="0">
                <a:solidFill>
                  <a:schemeClr val="tx1"/>
                </a:solidFill>
              </a:rPr>
              <a:t>yyyy</a:t>
            </a:r>
            <a:r>
              <a:rPr lang="en-US" dirty="0" smtClean="0">
                <a:solidFill>
                  <a:schemeClr val="tx1"/>
                </a:solidFill>
              </a:rPr>
              <a:t>-mm-</a:t>
            </a:r>
            <a:r>
              <a:rPr lang="en-US" dirty="0" err="1" smtClean="0">
                <a:solidFill>
                  <a:schemeClr val="tx1"/>
                </a:solidFill>
              </a:rPr>
              <a:t>dd</a:t>
            </a:r>
            <a:r>
              <a:rPr lang="en-US" dirty="0" smtClean="0">
                <a:solidFill>
                  <a:schemeClr val="tx1"/>
                </a:solidFill>
              </a:rPr>
              <a:t> format</a:t>
            </a:r>
          </a:p>
          <a:p>
            <a:pPr lvl="1"/>
            <a:r>
              <a:rPr lang="en-US" dirty="0" smtClean="0">
                <a:solidFill>
                  <a:schemeClr val="tx1"/>
                </a:solidFill>
              </a:rPr>
              <a:t>Grade must be 2 digits long</a:t>
            </a:r>
          </a:p>
          <a:p>
            <a:r>
              <a:rPr lang="en-US" dirty="0" smtClean="0">
                <a:solidFill>
                  <a:schemeClr val="tx1"/>
                </a:solidFill>
              </a:rPr>
              <a:t>Before you save your edits (as .csv) and upload, reformat these fields. Select the column in Excel, right click, choose “Format Cells…”, choose the custom category and enter the following text depending of the field you are reformatting:</a:t>
            </a:r>
          </a:p>
          <a:p>
            <a:pPr lvl="1"/>
            <a:r>
              <a:rPr lang="en-US" dirty="0" smtClean="0">
                <a:solidFill>
                  <a:schemeClr val="tx1"/>
                </a:solidFill>
              </a:rPr>
              <a:t>LEA ID: 0000</a:t>
            </a:r>
          </a:p>
          <a:p>
            <a:pPr lvl="1"/>
            <a:r>
              <a:rPr lang="en-US" dirty="0" smtClean="0">
                <a:solidFill>
                  <a:schemeClr val="tx1"/>
                </a:solidFill>
              </a:rPr>
              <a:t>School ID: 0000</a:t>
            </a:r>
          </a:p>
          <a:p>
            <a:pPr lvl="1"/>
            <a:r>
              <a:rPr lang="en-US" dirty="0" smtClean="0">
                <a:solidFill>
                  <a:schemeClr val="tx1"/>
                </a:solidFill>
              </a:rPr>
              <a:t>Birthdate: </a:t>
            </a:r>
            <a:r>
              <a:rPr lang="en-US" dirty="0" err="1" smtClean="0">
                <a:solidFill>
                  <a:schemeClr val="tx1"/>
                </a:solidFill>
              </a:rPr>
              <a:t>yyyy</a:t>
            </a:r>
            <a:r>
              <a:rPr lang="en-US" dirty="0" smtClean="0">
                <a:solidFill>
                  <a:schemeClr val="tx1"/>
                </a:solidFill>
              </a:rPr>
              <a:t>-mm-</a:t>
            </a:r>
            <a:r>
              <a:rPr lang="en-US" dirty="0" err="1" smtClean="0">
                <a:solidFill>
                  <a:schemeClr val="tx1"/>
                </a:solidFill>
              </a:rPr>
              <a:t>dd</a:t>
            </a:r>
            <a:endParaRPr lang="en-US" dirty="0" smtClean="0">
              <a:solidFill>
                <a:schemeClr val="tx1"/>
              </a:solidFill>
            </a:endParaRPr>
          </a:p>
          <a:p>
            <a:pPr lvl="1"/>
            <a:r>
              <a:rPr lang="en-US" dirty="0" smtClean="0">
                <a:solidFill>
                  <a:schemeClr val="tx1"/>
                </a:solidFill>
              </a:rPr>
              <a:t>Grade: 00</a:t>
            </a:r>
          </a:p>
          <a:p>
            <a:r>
              <a:rPr lang="en-US" dirty="0" smtClean="0">
                <a:solidFill>
                  <a:schemeClr val="tx1"/>
                </a:solidFill>
              </a:rPr>
              <a:t>File templates and guidance can be found in the Pearson Access Next support tab, or Pearson customer support should be able to help you on the phone or chat functions if you have any difficulties</a:t>
            </a:r>
          </a:p>
          <a:p>
            <a:pPr lvl="1"/>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62</a:t>
            </a:fld>
            <a:endParaRPr lang="en-US" dirty="0"/>
          </a:p>
        </p:txBody>
      </p:sp>
    </p:spTree>
    <p:extLst>
      <p:ext uri="{BB962C8B-B14F-4D97-AF65-F5344CB8AC3E}">
        <p14:creationId xmlns:p14="http://schemas.microsoft.com/office/powerpoint/2010/main" val="683920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Pearson Access Next User Accounts</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63</a:t>
            </a:fld>
            <a:endParaRPr lang="en-US" dirty="0"/>
          </a:p>
        </p:txBody>
      </p:sp>
    </p:spTree>
    <p:extLst>
      <p:ext uri="{BB962C8B-B14F-4D97-AF65-F5344CB8AC3E}">
        <p14:creationId xmlns:p14="http://schemas.microsoft.com/office/powerpoint/2010/main" val="3043970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Creating/Managing User Accounts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Any authorized personnel in your school who need to use Pearson Access Next will need user accounts created for them</a:t>
            </a:r>
          </a:p>
          <a:p>
            <a:r>
              <a:rPr lang="en-US" dirty="0" smtClean="0">
                <a:solidFill>
                  <a:schemeClr val="tx1"/>
                </a:solidFill>
              </a:rPr>
              <a:t>Each user account may have different permissions assigned based on role and needs</a:t>
            </a:r>
          </a:p>
          <a:p>
            <a:r>
              <a:rPr lang="en-US" dirty="0" smtClean="0">
                <a:solidFill>
                  <a:schemeClr val="tx1"/>
                </a:solidFill>
              </a:rPr>
              <a:t>User accounts from last year are still in the system and may be reactivated as appropriate</a:t>
            </a:r>
          </a:p>
          <a:p>
            <a:r>
              <a:rPr lang="en-US" dirty="0" smtClean="0">
                <a:solidFill>
                  <a:schemeClr val="tx1"/>
                </a:solidFill>
              </a:rPr>
              <a:t>LEA Test Coordinators: Make sure you reactivate/create accounts for all your non-public schools as well as your regular campuses</a:t>
            </a:r>
          </a:p>
          <a:p>
            <a:r>
              <a:rPr lang="en-US" dirty="0" smtClean="0">
                <a:solidFill>
                  <a:schemeClr val="tx1"/>
                </a:solidFill>
              </a:rPr>
              <a:t>User accounts can be managed individually, or using the file import/export feature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64</a:t>
            </a:fld>
            <a:endParaRPr lang="en-US" dirty="0"/>
          </a:p>
        </p:txBody>
      </p:sp>
    </p:spTree>
    <p:extLst>
      <p:ext uri="{BB962C8B-B14F-4D97-AF65-F5344CB8AC3E}">
        <p14:creationId xmlns:p14="http://schemas.microsoft.com/office/powerpoint/2010/main" val="1253912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Account Permissions</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65</a:t>
            </a:fld>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tx1"/>
                </a:solidFill>
              </a:rPr>
              <a:t>User account permissions are up to each LEA, but must maintain test security and provide the minimum access necessary according to role.</a:t>
            </a:r>
          </a:p>
          <a:p>
            <a:pPr lvl="1"/>
            <a:r>
              <a:rPr lang="en-US" dirty="0" smtClean="0">
                <a:solidFill>
                  <a:schemeClr val="tx1"/>
                </a:solidFill>
              </a:rPr>
              <a:t>Highly recommended that Test Administrators only receive the Test Administrator role, with no add-on roles</a:t>
            </a:r>
          </a:p>
          <a:p>
            <a:r>
              <a:rPr lang="en-US" dirty="0" smtClean="0">
                <a:solidFill>
                  <a:schemeClr val="tx1"/>
                </a:solidFill>
              </a:rPr>
              <a:t>To learn more about user account permissions, read the user account matrix and user account file field guide in support tab of Pearson Access Next. </a:t>
            </a:r>
          </a:p>
        </p:txBody>
      </p:sp>
      <p:pic>
        <p:nvPicPr>
          <p:cNvPr id="5" name="Picture 4"/>
          <p:cNvPicPr>
            <a:picLocks noChangeAspect="1"/>
          </p:cNvPicPr>
          <p:nvPr/>
        </p:nvPicPr>
        <p:blipFill>
          <a:blip r:embed="rId2"/>
          <a:stretch>
            <a:fillRect/>
          </a:stretch>
        </p:blipFill>
        <p:spPr>
          <a:xfrm>
            <a:off x="1699022" y="1215728"/>
            <a:ext cx="5745956" cy="4748059"/>
          </a:xfrm>
          <a:prstGeom prst="rect">
            <a:avLst/>
          </a:prstGeom>
        </p:spPr>
      </p:pic>
    </p:spTree>
    <p:extLst>
      <p:ext uri="{BB962C8B-B14F-4D97-AF65-F5344CB8AC3E}">
        <p14:creationId xmlns:p14="http://schemas.microsoft.com/office/powerpoint/2010/main" val="351235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New Account</a:t>
            </a:r>
            <a:endParaRPr lang="en-US" dirty="0"/>
          </a:p>
        </p:txBody>
      </p:sp>
      <p:sp>
        <p:nvSpPr>
          <p:cNvPr id="3" name="Content Placeholder 2"/>
          <p:cNvSpPr>
            <a:spLocks noGrp="1"/>
          </p:cNvSpPr>
          <p:nvPr>
            <p:ph idx="1"/>
          </p:nvPr>
        </p:nvSpPr>
        <p:spPr/>
        <p:txBody>
          <a:bodyPr/>
          <a:lstStyle/>
          <a:p>
            <a:r>
              <a:rPr lang="en-US" dirty="0">
                <a:solidFill>
                  <a:schemeClr val="tx1"/>
                </a:solidFill>
              </a:rPr>
              <a:t>Under </a:t>
            </a:r>
            <a:r>
              <a:rPr lang="en-US" b="1" dirty="0">
                <a:solidFill>
                  <a:schemeClr val="tx1"/>
                </a:solidFill>
              </a:rPr>
              <a:t>Setup&gt;Users</a:t>
            </a:r>
            <a:r>
              <a:rPr lang="en-US" dirty="0">
                <a:solidFill>
                  <a:schemeClr val="tx1"/>
                </a:solidFill>
              </a:rPr>
              <a:t> </a:t>
            </a:r>
            <a:r>
              <a:rPr lang="en-US" dirty="0" smtClean="0">
                <a:solidFill>
                  <a:schemeClr val="tx1"/>
                </a:solidFill>
              </a:rPr>
              <a:t>under </a:t>
            </a:r>
            <a:r>
              <a:rPr lang="en-US" dirty="0">
                <a:solidFill>
                  <a:schemeClr val="tx1"/>
                </a:solidFill>
              </a:rPr>
              <a:t>tasks choose “create/edit users</a:t>
            </a:r>
            <a:r>
              <a:rPr lang="en-US" dirty="0" smtClean="0">
                <a:solidFill>
                  <a:schemeClr val="tx1"/>
                </a:solidFill>
              </a:rPr>
              <a:t>”, click start. Insert information for each new user needed and click “save”. After you save, the user will automatically get an email to create their own password (just like you got to create your password).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66</a:t>
            </a:fld>
            <a:endParaRPr lang="en-US" dirty="0"/>
          </a:p>
        </p:txBody>
      </p:sp>
      <p:pic>
        <p:nvPicPr>
          <p:cNvPr id="5" name="Picture 4"/>
          <p:cNvPicPr>
            <a:picLocks noChangeAspect="1"/>
          </p:cNvPicPr>
          <p:nvPr/>
        </p:nvPicPr>
        <p:blipFill>
          <a:blip r:embed="rId2"/>
          <a:stretch>
            <a:fillRect/>
          </a:stretch>
        </p:blipFill>
        <p:spPr>
          <a:xfrm>
            <a:off x="1712119" y="1137425"/>
            <a:ext cx="5719762" cy="4853800"/>
          </a:xfrm>
          <a:prstGeom prst="rect">
            <a:avLst/>
          </a:prstGeom>
        </p:spPr>
      </p:pic>
    </p:spTree>
    <p:extLst>
      <p:ext uri="{BB962C8B-B14F-4D97-AF65-F5344CB8AC3E}">
        <p14:creationId xmlns:p14="http://schemas.microsoft.com/office/powerpoint/2010/main" val="13489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Reactivating an Old Account</a:t>
            </a:r>
            <a:endParaRPr lang="en-US" dirty="0"/>
          </a:p>
        </p:txBody>
      </p:sp>
      <p:sp>
        <p:nvSpPr>
          <p:cNvPr id="3" name="Content Placeholder 2"/>
          <p:cNvSpPr>
            <a:spLocks noGrp="1"/>
          </p:cNvSpPr>
          <p:nvPr>
            <p:ph idx="1"/>
          </p:nvPr>
        </p:nvSpPr>
        <p:spPr/>
        <p:txBody>
          <a:bodyPr/>
          <a:lstStyle/>
          <a:p>
            <a:r>
              <a:rPr lang="en-US" dirty="0" smtClean="0">
                <a:solidFill>
                  <a:schemeClr val="tx1"/>
                </a:solidFill>
              </a:rPr>
              <a:t>Under </a:t>
            </a:r>
            <a:r>
              <a:rPr lang="en-US" b="1" dirty="0" smtClean="0">
                <a:solidFill>
                  <a:schemeClr val="tx1"/>
                </a:solidFill>
              </a:rPr>
              <a:t>Setup&gt;Users</a:t>
            </a:r>
            <a:r>
              <a:rPr lang="en-US" dirty="0" smtClean="0">
                <a:solidFill>
                  <a:schemeClr val="tx1"/>
                </a:solidFill>
              </a:rPr>
              <a:t> click the blue down arrow next to the search button to see all the users in your school. Select users you want to edit/reactivate, and under tasks choose “create/edit users” and “reset passwords” </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1465604" y="1215728"/>
            <a:ext cx="6212791" cy="4725221"/>
          </a:xfrm>
          <a:prstGeom prst="rect">
            <a:avLst/>
          </a:prstGeom>
        </p:spPr>
      </p:pic>
      <p:sp>
        <p:nvSpPr>
          <p:cNvPr id="4" name="Slide Number Placeholder 3"/>
          <p:cNvSpPr>
            <a:spLocks noGrp="1"/>
          </p:cNvSpPr>
          <p:nvPr>
            <p:ph type="sldNum" sz="quarter" idx="12"/>
          </p:nvPr>
        </p:nvSpPr>
        <p:spPr/>
        <p:txBody>
          <a:bodyPr/>
          <a:lstStyle/>
          <a:p>
            <a:fld id="{A9E5F718-A7CB-154E-909C-8FD121E5437A}" type="slidenum">
              <a:rPr lang="en-US" smtClean="0"/>
              <a:t>67</a:t>
            </a:fld>
            <a:endParaRPr lang="en-US" dirty="0"/>
          </a:p>
        </p:txBody>
      </p:sp>
    </p:spTree>
    <p:extLst>
      <p:ext uri="{BB962C8B-B14F-4D97-AF65-F5344CB8AC3E}">
        <p14:creationId xmlns:p14="http://schemas.microsoft.com/office/powerpoint/2010/main" val="20148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Reactivating an Old Account</a:t>
            </a:r>
            <a:endParaRPr lang="en-US" dirty="0"/>
          </a:p>
        </p:txBody>
      </p:sp>
      <p:sp>
        <p:nvSpPr>
          <p:cNvPr id="3" name="Content Placeholder 2"/>
          <p:cNvSpPr>
            <a:spLocks noGrp="1"/>
          </p:cNvSpPr>
          <p:nvPr>
            <p:ph idx="1"/>
          </p:nvPr>
        </p:nvSpPr>
        <p:spPr/>
        <p:txBody>
          <a:bodyPr/>
          <a:lstStyle/>
          <a:p>
            <a:r>
              <a:rPr lang="en-US" dirty="0" smtClean="0">
                <a:solidFill>
                  <a:schemeClr val="tx1"/>
                </a:solidFill>
              </a:rPr>
              <a:t>In the create/edit users task, erase the active end date for your selected users, or replace with a date of your choosing. Edit permissions as needed, click save. In the reset password task, reset passwords to automatically send an email to the user.</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1719263" y="1099269"/>
            <a:ext cx="5900737" cy="5141987"/>
          </a:xfrm>
          <a:prstGeom prst="rect">
            <a:avLst/>
          </a:prstGeom>
        </p:spPr>
      </p:pic>
      <p:sp>
        <p:nvSpPr>
          <p:cNvPr id="4" name="Slide Number Placeholder 3"/>
          <p:cNvSpPr>
            <a:spLocks noGrp="1"/>
          </p:cNvSpPr>
          <p:nvPr>
            <p:ph type="sldNum" sz="quarter" idx="12"/>
          </p:nvPr>
        </p:nvSpPr>
        <p:spPr/>
        <p:txBody>
          <a:bodyPr/>
          <a:lstStyle/>
          <a:p>
            <a:fld id="{A9E5F718-A7CB-154E-909C-8FD121E5437A}" type="slidenum">
              <a:rPr lang="en-US" smtClean="0"/>
              <a:t>68</a:t>
            </a:fld>
            <a:endParaRPr lang="en-US" dirty="0"/>
          </a:p>
        </p:txBody>
      </p:sp>
    </p:spTree>
    <p:extLst>
      <p:ext uri="{BB962C8B-B14F-4D97-AF65-F5344CB8AC3E}">
        <p14:creationId xmlns:p14="http://schemas.microsoft.com/office/powerpoint/2010/main" val="41357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and the Personal Needs Profile (PNP)</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69</a:t>
            </a:fld>
            <a:endParaRPr lang="en-US" dirty="0"/>
          </a:p>
        </p:txBody>
      </p:sp>
    </p:spTree>
    <p:extLst>
      <p:ext uri="{BB962C8B-B14F-4D97-AF65-F5344CB8AC3E}">
        <p14:creationId xmlns:p14="http://schemas.microsoft.com/office/powerpoint/2010/main" val="3566804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Integrity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OSSE’s </a:t>
            </a:r>
            <a:r>
              <a:rPr lang="en-US" dirty="0">
                <a:solidFill>
                  <a:schemeClr val="tx1"/>
                </a:solidFill>
              </a:rPr>
              <a:t>goal is for schools and LEAs to deliver a uniform and equitable statewide assessment program. For assessments to yield fair and accurate results the assessments must be administered in consistent and standardized conditions; the best way to ensure that occurs is to ensure </a:t>
            </a:r>
            <a:r>
              <a:rPr lang="en-US" dirty="0" smtClean="0">
                <a:solidFill>
                  <a:schemeClr val="tx1"/>
                </a:solidFill>
              </a:rPr>
              <a:t>educators understand </a:t>
            </a:r>
            <a:r>
              <a:rPr lang="en-US" dirty="0">
                <a:solidFill>
                  <a:schemeClr val="tx1"/>
                </a:solidFill>
              </a:rPr>
              <a:t>and recognize acceptable and unacceptable assessment practice.</a:t>
            </a:r>
          </a:p>
          <a:p>
            <a:endParaRPr lang="en-US" dirty="0">
              <a:solidFill>
                <a:schemeClr val="tx1"/>
              </a:solidFill>
            </a:endParaRPr>
          </a:p>
        </p:txBody>
      </p:sp>
    </p:spTree>
    <p:extLst>
      <p:ext uri="{BB962C8B-B14F-4D97-AF65-F5344CB8AC3E}">
        <p14:creationId xmlns:p14="http://schemas.microsoft.com/office/powerpoint/2010/main" val="6882354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lvl="1" algn="ctr"/>
            <a:r>
              <a:rPr lang="en-US" sz="3600" dirty="0" smtClean="0">
                <a:solidFill>
                  <a:schemeClr val="bg1"/>
                </a:solidFill>
                <a:latin typeface="+mj-lt"/>
              </a:rPr>
              <a:t>Accommodations for Special Populations</a:t>
            </a:r>
            <a:endParaRPr lang="en-US" sz="3600" dirty="0">
              <a:solidFill>
                <a:schemeClr val="bg1"/>
              </a:solidFill>
              <a:latin typeface="+mj-lt"/>
            </a:endParaRPr>
          </a:p>
        </p:txBody>
      </p:sp>
      <p:sp>
        <p:nvSpPr>
          <p:cNvPr id="3" name="Content Placeholder 2"/>
          <p:cNvSpPr>
            <a:spLocks noGrp="1"/>
          </p:cNvSpPr>
          <p:nvPr>
            <p:ph idx="1"/>
          </p:nvPr>
        </p:nvSpPr>
        <p:spPr>
          <a:xfrm>
            <a:off x="457200" y="1187566"/>
            <a:ext cx="8229600" cy="5193385"/>
          </a:xfrm>
        </p:spPr>
        <p:txBody>
          <a:bodyPr>
            <a:normAutofit/>
          </a:bodyPr>
          <a:lstStyle/>
          <a:p>
            <a:pPr marL="0" indent="0">
              <a:buNone/>
            </a:pPr>
            <a:r>
              <a:rPr lang="en-US" sz="2000" dirty="0">
                <a:solidFill>
                  <a:schemeClr val="tx1"/>
                </a:solidFill>
              </a:rPr>
              <a:t>Four distinct groups of students may receive accommodations </a:t>
            </a:r>
            <a:r>
              <a:rPr lang="en-US" sz="2000" dirty="0" smtClean="0">
                <a:solidFill>
                  <a:schemeClr val="tx1"/>
                </a:solidFill>
              </a:rPr>
              <a:t>on statewide </a:t>
            </a:r>
            <a:r>
              <a:rPr lang="en-US" sz="2000" dirty="0">
                <a:solidFill>
                  <a:schemeClr val="tx1"/>
                </a:solidFill>
              </a:rPr>
              <a:t>assessments.</a:t>
            </a:r>
            <a:endParaRPr lang="en-US" sz="1200" dirty="0">
              <a:solidFill>
                <a:schemeClr val="tx1"/>
              </a:solidFill>
            </a:endParaRPr>
          </a:p>
        </p:txBody>
      </p:sp>
      <p:graphicFrame>
        <p:nvGraphicFramePr>
          <p:cNvPr id="2" name="Diagram 1"/>
          <p:cNvGraphicFramePr/>
          <p:nvPr>
            <p:extLst>
              <p:ext uri="{D42A27DB-BD31-4B8C-83A1-F6EECF244321}">
                <p14:modId xmlns:p14="http://schemas.microsoft.com/office/powerpoint/2010/main" val="1528855323"/>
              </p:ext>
            </p:extLst>
          </p:nvPr>
        </p:nvGraphicFramePr>
        <p:xfrm>
          <a:off x="1072004" y="2077503"/>
          <a:ext cx="7036826" cy="4408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214" y="2429629"/>
            <a:ext cx="1315866" cy="132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934" y="2429629"/>
            <a:ext cx="1315866" cy="132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3840" y="2429629"/>
            <a:ext cx="1328108" cy="132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1370" y="2429629"/>
            <a:ext cx="1315866" cy="132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9E5F718-A7CB-154E-909C-8FD121E5437A}" type="slidenum">
              <a:rPr lang="en-US" smtClean="0"/>
              <a:t>70</a:t>
            </a:fld>
            <a:endParaRPr lang="en-US" dirty="0"/>
          </a:p>
        </p:txBody>
      </p:sp>
    </p:spTree>
    <p:extLst>
      <p:ext uri="{BB962C8B-B14F-4D97-AF65-F5344CB8AC3E}">
        <p14:creationId xmlns:p14="http://schemas.microsoft.com/office/powerpoint/2010/main" val="7922776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PARCC Accessibility System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1229049"/>
              </p:ext>
            </p:extLst>
          </p:nvPr>
        </p:nvGraphicFramePr>
        <p:xfrm>
          <a:off x="0" y="1397972"/>
          <a:ext cx="4782894" cy="5081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011612" y="1329098"/>
            <a:ext cx="3947747" cy="1200329"/>
          </a:xfrm>
          <a:prstGeom prst="rect">
            <a:avLst/>
          </a:prstGeom>
          <a:noFill/>
        </p:spPr>
        <p:txBody>
          <a:bodyPr wrap="square" rtlCol="0">
            <a:spAutoFit/>
          </a:bodyPr>
          <a:lstStyle/>
          <a:p>
            <a:r>
              <a:rPr lang="en-US" dirty="0" smtClean="0"/>
              <a:t>The PARCC assessment platform includes several accessibility features built into the system that </a:t>
            </a:r>
            <a:r>
              <a:rPr lang="en-US" b="1" dirty="0" smtClean="0">
                <a:solidFill>
                  <a:srgbClr val="0070C0"/>
                </a:solidFill>
              </a:rPr>
              <a:t>all students </a:t>
            </a:r>
            <a:r>
              <a:rPr lang="en-US" dirty="0" smtClean="0"/>
              <a:t>can access at any time.</a:t>
            </a:r>
            <a:endParaRPr lang="en-US" dirty="0"/>
          </a:p>
        </p:txBody>
      </p:sp>
      <p:sp>
        <p:nvSpPr>
          <p:cNvPr id="11" name="TextBox 10"/>
          <p:cNvSpPr txBox="1"/>
          <p:nvPr/>
        </p:nvSpPr>
        <p:spPr>
          <a:xfrm>
            <a:off x="5011612" y="2825899"/>
            <a:ext cx="3947747" cy="1200329"/>
          </a:xfrm>
          <a:prstGeom prst="rect">
            <a:avLst/>
          </a:prstGeom>
          <a:noFill/>
        </p:spPr>
        <p:txBody>
          <a:bodyPr wrap="square" rtlCol="0">
            <a:spAutoFit/>
          </a:bodyPr>
          <a:lstStyle/>
          <a:p>
            <a:r>
              <a:rPr lang="en-US" dirty="0" smtClean="0"/>
              <a:t>Additional accessibility features are available to </a:t>
            </a:r>
            <a:r>
              <a:rPr lang="en-US" b="1" dirty="0" smtClean="0">
                <a:solidFill>
                  <a:srgbClr val="0070C0"/>
                </a:solidFill>
              </a:rPr>
              <a:t>any student</a:t>
            </a:r>
            <a:r>
              <a:rPr lang="en-US" dirty="0" smtClean="0"/>
              <a:t>, but must be specifically selected in student registration for planning purposes.</a:t>
            </a:r>
            <a:endParaRPr lang="en-US" dirty="0"/>
          </a:p>
        </p:txBody>
      </p:sp>
      <p:sp>
        <p:nvSpPr>
          <p:cNvPr id="12" name="TextBox 11"/>
          <p:cNvSpPr txBox="1"/>
          <p:nvPr/>
        </p:nvSpPr>
        <p:spPr>
          <a:xfrm>
            <a:off x="4897316" y="4284836"/>
            <a:ext cx="4062044" cy="2031325"/>
          </a:xfrm>
          <a:prstGeom prst="rect">
            <a:avLst/>
          </a:prstGeom>
          <a:noFill/>
        </p:spPr>
        <p:txBody>
          <a:bodyPr wrap="square" rtlCol="0">
            <a:spAutoFit/>
          </a:bodyPr>
          <a:lstStyle/>
          <a:p>
            <a:r>
              <a:rPr lang="en-US" dirty="0"/>
              <a:t>Certain accommodations are available only to </a:t>
            </a:r>
            <a:r>
              <a:rPr lang="en-US" b="1" dirty="0">
                <a:solidFill>
                  <a:srgbClr val="0070C0"/>
                </a:solidFill>
              </a:rPr>
              <a:t>students with </a:t>
            </a:r>
            <a:r>
              <a:rPr lang="en-US" b="1" dirty="0" smtClean="0">
                <a:solidFill>
                  <a:srgbClr val="0070C0"/>
                </a:solidFill>
              </a:rPr>
              <a:t>disabilities (IEP </a:t>
            </a:r>
            <a:r>
              <a:rPr lang="en-US" b="1" dirty="0">
                <a:solidFill>
                  <a:srgbClr val="0070C0"/>
                </a:solidFill>
              </a:rPr>
              <a:t>or </a:t>
            </a:r>
            <a:r>
              <a:rPr lang="en-US" b="1" dirty="0" smtClean="0">
                <a:solidFill>
                  <a:srgbClr val="0070C0"/>
                </a:solidFill>
              </a:rPr>
              <a:t>504)</a:t>
            </a:r>
            <a:r>
              <a:rPr lang="en-US" b="1" dirty="0"/>
              <a:t> </a:t>
            </a:r>
            <a:r>
              <a:rPr lang="en-US" dirty="0" smtClean="0"/>
              <a:t>and others for </a:t>
            </a:r>
            <a:r>
              <a:rPr lang="en-US" b="1" dirty="0" smtClean="0">
                <a:solidFill>
                  <a:srgbClr val="0070C0"/>
                </a:solidFill>
              </a:rPr>
              <a:t>English </a:t>
            </a:r>
            <a:r>
              <a:rPr lang="en-US" b="1" dirty="0">
                <a:solidFill>
                  <a:srgbClr val="0070C0"/>
                </a:solidFill>
              </a:rPr>
              <a:t>l</a:t>
            </a:r>
            <a:r>
              <a:rPr lang="en-US" b="1" dirty="0" smtClean="0">
                <a:solidFill>
                  <a:srgbClr val="0070C0"/>
                </a:solidFill>
              </a:rPr>
              <a:t>earners </a:t>
            </a:r>
            <a:r>
              <a:rPr lang="en-US" b="1" dirty="0">
                <a:solidFill>
                  <a:srgbClr val="0070C0"/>
                </a:solidFill>
              </a:rPr>
              <a:t>(ELL</a:t>
            </a:r>
            <a:r>
              <a:rPr lang="en-US" b="1" dirty="0" smtClean="0">
                <a:solidFill>
                  <a:srgbClr val="0070C0"/>
                </a:solidFill>
              </a:rPr>
              <a:t>) with ELL plans</a:t>
            </a:r>
            <a:r>
              <a:rPr lang="en-US" dirty="0" smtClean="0">
                <a:solidFill>
                  <a:srgbClr val="0070C0"/>
                </a:solidFill>
              </a:rPr>
              <a:t>.</a:t>
            </a:r>
            <a:endParaRPr lang="en-US" dirty="0">
              <a:solidFill>
                <a:srgbClr val="0070C0"/>
              </a:solidFill>
            </a:endParaRPr>
          </a:p>
          <a:p>
            <a:r>
              <a:rPr lang="en-US" dirty="0"/>
              <a:t>Accommodations must be documented </a:t>
            </a:r>
            <a:r>
              <a:rPr lang="en-US" dirty="0" smtClean="0"/>
              <a:t>in the IEP/504/ELL plan</a:t>
            </a:r>
            <a:r>
              <a:rPr lang="en-US" dirty="0"/>
              <a:t>, and also in the student’s PNP.</a:t>
            </a:r>
          </a:p>
        </p:txBody>
      </p:sp>
      <p:sp>
        <p:nvSpPr>
          <p:cNvPr id="9" name="Rectangle 8"/>
          <p:cNvSpPr/>
          <p:nvPr/>
        </p:nvSpPr>
        <p:spPr>
          <a:xfrm>
            <a:off x="1274743" y="3009536"/>
            <a:ext cx="2550057" cy="1200329"/>
          </a:xfrm>
          <a:prstGeom prst="rect">
            <a:avLst/>
          </a:prstGeom>
        </p:spPr>
        <p:txBody>
          <a:bodyPr wrap="none">
            <a:spAutoFit/>
          </a:bodyPr>
          <a:lstStyle/>
          <a:p>
            <a:pPr lvl="0" algn="ctr"/>
            <a:r>
              <a:rPr lang="en-US" b="1" dirty="0">
                <a:solidFill>
                  <a:schemeClr val="bg1"/>
                </a:solidFill>
              </a:rPr>
              <a:t>Accessibility </a:t>
            </a:r>
            <a:r>
              <a:rPr lang="en-US" b="1" dirty="0" smtClean="0">
                <a:solidFill>
                  <a:schemeClr val="bg1"/>
                </a:solidFill>
              </a:rPr>
              <a:t>Features</a:t>
            </a:r>
            <a:br>
              <a:rPr lang="en-US" b="1" dirty="0" smtClean="0">
                <a:solidFill>
                  <a:schemeClr val="bg1"/>
                </a:solidFill>
              </a:rPr>
            </a:br>
            <a:r>
              <a:rPr lang="en-US" b="1" dirty="0" smtClean="0">
                <a:solidFill>
                  <a:schemeClr val="bg1"/>
                </a:solidFill>
              </a:rPr>
              <a:t>identified </a:t>
            </a:r>
            <a:r>
              <a:rPr lang="en-US" b="1" dirty="0">
                <a:solidFill>
                  <a:schemeClr val="bg1"/>
                </a:solidFill>
              </a:rPr>
              <a:t>in </a:t>
            </a:r>
            <a:r>
              <a:rPr lang="en-US" b="1" dirty="0" smtClean="0">
                <a:solidFill>
                  <a:schemeClr val="bg1"/>
                </a:solidFill>
              </a:rPr>
              <a:t>advance </a:t>
            </a:r>
            <a:br>
              <a:rPr lang="en-US" b="1" dirty="0" smtClean="0">
                <a:solidFill>
                  <a:schemeClr val="bg1"/>
                </a:solidFill>
              </a:rPr>
            </a:br>
            <a:r>
              <a:rPr lang="en-US" b="1" dirty="0" smtClean="0">
                <a:solidFill>
                  <a:schemeClr val="bg1"/>
                </a:solidFill>
              </a:rPr>
              <a:t>(includes Administrative </a:t>
            </a:r>
            <a:br>
              <a:rPr lang="en-US" b="1" dirty="0" smtClean="0">
                <a:solidFill>
                  <a:schemeClr val="bg1"/>
                </a:solidFill>
              </a:rPr>
            </a:br>
            <a:r>
              <a:rPr lang="en-US" b="1" dirty="0" smtClean="0">
                <a:solidFill>
                  <a:schemeClr val="bg1"/>
                </a:solidFill>
              </a:rPr>
              <a:t>Considerations)</a:t>
            </a:r>
            <a:endParaRPr lang="en-US" b="1" dirty="0">
              <a:solidFill>
                <a:schemeClr val="bg1"/>
              </a:solidFill>
            </a:endParaRPr>
          </a:p>
        </p:txBody>
      </p:sp>
      <p:sp>
        <p:nvSpPr>
          <p:cNvPr id="13" name="Rectangle 12"/>
          <p:cNvSpPr/>
          <p:nvPr/>
        </p:nvSpPr>
        <p:spPr>
          <a:xfrm>
            <a:off x="1300459" y="1715349"/>
            <a:ext cx="2498633" cy="923330"/>
          </a:xfrm>
          <a:prstGeom prst="rect">
            <a:avLst/>
          </a:prstGeom>
        </p:spPr>
        <p:txBody>
          <a:bodyPr wrap="none">
            <a:spAutoFit/>
          </a:bodyPr>
          <a:lstStyle/>
          <a:p>
            <a:pPr lvl="0" algn="ctr"/>
            <a:r>
              <a:rPr lang="en-US" b="1" dirty="0">
                <a:solidFill>
                  <a:schemeClr val="bg1"/>
                </a:solidFill>
              </a:rPr>
              <a:t>Accessibility Features </a:t>
            </a:r>
            <a:r>
              <a:rPr lang="en-US" b="1" dirty="0" smtClean="0">
                <a:solidFill>
                  <a:schemeClr val="bg1"/>
                </a:solidFill>
              </a:rPr>
              <a:t/>
            </a:r>
            <a:br>
              <a:rPr lang="en-US" b="1" dirty="0" smtClean="0">
                <a:solidFill>
                  <a:schemeClr val="bg1"/>
                </a:solidFill>
              </a:rPr>
            </a:br>
            <a:r>
              <a:rPr lang="en-US" b="1" dirty="0" smtClean="0">
                <a:solidFill>
                  <a:schemeClr val="bg1"/>
                </a:solidFill>
              </a:rPr>
              <a:t>available </a:t>
            </a:r>
            <a:r>
              <a:rPr lang="en-US" b="1" dirty="0">
                <a:solidFill>
                  <a:schemeClr val="bg1"/>
                </a:solidFill>
              </a:rPr>
              <a:t>to all </a:t>
            </a:r>
            <a:r>
              <a:rPr lang="en-US" b="1" dirty="0" smtClean="0">
                <a:solidFill>
                  <a:schemeClr val="bg1"/>
                </a:solidFill>
              </a:rPr>
              <a:t>students </a:t>
            </a:r>
            <a:br>
              <a:rPr lang="en-US" b="1" dirty="0" smtClean="0">
                <a:solidFill>
                  <a:schemeClr val="bg1"/>
                </a:solidFill>
              </a:rPr>
            </a:br>
            <a:r>
              <a:rPr lang="en-US" b="1" dirty="0" smtClean="0">
                <a:solidFill>
                  <a:schemeClr val="bg1"/>
                </a:solidFill>
              </a:rPr>
              <a:t>(built into design)</a:t>
            </a:r>
            <a:endParaRPr lang="en-US" b="1" dirty="0">
              <a:solidFill>
                <a:schemeClr val="bg1"/>
              </a:solidFill>
            </a:endParaRPr>
          </a:p>
        </p:txBody>
      </p:sp>
      <p:cxnSp>
        <p:nvCxnSpPr>
          <p:cNvPr id="21" name="Straight Arrow Connector 20"/>
          <p:cNvCxnSpPr/>
          <p:nvPr/>
        </p:nvCxnSpPr>
        <p:spPr>
          <a:xfrm flipV="1">
            <a:off x="3772637" y="2038856"/>
            <a:ext cx="1203684" cy="323165"/>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824800" y="3609700"/>
            <a:ext cx="1203684" cy="323165"/>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021326" y="4976441"/>
            <a:ext cx="1875989" cy="589892"/>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326903" y="4437236"/>
            <a:ext cx="2348377" cy="1787343"/>
            <a:chOff x="1318560" y="3046759"/>
            <a:chExt cx="2348377" cy="1787343"/>
          </a:xfrm>
        </p:grpSpPr>
        <p:sp>
          <p:nvSpPr>
            <p:cNvPr id="27" name="Oval 26"/>
            <p:cNvSpPr/>
            <p:nvPr/>
          </p:nvSpPr>
          <p:spPr>
            <a:xfrm>
              <a:off x="1318560" y="3046759"/>
              <a:ext cx="2348377" cy="1787343"/>
            </a:xfrm>
            <a:prstGeom prst="ellipse">
              <a:avLst/>
            </a:prstGeom>
            <a:solidFill>
              <a:schemeClr val="accent5">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Oval 4"/>
            <p:cNvSpPr/>
            <p:nvPr/>
          </p:nvSpPr>
          <p:spPr>
            <a:xfrm>
              <a:off x="1662472" y="3493594"/>
              <a:ext cx="1660553" cy="8936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endParaRPr lang="en-US" sz="3100" b="1" kern="1200" dirty="0"/>
            </a:p>
          </p:txBody>
        </p:sp>
      </p:grpSp>
      <p:sp>
        <p:nvSpPr>
          <p:cNvPr id="29" name="Rectangle 28"/>
          <p:cNvSpPr/>
          <p:nvPr/>
        </p:nvSpPr>
        <p:spPr>
          <a:xfrm>
            <a:off x="1605065" y="4791775"/>
            <a:ext cx="1846916" cy="369332"/>
          </a:xfrm>
          <a:prstGeom prst="rect">
            <a:avLst/>
          </a:prstGeom>
        </p:spPr>
        <p:txBody>
          <a:bodyPr wrap="none">
            <a:spAutoFit/>
          </a:bodyPr>
          <a:lstStyle/>
          <a:p>
            <a:pPr lvl="0"/>
            <a:r>
              <a:rPr lang="en-US" b="1" dirty="0">
                <a:solidFill>
                  <a:schemeClr val="bg1"/>
                </a:solidFill>
              </a:rPr>
              <a:t>Accommodations</a:t>
            </a:r>
          </a:p>
        </p:txBody>
      </p:sp>
      <p:cxnSp>
        <p:nvCxnSpPr>
          <p:cNvPr id="30" name="Straight Connector 29"/>
          <p:cNvCxnSpPr/>
          <p:nvPr/>
        </p:nvCxnSpPr>
        <p:spPr>
          <a:xfrm>
            <a:off x="2501091" y="4437236"/>
            <a:ext cx="0" cy="1754155"/>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771556" y="5376170"/>
            <a:ext cx="587596" cy="380325"/>
          </a:xfrm>
          <a:prstGeom prst="rect">
            <a:avLst/>
          </a:prstGeom>
          <a:noFill/>
        </p:spPr>
        <p:txBody>
          <a:bodyPr wrap="square" rtlCol="0">
            <a:spAutoFit/>
          </a:bodyPr>
          <a:lstStyle/>
          <a:p>
            <a:r>
              <a:rPr lang="en-US" b="1" dirty="0" smtClean="0">
                <a:solidFill>
                  <a:schemeClr val="bg1"/>
                </a:solidFill>
              </a:rPr>
              <a:t>ELL</a:t>
            </a:r>
            <a:endParaRPr lang="en-US" b="1" dirty="0">
              <a:solidFill>
                <a:schemeClr val="bg1"/>
              </a:solidFill>
            </a:endParaRPr>
          </a:p>
        </p:txBody>
      </p:sp>
      <p:sp>
        <p:nvSpPr>
          <p:cNvPr id="32" name="TextBox 31"/>
          <p:cNvSpPr txBox="1"/>
          <p:nvPr/>
        </p:nvSpPr>
        <p:spPr>
          <a:xfrm>
            <a:off x="2549771" y="5393083"/>
            <a:ext cx="978408" cy="380325"/>
          </a:xfrm>
          <a:prstGeom prst="rect">
            <a:avLst/>
          </a:prstGeom>
          <a:noFill/>
        </p:spPr>
        <p:txBody>
          <a:bodyPr wrap="square" rtlCol="0">
            <a:spAutoFit/>
          </a:bodyPr>
          <a:lstStyle/>
          <a:p>
            <a:r>
              <a:rPr lang="en-US" b="1" dirty="0" smtClean="0">
                <a:solidFill>
                  <a:schemeClr val="bg1"/>
                </a:solidFill>
              </a:rPr>
              <a:t>IEP/ 504</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A9E5F718-A7CB-154E-909C-8FD121E5437A}" type="slidenum">
              <a:rPr lang="en-US" smtClean="0"/>
              <a:t>71</a:t>
            </a:fld>
            <a:endParaRPr lang="en-US" dirty="0"/>
          </a:p>
        </p:txBody>
      </p:sp>
    </p:spTree>
    <p:extLst>
      <p:ext uri="{BB962C8B-B14F-4D97-AF65-F5344CB8AC3E}">
        <p14:creationId xmlns:p14="http://schemas.microsoft.com/office/powerpoint/2010/main" val="24645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PARCC Accessibility System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5071634"/>
              </p:ext>
            </p:extLst>
          </p:nvPr>
        </p:nvGraphicFramePr>
        <p:xfrm>
          <a:off x="0" y="1872740"/>
          <a:ext cx="4782894" cy="5081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011611" y="1456405"/>
            <a:ext cx="3947747" cy="1200329"/>
          </a:xfrm>
          <a:prstGeom prst="rect">
            <a:avLst/>
          </a:prstGeom>
          <a:noFill/>
          <a:ln>
            <a:solidFill>
              <a:schemeClr val="tx1">
                <a:lumMod val="85000"/>
                <a:lumOff val="15000"/>
              </a:schemeClr>
            </a:solidFill>
          </a:ln>
        </p:spPr>
        <p:txBody>
          <a:bodyPr wrap="square" rtlCol="0">
            <a:spAutoFit/>
          </a:bodyPr>
          <a:lstStyle/>
          <a:p>
            <a:pPr marL="285750" indent="-285750">
              <a:buFont typeface="Arial" panose="020B0604020202020204" pitchFamily="34" charset="0"/>
              <a:buChar char="•"/>
            </a:pPr>
            <a:r>
              <a:rPr lang="en-US" dirty="0" smtClean="0"/>
              <a:t>Pop-up glossary</a:t>
            </a:r>
          </a:p>
          <a:p>
            <a:pPr marL="285750" indent="-285750">
              <a:buFont typeface="Arial" panose="020B0604020202020204" pitchFamily="34" charset="0"/>
              <a:buChar char="•"/>
            </a:pPr>
            <a:r>
              <a:rPr lang="en-US" dirty="0" smtClean="0"/>
              <a:t>External spell check</a:t>
            </a:r>
          </a:p>
          <a:p>
            <a:pPr marL="285750" indent="-285750">
              <a:buFont typeface="Arial" panose="020B0604020202020204" pitchFamily="34" charset="0"/>
              <a:buChar char="•"/>
            </a:pPr>
            <a:r>
              <a:rPr lang="en-US" dirty="0" smtClean="0"/>
              <a:t>Enlarged font </a:t>
            </a:r>
          </a:p>
          <a:p>
            <a:pPr marL="285750" indent="-285750">
              <a:buFont typeface="Arial" panose="020B0604020202020204" pitchFamily="34" charset="0"/>
              <a:buChar char="•"/>
            </a:pPr>
            <a:r>
              <a:rPr lang="en-US" dirty="0" smtClean="0"/>
              <a:t>Repetition of directions</a:t>
            </a:r>
            <a:endParaRPr lang="en-US" dirty="0"/>
          </a:p>
        </p:txBody>
      </p:sp>
      <p:sp>
        <p:nvSpPr>
          <p:cNvPr id="11" name="TextBox 10"/>
          <p:cNvSpPr txBox="1"/>
          <p:nvPr/>
        </p:nvSpPr>
        <p:spPr>
          <a:xfrm>
            <a:off x="5028484" y="2995008"/>
            <a:ext cx="3947747" cy="1200329"/>
          </a:xfrm>
          <a:prstGeom prst="rect">
            <a:avLst/>
          </a:prstGeom>
          <a:noFill/>
          <a:ln>
            <a:solidFill>
              <a:schemeClr val="tx1">
                <a:lumMod val="85000"/>
                <a:lumOff val="15000"/>
              </a:schemeClr>
            </a:solidFill>
          </a:ln>
        </p:spPr>
        <p:txBody>
          <a:bodyPr wrap="square" rtlCol="0">
            <a:spAutoFit/>
          </a:bodyPr>
          <a:lstStyle/>
          <a:p>
            <a:pPr marL="285750" indent="-285750">
              <a:buFont typeface="Arial" panose="020B0604020202020204" pitchFamily="34" charset="0"/>
              <a:buChar char="•"/>
            </a:pPr>
            <a:r>
              <a:rPr lang="en-US" dirty="0" smtClean="0"/>
              <a:t>Text-to-Speech for Math Assessment</a:t>
            </a:r>
          </a:p>
          <a:p>
            <a:pPr marL="285750" indent="-285750">
              <a:buFont typeface="Arial" panose="020B0604020202020204" pitchFamily="34" charset="0"/>
              <a:buChar char="•"/>
            </a:pPr>
            <a:r>
              <a:rPr lang="en-US" dirty="0" smtClean="0"/>
              <a:t>Color contrast</a:t>
            </a:r>
          </a:p>
          <a:p>
            <a:pPr marL="285750" indent="-285750">
              <a:buFont typeface="Arial" panose="020B0604020202020204" pitchFamily="34" charset="0"/>
              <a:buChar char="•"/>
            </a:pPr>
            <a:r>
              <a:rPr lang="en-US" dirty="0" smtClean="0"/>
              <a:t>Frequent breaks </a:t>
            </a:r>
            <a:r>
              <a:rPr lang="en-US" sz="1400" dirty="0" smtClean="0"/>
              <a:t>(admin consideration)</a:t>
            </a:r>
          </a:p>
          <a:p>
            <a:pPr marL="285750" indent="-285750">
              <a:buFont typeface="Arial" panose="020B0604020202020204" pitchFamily="34" charset="0"/>
              <a:buChar char="•"/>
            </a:pPr>
            <a:r>
              <a:rPr lang="en-US" dirty="0" smtClean="0"/>
              <a:t>Small group testing </a:t>
            </a:r>
            <a:r>
              <a:rPr lang="en-US" sz="1400" dirty="0"/>
              <a:t>(admin consideration)</a:t>
            </a:r>
          </a:p>
        </p:txBody>
      </p:sp>
      <p:sp>
        <p:nvSpPr>
          <p:cNvPr id="12" name="TextBox 11"/>
          <p:cNvSpPr txBox="1"/>
          <p:nvPr/>
        </p:nvSpPr>
        <p:spPr>
          <a:xfrm>
            <a:off x="5011610" y="4449446"/>
            <a:ext cx="3947747" cy="1200329"/>
          </a:xfrm>
          <a:prstGeom prst="rect">
            <a:avLst/>
          </a:prstGeom>
          <a:noFill/>
          <a:ln>
            <a:solidFill>
              <a:schemeClr val="tx1">
                <a:lumMod val="85000"/>
                <a:lumOff val="15000"/>
              </a:schemeClr>
            </a:solidFill>
          </a:ln>
        </p:spPr>
        <p:txBody>
          <a:bodyPr wrap="square" rtlCol="0">
            <a:spAutoFit/>
          </a:bodyPr>
          <a:lstStyle/>
          <a:p>
            <a:pPr marL="285750" indent="-285750">
              <a:buFont typeface="Arial" panose="020B0604020202020204" pitchFamily="34" charset="0"/>
              <a:buChar char="•"/>
            </a:pPr>
            <a:r>
              <a:rPr lang="en-US" dirty="0" smtClean="0"/>
              <a:t>Extended Time</a:t>
            </a:r>
          </a:p>
          <a:p>
            <a:pPr marL="285750" indent="-285750">
              <a:buFont typeface="Arial" panose="020B0604020202020204" pitchFamily="34" charset="0"/>
              <a:buChar char="•"/>
            </a:pPr>
            <a:r>
              <a:rPr lang="en-US" dirty="0" smtClean="0"/>
              <a:t>Human signer for test directions</a:t>
            </a:r>
          </a:p>
          <a:p>
            <a:pPr marL="285750" indent="-285750">
              <a:buFont typeface="Arial" panose="020B0604020202020204" pitchFamily="34" charset="0"/>
              <a:buChar char="•"/>
            </a:pPr>
            <a:r>
              <a:rPr lang="en-US" dirty="0" smtClean="0"/>
              <a:t>Calculation device</a:t>
            </a:r>
          </a:p>
          <a:p>
            <a:pPr marL="285750" indent="-285750">
              <a:buFont typeface="Arial" panose="020B0604020202020204" pitchFamily="34" charset="0"/>
              <a:buChar char="•"/>
            </a:pPr>
            <a:r>
              <a:rPr lang="en-US" dirty="0" smtClean="0"/>
              <a:t>Braille Test Booklet</a:t>
            </a:r>
            <a:endParaRPr lang="en-US" dirty="0"/>
          </a:p>
        </p:txBody>
      </p:sp>
      <p:sp>
        <p:nvSpPr>
          <p:cNvPr id="9" name="Rectangle 8"/>
          <p:cNvSpPr/>
          <p:nvPr/>
        </p:nvSpPr>
        <p:spPr>
          <a:xfrm>
            <a:off x="1274743" y="3484304"/>
            <a:ext cx="2550057" cy="1200329"/>
          </a:xfrm>
          <a:prstGeom prst="rect">
            <a:avLst/>
          </a:prstGeom>
        </p:spPr>
        <p:txBody>
          <a:bodyPr wrap="none">
            <a:spAutoFit/>
          </a:bodyPr>
          <a:lstStyle/>
          <a:p>
            <a:pPr lvl="0" algn="ctr"/>
            <a:r>
              <a:rPr lang="en-US" b="1" dirty="0">
                <a:solidFill>
                  <a:schemeClr val="bg1"/>
                </a:solidFill>
              </a:rPr>
              <a:t>Accessibility </a:t>
            </a:r>
            <a:r>
              <a:rPr lang="en-US" b="1" dirty="0" smtClean="0">
                <a:solidFill>
                  <a:schemeClr val="bg1"/>
                </a:solidFill>
              </a:rPr>
              <a:t>Features</a:t>
            </a:r>
            <a:br>
              <a:rPr lang="en-US" b="1" dirty="0" smtClean="0">
                <a:solidFill>
                  <a:schemeClr val="bg1"/>
                </a:solidFill>
              </a:rPr>
            </a:br>
            <a:r>
              <a:rPr lang="en-US" b="1" dirty="0" smtClean="0">
                <a:solidFill>
                  <a:schemeClr val="bg1"/>
                </a:solidFill>
              </a:rPr>
              <a:t>identified </a:t>
            </a:r>
            <a:r>
              <a:rPr lang="en-US" b="1" dirty="0">
                <a:solidFill>
                  <a:schemeClr val="bg1"/>
                </a:solidFill>
              </a:rPr>
              <a:t>in </a:t>
            </a:r>
            <a:r>
              <a:rPr lang="en-US" b="1" dirty="0" smtClean="0">
                <a:solidFill>
                  <a:schemeClr val="bg1"/>
                </a:solidFill>
              </a:rPr>
              <a:t>advance </a:t>
            </a:r>
            <a:br>
              <a:rPr lang="en-US" b="1" dirty="0" smtClean="0">
                <a:solidFill>
                  <a:schemeClr val="bg1"/>
                </a:solidFill>
              </a:rPr>
            </a:br>
            <a:r>
              <a:rPr lang="en-US" b="1" dirty="0" smtClean="0">
                <a:solidFill>
                  <a:schemeClr val="bg1"/>
                </a:solidFill>
              </a:rPr>
              <a:t>(includes Administrative </a:t>
            </a:r>
            <a:br>
              <a:rPr lang="en-US" b="1" dirty="0" smtClean="0">
                <a:solidFill>
                  <a:schemeClr val="bg1"/>
                </a:solidFill>
              </a:rPr>
            </a:br>
            <a:r>
              <a:rPr lang="en-US" b="1" dirty="0" smtClean="0">
                <a:solidFill>
                  <a:schemeClr val="bg1"/>
                </a:solidFill>
              </a:rPr>
              <a:t>Considerations)</a:t>
            </a:r>
            <a:endParaRPr lang="en-US" b="1" dirty="0">
              <a:solidFill>
                <a:schemeClr val="bg1"/>
              </a:solidFill>
            </a:endParaRPr>
          </a:p>
        </p:txBody>
      </p:sp>
      <p:sp>
        <p:nvSpPr>
          <p:cNvPr id="13" name="Rectangle 12"/>
          <p:cNvSpPr/>
          <p:nvPr/>
        </p:nvSpPr>
        <p:spPr>
          <a:xfrm>
            <a:off x="1300459" y="2313942"/>
            <a:ext cx="2498633" cy="923330"/>
          </a:xfrm>
          <a:prstGeom prst="rect">
            <a:avLst/>
          </a:prstGeom>
        </p:spPr>
        <p:txBody>
          <a:bodyPr wrap="none">
            <a:spAutoFit/>
          </a:bodyPr>
          <a:lstStyle/>
          <a:p>
            <a:pPr lvl="0" algn="ctr"/>
            <a:r>
              <a:rPr lang="en-US" b="1" dirty="0">
                <a:solidFill>
                  <a:schemeClr val="bg1"/>
                </a:solidFill>
              </a:rPr>
              <a:t>Accessibility Features </a:t>
            </a:r>
            <a:r>
              <a:rPr lang="en-US" b="1" dirty="0" smtClean="0">
                <a:solidFill>
                  <a:schemeClr val="bg1"/>
                </a:solidFill>
              </a:rPr>
              <a:t/>
            </a:r>
            <a:br>
              <a:rPr lang="en-US" b="1" dirty="0" smtClean="0">
                <a:solidFill>
                  <a:schemeClr val="bg1"/>
                </a:solidFill>
              </a:rPr>
            </a:br>
            <a:r>
              <a:rPr lang="en-US" b="1" dirty="0" smtClean="0">
                <a:solidFill>
                  <a:schemeClr val="bg1"/>
                </a:solidFill>
              </a:rPr>
              <a:t>available </a:t>
            </a:r>
            <a:r>
              <a:rPr lang="en-US" b="1" dirty="0">
                <a:solidFill>
                  <a:schemeClr val="bg1"/>
                </a:solidFill>
              </a:rPr>
              <a:t>to all </a:t>
            </a:r>
            <a:r>
              <a:rPr lang="en-US" b="1" dirty="0" smtClean="0">
                <a:solidFill>
                  <a:schemeClr val="bg1"/>
                </a:solidFill>
              </a:rPr>
              <a:t>students </a:t>
            </a:r>
            <a:br>
              <a:rPr lang="en-US" b="1" dirty="0" smtClean="0">
                <a:solidFill>
                  <a:schemeClr val="bg1"/>
                </a:solidFill>
              </a:rPr>
            </a:br>
            <a:r>
              <a:rPr lang="en-US" b="1" dirty="0" smtClean="0">
                <a:solidFill>
                  <a:schemeClr val="bg1"/>
                </a:solidFill>
              </a:rPr>
              <a:t>(built into test)</a:t>
            </a:r>
            <a:endParaRPr lang="en-US" b="1" dirty="0">
              <a:solidFill>
                <a:schemeClr val="bg1"/>
              </a:solidFill>
            </a:endParaRPr>
          </a:p>
        </p:txBody>
      </p:sp>
      <p:sp>
        <p:nvSpPr>
          <p:cNvPr id="14" name="Rectangle 13"/>
          <p:cNvSpPr/>
          <p:nvPr/>
        </p:nvSpPr>
        <p:spPr>
          <a:xfrm>
            <a:off x="1670972" y="5209826"/>
            <a:ext cx="1846916" cy="369332"/>
          </a:xfrm>
          <a:prstGeom prst="rect">
            <a:avLst/>
          </a:prstGeom>
        </p:spPr>
        <p:txBody>
          <a:bodyPr wrap="none">
            <a:spAutoFit/>
          </a:bodyPr>
          <a:lstStyle/>
          <a:p>
            <a:pPr lvl="0"/>
            <a:r>
              <a:rPr lang="en-US" b="1" dirty="0">
                <a:solidFill>
                  <a:schemeClr val="bg1"/>
                </a:solidFill>
              </a:rPr>
              <a:t>Accommodations</a:t>
            </a:r>
          </a:p>
        </p:txBody>
      </p:sp>
      <p:cxnSp>
        <p:nvCxnSpPr>
          <p:cNvPr id="21" name="Straight Arrow Connector 20"/>
          <p:cNvCxnSpPr>
            <a:endCxn id="8" idx="1"/>
          </p:cNvCxnSpPr>
          <p:nvPr/>
        </p:nvCxnSpPr>
        <p:spPr>
          <a:xfrm flipV="1">
            <a:off x="3755764" y="2056570"/>
            <a:ext cx="1255847" cy="549387"/>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1" idx="1"/>
          </p:cNvCxnSpPr>
          <p:nvPr/>
        </p:nvCxnSpPr>
        <p:spPr>
          <a:xfrm flipV="1">
            <a:off x="3824800" y="3595173"/>
            <a:ext cx="1203684" cy="812461"/>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392424" y="5209826"/>
            <a:ext cx="1504891" cy="393783"/>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42429" y="1225573"/>
            <a:ext cx="7851531" cy="461665"/>
          </a:xfrm>
          <a:prstGeom prst="rect">
            <a:avLst/>
          </a:prstGeom>
          <a:noFill/>
        </p:spPr>
        <p:txBody>
          <a:bodyPr wrap="square" rtlCol="0">
            <a:spAutoFit/>
          </a:bodyPr>
          <a:lstStyle/>
          <a:p>
            <a:r>
              <a:rPr lang="en-US" sz="2400" b="1" dirty="0" smtClean="0"/>
              <a:t>Examples of each type of feature:</a:t>
            </a:r>
            <a:endParaRPr lang="en-US" sz="2400" b="1" dirty="0"/>
          </a:p>
        </p:txBody>
      </p:sp>
      <p:cxnSp>
        <p:nvCxnSpPr>
          <p:cNvPr id="6" name="Straight Connector 5"/>
          <p:cNvCxnSpPr/>
          <p:nvPr/>
        </p:nvCxnSpPr>
        <p:spPr>
          <a:xfrm>
            <a:off x="2549770" y="4926563"/>
            <a:ext cx="0" cy="1754155"/>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71556" y="5798219"/>
            <a:ext cx="587596" cy="380325"/>
          </a:xfrm>
          <a:prstGeom prst="rect">
            <a:avLst/>
          </a:prstGeom>
          <a:noFill/>
        </p:spPr>
        <p:txBody>
          <a:bodyPr wrap="square" rtlCol="0">
            <a:spAutoFit/>
          </a:bodyPr>
          <a:lstStyle/>
          <a:p>
            <a:r>
              <a:rPr lang="en-US" b="1" dirty="0" smtClean="0">
                <a:solidFill>
                  <a:schemeClr val="bg1"/>
                </a:solidFill>
              </a:rPr>
              <a:t>ELL</a:t>
            </a:r>
            <a:endParaRPr lang="en-US" b="1" dirty="0">
              <a:solidFill>
                <a:schemeClr val="bg1"/>
              </a:solidFill>
            </a:endParaRPr>
          </a:p>
        </p:txBody>
      </p:sp>
      <p:sp>
        <p:nvSpPr>
          <p:cNvPr id="18" name="TextBox 17"/>
          <p:cNvSpPr txBox="1"/>
          <p:nvPr/>
        </p:nvSpPr>
        <p:spPr>
          <a:xfrm>
            <a:off x="2649380" y="5803640"/>
            <a:ext cx="978408" cy="380325"/>
          </a:xfrm>
          <a:prstGeom prst="rect">
            <a:avLst/>
          </a:prstGeom>
          <a:noFill/>
        </p:spPr>
        <p:txBody>
          <a:bodyPr wrap="square" rtlCol="0">
            <a:spAutoFit/>
          </a:bodyPr>
          <a:lstStyle/>
          <a:p>
            <a:r>
              <a:rPr lang="en-US" b="1" dirty="0" smtClean="0">
                <a:solidFill>
                  <a:schemeClr val="bg1"/>
                </a:solidFill>
              </a:rPr>
              <a:t>IEP/ 504</a:t>
            </a:r>
            <a:endParaRPr lang="en-US" b="1" dirty="0">
              <a:solidFill>
                <a:schemeClr val="bg1"/>
              </a:solidFill>
            </a:endParaRPr>
          </a:p>
        </p:txBody>
      </p:sp>
      <p:cxnSp>
        <p:nvCxnSpPr>
          <p:cNvPr id="22" name="Straight Arrow Connector 21"/>
          <p:cNvCxnSpPr/>
          <p:nvPr/>
        </p:nvCxnSpPr>
        <p:spPr>
          <a:xfrm flipV="1">
            <a:off x="2319909" y="6273740"/>
            <a:ext cx="2462985" cy="76201"/>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897315" y="5999299"/>
            <a:ext cx="3947747" cy="646331"/>
          </a:xfrm>
          <a:prstGeom prst="rect">
            <a:avLst/>
          </a:prstGeom>
          <a:noFill/>
          <a:ln>
            <a:solidFill>
              <a:schemeClr val="tx1">
                <a:lumMod val="85000"/>
                <a:lumOff val="15000"/>
              </a:schemeClr>
            </a:solidFill>
          </a:ln>
        </p:spPr>
        <p:txBody>
          <a:bodyPr wrap="square" rtlCol="0">
            <a:spAutoFit/>
          </a:bodyPr>
          <a:lstStyle/>
          <a:p>
            <a:pPr marL="285750" indent="-285750">
              <a:buFont typeface="Arial" panose="020B0604020202020204" pitchFamily="34" charset="0"/>
              <a:buChar char="•"/>
            </a:pPr>
            <a:r>
              <a:rPr lang="en-US" dirty="0" smtClean="0"/>
              <a:t>Word-to-word dictionary</a:t>
            </a:r>
          </a:p>
          <a:p>
            <a:pPr marL="285750" indent="-285750">
              <a:buFont typeface="Arial" panose="020B0604020202020204" pitchFamily="34" charset="0"/>
              <a:buChar char="•"/>
            </a:pPr>
            <a:r>
              <a:rPr lang="en-US" dirty="0" smtClean="0"/>
              <a:t>Translation of math to Spanish</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72</a:t>
            </a:fld>
            <a:endParaRPr lang="en-US" dirty="0"/>
          </a:p>
        </p:txBody>
      </p:sp>
    </p:spTree>
    <p:extLst>
      <p:ext uri="{BB962C8B-B14F-4D97-AF65-F5344CB8AC3E}">
        <p14:creationId xmlns:p14="http://schemas.microsoft.com/office/powerpoint/2010/main" val="9450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2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Accommodations Webinar Series</a:t>
            </a:r>
            <a:endParaRPr lang="en-US" dirty="0"/>
          </a:p>
        </p:txBody>
      </p:sp>
      <p:sp>
        <p:nvSpPr>
          <p:cNvPr id="3" name="Content Placeholder 2"/>
          <p:cNvSpPr>
            <a:spLocks noGrp="1"/>
          </p:cNvSpPr>
          <p:nvPr>
            <p:ph idx="1"/>
          </p:nvPr>
        </p:nvSpPr>
        <p:spPr>
          <a:xfrm>
            <a:off x="457200" y="1215728"/>
            <a:ext cx="8229600" cy="5296070"/>
          </a:xfrm>
        </p:spPr>
        <p:txBody>
          <a:bodyPr/>
          <a:lstStyle/>
          <a:p>
            <a:pPr>
              <a:spcBef>
                <a:spcPts val="1200"/>
              </a:spcBef>
            </a:pPr>
            <a:r>
              <a:rPr lang="en-US" dirty="0">
                <a:solidFill>
                  <a:schemeClr val="tx1"/>
                </a:solidFill>
                <a:hlinkClick r:id="rId2"/>
              </a:rPr>
              <a:t>Part </a:t>
            </a:r>
            <a:r>
              <a:rPr lang="en-US" dirty="0" smtClean="0">
                <a:solidFill>
                  <a:schemeClr val="tx1"/>
                </a:solidFill>
                <a:hlinkClick r:id="rId2"/>
              </a:rPr>
              <a:t>I:  January 27, 2016</a:t>
            </a:r>
            <a:endParaRPr lang="en-US" dirty="0">
              <a:solidFill>
                <a:schemeClr val="tx1"/>
              </a:solidFill>
            </a:endParaRPr>
          </a:p>
          <a:p>
            <a:pPr lvl="1">
              <a:spcBef>
                <a:spcPts val="1200"/>
              </a:spcBef>
            </a:pPr>
            <a:r>
              <a:rPr lang="en-US" dirty="0">
                <a:solidFill>
                  <a:schemeClr val="tx1"/>
                </a:solidFill>
              </a:rPr>
              <a:t>Assessment accommodations for students with disabilities</a:t>
            </a:r>
          </a:p>
          <a:p>
            <a:pPr>
              <a:spcBef>
                <a:spcPts val="1200"/>
              </a:spcBef>
            </a:pPr>
            <a:r>
              <a:rPr lang="en-US" dirty="0" smtClean="0">
                <a:solidFill>
                  <a:schemeClr val="tx1"/>
                </a:solidFill>
                <a:hlinkClick r:id="rId3"/>
              </a:rPr>
              <a:t>Part II:  February 22, 2016, 3:00-4:30 p.m</a:t>
            </a:r>
            <a:r>
              <a:rPr lang="en-US" dirty="0" smtClean="0">
                <a:solidFill>
                  <a:schemeClr val="tx1"/>
                </a:solidFill>
              </a:rPr>
              <a:t>.</a:t>
            </a:r>
          </a:p>
          <a:p>
            <a:pPr lvl="1">
              <a:spcBef>
                <a:spcPts val="1200"/>
              </a:spcBef>
            </a:pPr>
            <a:r>
              <a:rPr lang="en-US" dirty="0" smtClean="0">
                <a:solidFill>
                  <a:schemeClr val="tx1"/>
                </a:solidFill>
              </a:rPr>
              <a:t>Assessment accommodations for English language learners</a:t>
            </a:r>
          </a:p>
          <a:p>
            <a:pPr>
              <a:spcBef>
                <a:spcPts val="1200"/>
              </a:spcBef>
            </a:pPr>
            <a:r>
              <a:rPr lang="en-US" dirty="0" smtClean="0">
                <a:solidFill>
                  <a:schemeClr val="tx1"/>
                </a:solidFill>
                <a:hlinkClick r:id="rId4"/>
              </a:rPr>
              <a:t>Part III: February 29, 2016, 1:00-2:30 p.m.</a:t>
            </a:r>
            <a:endParaRPr lang="en-US" dirty="0" smtClean="0">
              <a:solidFill>
                <a:schemeClr val="tx1"/>
              </a:solidFill>
            </a:endParaRPr>
          </a:p>
          <a:p>
            <a:pPr lvl="1">
              <a:spcBef>
                <a:spcPts val="1200"/>
              </a:spcBef>
            </a:pPr>
            <a:r>
              <a:rPr lang="en-US" dirty="0" smtClean="0">
                <a:solidFill>
                  <a:schemeClr val="tx1"/>
                </a:solidFill>
              </a:rPr>
              <a:t>Student registration, Personal Needs Profile, and implementation of accommodations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73</a:t>
            </a:fld>
            <a:endParaRPr lang="en-US" dirty="0"/>
          </a:p>
        </p:txBody>
      </p:sp>
    </p:spTree>
    <p:extLst>
      <p:ext uri="{BB962C8B-B14F-4D97-AF65-F5344CB8AC3E}">
        <p14:creationId xmlns:p14="http://schemas.microsoft.com/office/powerpoint/2010/main" val="23104592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SEDS/PARCC/DC Science Crosswalk</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tx1"/>
                </a:solidFill>
              </a:rPr>
              <a:t>Use the crosswalk guidance document to compare science accommodations with PARCC.</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74</a:t>
            </a:fld>
            <a:endParaRPr lang="en-US" dirty="0"/>
          </a:p>
        </p:txBody>
      </p:sp>
      <p:sp>
        <p:nvSpPr>
          <p:cNvPr id="5" name="TextBox 4"/>
          <p:cNvSpPr txBox="1"/>
          <p:nvPr/>
        </p:nvSpPr>
        <p:spPr>
          <a:xfrm>
            <a:off x="6153149" y="3276600"/>
            <a:ext cx="2714625" cy="1200329"/>
          </a:xfrm>
          <a:prstGeom prst="rect">
            <a:avLst/>
          </a:prstGeom>
          <a:noFill/>
        </p:spPr>
        <p:txBody>
          <a:bodyPr wrap="square" rtlCol="0">
            <a:spAutoFit/>
          </a:bodyPr>
          <a:lstStyle/>
          <a:p>
            <a:r>
              <a:rPr lang="en-US" dirty="0" smtClean="0"/>
              <a:t>Available on the OSSE Accommodations Site</a:t>
            </a:r>
          </a:p>
          <a:p>
            <a:r>
              <a:rPr lang="en-US" dirty="0">
                <a:hlinkClick r:id="rId3"/>
              </a:rPr>
              <a:t>http://</a:t>
            </a:r>
            <a:r>
              <a:rPr lang="en-US" dirty="0" smtClean="0">
                <a:hlinkClick r:id="rId3"/>
              </a:rPr>
              <a:t>osse.dc.gov/service/testing-accommodations</a:t>
            </a:r>
            <a:r>
              <a:rPr lang="en-US" dirty="0" smtClean="0"/>
              <a:t>.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14" y="2263479"/>
            <a:ext cx="6011635" cy="4371265"/>
          </a:xfrm>
          <a:prstGeom prst="rect">
            <a:avLst/>
          </a:prstGeom>
          <a:noFill/>
          <a:ln w="9525">
            <a:solidFill>
              <a:schemeClr val="tx1"/>
            </a:solidFill>
            <a:miter lim="800000"/>
            <a:headEnd/>
            <a:tailEnd/>
          </a:ln>
          <a:effectLst>
            <a:outerShdw blurRad="76200" dist="635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63885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PARCC Accommodations Resources</a:t>
            </a:r>
            <a:endParaRPr lang="en-US" dirty="0"/>
          </a:p>
        </p:txBody>
      </p:sp>
      <p:sp>
        <p:nvSpPr>
          <p:cNvPr id="6" name="Content Placeholder 5"/>
          <p:cNvSpPr>
            <a:spLocks noGrp="1"/>
          </p:cNvSpPr>
          <p:nvPr>
            <p:ph idx="1"/>
          </p:nvPr>
        </p:nvSpPr>
        <p:spPr/>
        <p:txBody>
          <a:bodyPr>
            <a:normAutofit/>
          </a:bodyPr>
          <a:lstStyle/>
          <a:p>
            <a:pPr marL="0" indent="0">
              <a:spcBef>
                <a:spcPts val="1200"/>
              </a:spcBef>
              <a:buNone/>
            </a:pPr>
            <a:r>
              <a:rPr lang="en-US" sz="3000" dirty="0" smtClean="0">
                <a:solidFill>
                  <a:schemeClr val="tx1"/>
                </a:solidFill>
              </a:rPr>
              <a:t>PARCC.Pearson.com </a:t>
            </a:r>
          </a:p>
          <a:p>
            <a:pPr lvl="1">
              <a:spcBef>
                <a:spcPts val="1200"/>
              </a:spcBef>
            </a:pPr>
            <a:r>
              <a:rPr lang="en-US" dirty="0" smtClean="0">
                <a:solidFill>
                  <a:schemeClr val="tx1"/>
                </a:solidFill>
              </a:rPr>
              <a:t>Accommodations </a:t>
            </a:r>
            <a:r>
              <a:rPr lang="en-US" dirty="0">
                <a:solidFill>
                  <a:schemeClr val="tx1"/>
                </a:solidFill>
              </a:rPr>
              <a:t>practice tutorials, </a:t>
            </a:r>
            <a:r>
              <a:rPr lang="en-US" dirty="0">
                <a:solidFill>
                  <a:schemeClr val="tx1"/>
                </a:solidFill>
                <a:hlinkClick r:id="rId2"/>
              </a:rPr>
              <a:t>http://parcc.pearson.com/tutorial</a:t>
            </a:r>
            <a:r>
              <a:rPr lang="en-US" dirty="0" smtClean="0">
                <a:solidFill>
                  <a:schemeClr val="tx1"/>
                </a:solidFill>
                <a:hlinkClick r:id="rId2"/>
              </a:rPr>
              <a:t>/</a:t>
            </a:r>
            <a:r>
              <a:rPr lang="en-US" dirty="0" smtClean="0">
                <a:solidFill>
                  <a:schemeClr val="tx1"/>
                </a:solidFill>
              </a:rPr>
              <a:t> </a:t>
            </a:r>
          </a:p>
          <a:p>
            <a:pPr lvl="1">
              <a:spcBef>
                <a:spcPts val="1200"/>
              </a:spcBef>
            </a:pPr>
            <a:r>
              <a:rPr lang="en-US" dirty="0" smtClean="0">
                <a:solidFill>
                  <a:schemeClr val="tx1"/>
                </a:solidFill>
              </a:rPr>
              <a:t>Accessibility Features and Accommodations (AF&amp;A</a:t>
            </a:r>
            <a:r>
              <a:rPr lang="en-US" dirty="0">
                <a:solidFill>
                  <a:schemeClr val="tx1"/>
                </a:solidFill>
              </a:rPr>
              <a:t>) </a:t>
            </a:r>
            <a:r>
              <a:rPr lang="en-US" dirty="0" smtClean="0">
                <a:solidFill>
                  <a:schemeClr val="tx1"/>
                </a:solidFill>
              </a:rPr>
              <a:t>manual and implementation guidance: </a:t>
            </a:r>
            <a:r>
              <a:rPr lang="en-US" dirty="0">
                <a:solidFill>
                  <a:schemeClr val="tx1"/>
                </a:solidFill>
                <a:hlinkClick r:id="rId3"/>
              </a:rPr>
              <a:t>http://</a:t>
            </a:r>
            <a:r>
              <a:rPr lang="en-US" dirty="0" smtClean="0">
                <a:solidFill>
                  <a:schemeClr val="tx1"/>
                </a:solidFill>
                <a:hlinkClick r:id="rId3"/>
              </a:rPr>
              <a:t>avocet.pearson.com/PARCC/Home</a:t>
            </a:r>
            <a:endParaRPr lang="en-US" dirty="0" smtClean="0">
              <a:solidFill>
                <a:schemeClr val="tx1"/>
              </a:solidFill>
            </a:endParaRPr>
          </a:p>
          <a:p>
            <a:pPr lvl="1">
              <a:spcBef>
                <a:spcPts val="1200"/>
              </a:spcBef>
            </a:pPr>
            <a:r>
              <a:rPr lang="en-US" dirty="0">
                <a:solidFill>
                  <a:schemeClr val="tx1"/>
                </a:solidFill>
              </a:rPr>
              <a:t>Training modules: </a:t>
            </a:r>
            <a:r>
              <a:rPr lang="en-US" dirty="0">
                <a:solidFill>
                  <a:schemeClr val="tx1"/>
                </a:solidFill>
                <a:hlinkClick r:id="rId4"/>
              </a:rPr>
              <a:t>https://parcc.tms.pearson.com</a:t>
            </a:r>
            <a:r>
              <a:rPr lang="en-US" dirty="0" smtClean="0">
                <a:solidFill>
                  <a:schemeClr val="tx1"/>
                </a:solidFill>
                <a:hlinkClick r:id="rId4"/>
              </a:rPr>
              <a:t>/</a:t>
            </a:r>
            <a:r>
              <a:rPr lang="en-US" dirty="0" smtClean="0">
                <a:solidFill>
                  <a:schemeClr val="tx1"/>
                </a:solidFill>
              </a:rPr>
              <a:t> </a:t>
            </a:r>
          </a:p>
          <a:p>
            <a:pPr lvl="1">
              <a:spcBef>
                <a:spcPts val="1200"/>
              </a:spcBef>
            </a:pPr>
            <a:r>
              <a:rPr lang="en-US" dirty="0" smtClean="0">
                <a:solidFill>
                  <a:schemeClr val="tx1"/>
                </a:solidFill>
              </a:rPr>
              <a:t>DC.Pearsonaccessnext.com </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A9E5F718-A7CB-154E-909C-8FD121E5437A}" type="slidenum">
              <a:rPr lang="en-US" smtClean="0"/>
              <a:t>75</a:t>
            </a:fld>
            <a:endParaRPr lang="en-US" dirty="0"/>
          </a:p>
        </p:txBody>
      </p:sp>
    </p:spTree>
    <p:extLst>
      <p:ext uri="{BB962C8B-B14F-4D97-AF65-F5344CB8AC3E}">
        <p14:creationId xmlns:p14="http://schemas.microsoft.com/office/powerpoint/2010/main" val="18676449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Student Registration and PNP</a:t>
            </a:r>
            <a:endParaRPr lang="en-US" dirty="0"/>
          </a:p>
        </p:txBody>
      </p:sp>
      <p:sp>
        <p:nvSpPr>
          <p:cNvPr id="6" name="Content Placeholder 5"/>
          <p:cNvSpPr>
            <a:spLocks noGrp="1"/>
          </p:cNvSpPr>
          <p:nvPr>
            <p:ph idx="1"/>
          </p:nvPr>
        </p:nvSpPr>
        <p:spPr/>
        <p:txBody>
          <a:bodyPr>
            <a:normAutofit/>
          </a:bodyPr>
          <a:lstStyle/>
          <a:p>
            <a:pPr>
              <a:spcBef>
                <a:spcPts val="1800"/>
              </a:spcBef>
            </a:pPr>
            <a:r>
              <a:rPr lang="en-US" sz="2800" dirty="0" smtClean="0">
                <a:solidFill>
                  <a:schemeClr val="tx1"/>
                </a:solidFill>
              </a:rPr>
              <a:t>The PARCC personal needs profile (PNP) records the accessibility features and accommodations for every student and “turns on” computer-based accommodations.</a:t>
            </a:r>
          </a:p>
          <a:p>
            <a:pPr>
              <a:spcBef>
                <a:spcPts val="1800"/>
              </a:spcBef>
            </a:pPr>
            <a:r>
              <a:rPr lang="en-US" sz="2800" b="1" dirty="0" smtClean="0">
                <a:solidFill>
                  <a:schemeClr val="tx1"/>
                </a:solidFill>
              </a:rPr>
              <a:t>New</a:t>
            </a:r>
            <a:r>
              <a:rPr lang="en-US" sz="2800" dirty="0" smtClean="0">
                <a:solidFill>
                  <a:schemeClr val="tx1"/>
                </a:solidFill>
              </a:rPr>
              <a:t> </a:t>
            </a:r>
            <a:r>
              <a:rPr lang="en-US" sz="2800" b="1" dirty="0" smtClean="0">
                <a:solidFill>
                  <a:schemeClr val="tx1"/>
                </a:solidFill>
              </a:rPr>
              <a:t>this year: </a:t>
            </a:r>
            <a:r>
              <a:rPr lang="en-US" sz="2800" dirty="0" smtClean="0">
                <a:solidFill>
                  <a:schemeClr val="tx1"/>
                </a:solidFill>
              </a:rPr>
              <a:t>In 2015 there were separate PNP and student registration (SR) files for the PBA and the EOY. In 2016, there is one combined file and one combined assessment design. This is called the SR/PNP.</a:t>
            </a:r>
          </a:p>
          <a:p>
            <a:pPr>
              <a:spcBef>
                <a:spcPts val="1800"/>
              </a:spcBef>
            </a:pPr>
            <a:r>
              <a:rPr lang="en-US" sz="2800" dirty="0" smtClean="0">
                <a:solidFill>
                  <a:schemeClr val="tx1"/>
                </a:solidFill>
              </a:rPr>
              <a:t>SR/PNP is managed at dc.pearsonaccessnext.com. </a:t>
            </a:r>
            <a:endParaRPr lang="en-US" sz="2800" dirty="0">
              <a:solidFill>
                <a:schemeClr val="tx1"/>
              </a:solidFill>
            </a:endParaRPr>
          </a:p>
        </p:txBody>
      </p:sp>
      <p:sp>
        <p:nvSpPr>
          <p:cNvPr id="3" name="Slide Number Placeholder 2"/>
          <p:cNvSpPr>
            <a:spLocks noGrp="1"/>
          </p:cNvSpPr>
          <p:nvPr>
            <p:ph type="sldNum" sz="quarter" idx="12"/>
          </p:nvPr>
        </p:nvSpPr>
        <p:spPr/>
        <p:txBody>
          <a:bodyPr/>
          <a:lstStyle/>
          <a:p>
            <a:fld id="{A9E5F718-A7CB-154E-909C-8FD121E5437A}" type="slidenum">
              <a:rPr lang="en-US" smtClean="0"/>
              <a:t>76</a:t>
            </a:fld>
            <a:endParaRPr lang="en-US" dirty="0"/>
          </a:p>
        </p:txBody>
      </p:sp>
    </p:spTree>
    <p:extLst>
      <p:ext uri="{BB962C8B-B14F-4D97-AF65-F5344CB8AC3E}">
        <p14:creationId xmlns:p14="http://schemas.microsoft.com/office/powerpoint/2010/main" val="13093251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Registration and PNP </a:t>
            </a:r>
            <a:r>
              <a:rPr lang="en-US" dirty="0" smtClean="0"/>
              <a:t>Demo</a:t>
            </a:r>
            <a:endParaRPr lang="en-US" dirty="0"/>
          </a:p>
        </p:txBody>
      </p:sp>
      <p:sp>
        <p:nvSpPr>
          <p:cNvPr id="3" name="Content Placeholder 2"/>
          <p:cNvSpPr>
            <a:spLocks noGrp="1"/>
          </p:cNvSpPr>
          <p:nvPr>
            <p:ph idx="1"/>
          </p:nvPr>
        </p:nvSpPr>
        <p:spPr/>
        <p:txBody>
          <a:bodyPr/>
          <a:lstStyle/>
          <a:p>
            <a:r>
              <a:rPr lang="en-US" dirty="0" smtClean="0">
                <a:solidFill>
                  <a:schemeClr val="tx1"/>
                </a:solidFill>
              </a:rPr>
              <a:t>DC.PearsonAccessNext.com</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77</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53" y="1215727"/>
            <a:ext cx="8081159" cy="525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63" y="1215727"/>
            <a:ext cx="8392424" cy="329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21" y="1215727"/>
            <a:ext cx="8392424" cy="461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137" y="1215727"/>
            <a:ext cx="7024392" cy="5076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1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Accommodations Items to Remember: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rPr>
              <a:t>Documenting accommodations in Pearson Access Next is </a:t>
            </a:r>
            <a:r>
              <a:rPr lang="en-US" b="1" dirty="0" smtClean="0">
                <a:solidFill>
                  <a:schemeClr val="tx1"/>
                </a:solidFill>
              </a:rPr>
              <a:t>required</a:t>
            </a:r>
            <a:r>
              <a:rPr lang="en-US" dirty="0" smtClean="0">
                <a:solidFill>
                  <a:schemeClr val="tx1"/>
                </a:solidFill>
              </a:rPr>
              <a:t>, even if the accommodation isn’t linked to the computer</a:t>
            </a:r>
          </a:p>
          <a:p>
            <a:r>
              <a:rPr lang="en-US" dirty="0" smtClean="0">
                <a:solidFill>
                  <a:schemeClr val="tx1"/>
                </a:solidFill>
              </a:rPr>
              <a:t>Computer accommodations must be entered for students prior to proctor caching the test</a:t>
            </a:r>
          </a:p>
          <a:p>
            <a:r>
              <a:rPr lang="en-US" dirty="0" smtClean="0">
                <a:solidFill>
                  <a:schemeClr val="tx1"/>
                </a:solidFill>
              </a:rPr>
              <a:t>ELA Read-Aloud and ELA Text-to-Speech are allowable accommodations, but are </a:t>
            </a:r>
            <a:r>
              <a:rPr lang="en-US" u="sng" dirty="0" smtClean="0">
                <a:solidFill>
                  <a:schemeClr val="tx1"/>
                </a:solidFill>
              </a:rPr>
              <a:t>only appropriate</a:t>
            </a:r>
            <a:r>
              <a:rPr lang="en-US" dirty="0" smtClean="0">
                <a:solidFill>
                  <a:schemeClr val="tx1"/>
                </a:solidFill>
              </a:rPr>
              <a:t> for a very small number of students. Highly recommended to consult the worksheet here</a:t>
            </a:r>
            <a:r>
              <a:rPr lang="en-US" dirty="0">
                <a:solidFill>
                  <a:schemeClr val="tx1"/>
                </a:solidFill>
              </a:rPr>
              <a:t>: </a:t>
            </a:r>
            <a:r>
              <a:rPr lang="en-US" dirty="0">
                <a:solidFill>
                  <a:schemeClr val="tx1"/>
                </a:solidFill>
                <a:hlinkClick r:id="rId2"/>
              </a:rPr>
              <a:t>http://</a:t>
            </a:r>
            <a:r>
              <a:rPr lang="en-US" dirty="0" smtClean="0">
                <a:solidFill>
                  <a:schemeClr val="tx1"/>
                </a:solidFill>
                <a:hlinkClick r:id="rId2"/>
              </a:rPr>
              <a:t>avocet.pearson.com/PARCC/Home#10621</a:t>
            </a:r>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38842490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Unique Accommodations</a:t>
            </a:r>
            <a:endParaRPr lang="en-US" dirty="0"/>
          </a:p>
        </p:txBody>
      </p:sp>
      <p:sp>
        <p:nvSpPr>
          <p:cNvPr id="7" name="Content Placeholder 6"/>
          <p:cNvSpPr>
            <a:spLocks noGrp="1"/>
          </p:cNvSpPr>
          <p:nvPr>
            <p:ph idx="1"/>
          </p:nvPr>
        </p:nvSpPr>
        <p:spPr/>
        <p:txBody>
          <a:bodyPr/>
          <a:lstStyle/>
          <a:p>
            <a:pPr marL="0" indent="0">
              <a:spcBef>
                <a:spcPts val="1200"/>
              </a:spcBef>
              <a:buNone/>
            </a:pPr>
            <a:r>
              <a:rPr lang="en-US" sz="2400" b="1" dirty="0">
                <a:solidFill>
                  <a:schemeClr val="tx1"/>
                </a:solidFill>
              </a:rPr>
              <a:t>Q: </a:t>
            </a:r>
            <a:r>
              <a:rPr lang="en-US" sz="2400" dirty="0">
                <a:solidFill>
                  <a:schemeClr val="tx1"/>
                </a:solidFill>
              </a:rPr>
              <a:t>What if </a:t>
            </a:r>
            <a:r>
              <a:rPr lang="en-US" sz="2400" dirty="0" smtClean="0">
                <a:solidFill>
                  <a:schemeClr val="tx1"/>
                </a:solidFill>
              </a:rPr>
              <a:t>Mark’s team </a:t>
            </a:r>
            <a:r>
              <a:rPr lang="en-US" sz="2400" dirty="0">
                <a:solidFill>
                  <a:schemeClr val="tx1"/>
                </a:solidFill>
              </a:rPr>
              <a:t>decides he needs an accommodation that is not listed in SEDS?</a:t>
            </a:r>
          </a:p>
          <a:p>
            <a:pPr marL="0" indent="0">
              <a:spcBef>
                <a:spcPts val="1200"/>
              </a:spcBef>
              <a:buNone/>
            </a:pPr>
            <a:r>
              <a:rPr lang="en-US" sz="2400" b="1" dirty="0">
                <a:solidFill>
                  <a:schemeClr val="tx1"/>
                </a:solidFill>
              </a:rPr>
              <a:t>A: </a:t>
            </a:r>
            <a:r>
              <a:rPr lang="en-US" sz="2400" dirty="0">
                <a:solidFill>
                  <a:schemeClr val="tx1"/>
                </a:solidFill>
              </a:rPr>
              <a:t>The IEP team should document it on the IEP in the “Unique Accommodations” box. Also, the LEA must submit a </a:t>
            </a:r>
            <a:r>
              <a:rPr lang="en-US" sz="2400" b="1" dirty="0">
                <a:solidFill>
                  <a:srgbClr val="0070C0"/>
                </a:solidFill>
              </a:rPr>
              <a:t>Unique Accommodations Request</a:t>
            </a:r>
            <a:r>
              <a:rPr lang="en-US" sz="2400" dirty="0">
                <a:solidFill>
                  <a:schemeClr val="tx1"/>
                </a:solidFill>
              </a:rPr>
              <a:t> to </a:t>
            </a:r>
            <a:r>
              <a:rPr lang="en-US" sz="2400" smtClean="0">
                <a:solidFill>
                  <a:schemeClr val="tx1"/>
                </a:solidFill>
              </a:rPr>
              <a:t>OSSE for approval</a:t>
            </a:r>
            <a:r>
              <a:rPr lang="en-US" sz="2400" dirty="0">
                <a:solidFill>
                  <a:schemeClr val="tx1"/>
                </a:solidFill>
              </a:rPr>
              <a:t>. </a:t>
            </a:r>
          </a:p>
          <a:p>
            <a:pPr lvl="1">
              <a:spcBef>
                <a:spcPts val="1200"/>
              </a:spcBef>
            </a:pPr>
            <a:r>
              <a:rPr lang="en-US" sz="2000" dirty="0">
                <a:solidFill>
                  <a:schemeClr val="tx1"/>
                </a:solidFill>
              </a:rPr>
              <a:t>Form is found here: </a:t>
            </a:r>
            <a:r>
              <a:rPr lang="en-US" sz="2000" dirty="0">
                <a:solidFill>
                  <a:schemeClr val="tx1"/>
                </a:solidFill>
                <a:hlinkClick r:id="rId2"/>
              </a:rPr>
              <a:t>http://osse.dc.gov/service/testing-accommodations</a:t>
            </a:r>
            <a:r>
              <a:rPr lang="en-US" sz="2000" dirty="0">
                <a:solidFill>
                  <a:schemeClr val="tx1"/>
                </a:solidFill>
              </a:rPr>
              <a:t> </a:t>
            </a:r>
            <a:endParaRPr lang="en-US" sz="2000" b="1" dirty="0">
              <a:solidFill>
                <a:schemeClr val="tx1"/>
              </a:solidFill>
            </a:endParaRPr>
          </a:p>
          <a:p>
            <a:endParaRPr lang="en-US" dirty="0">
              <a:solidFill>
                <a:schemeClr val="tx1"/>
              </a:solidFill>
            </a:endParaRPr>
          </a:p>
        </p:txBody>
      </p:sp>
      <p:sp>
        <p:nvSpPr>
          <p:cNvPr id="5" name="Slide Number Placeholder 4"/>
          <p:cNvSpPr>
            <a:spLocks noGrp="1"/>
          </p:cNvSpPr>
          <p:nvPr>
            <p:ph type="sldNum" sz="quarter" idx="12"/>
          </p:nvPr>
        </p:nvSpPr>
        <p:spPr/>
        <p:txBody>
          <a:bodyPr/>
          <a:lstStyle/>
          <a:p>
            <a:fld id="{A9E5F718-A7CB-154E-909C-8FD121E5437A}" type="slidenum">
              <a:rPr lang="en-US" smtClean="0"/>
              <a:t>79</a:t>
            </a:fld>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647"/>
          <a:stretch/>
        </p:blipFill>
        <p:spPr bwMode="auto">
          <a:xfrm>
            <a:off x="4588554" y="5408765"/>
            <a:ext cx="3654693" cy="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21239" y="4622978"/>
            <a:ext cx="7522008" cy="369332"/>
          </a:xfrm>
          <a:prstGeom prst="rect">
            <a:avLst/>
          </a:prstGeom>
          <a:noFill/>
        </p:spPr>
        <p:txBody>
          <a:bodyPr wrap="square" rtlCol="0">
            <a:spAutoFit/>
          </a:bodyPr>
          <a:lstStyle/>
          <a:p>
            <a:r>
              <a:rPr lang="en-US" dirty="0" smtClean="0"/>
              <a:t>“Unique/Non-Standard Accommodation” replaced “Other” in SEDS. </a:t>
            </a: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39" y="5487986"/>
            <a:ext cx="2663320" cy="79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AutoShape 6"/>
          <p:cNvCxnSpPr>
            <a:cxnSpLocks noChangeShapeType="1"/>
          </p:cNvCxnSpPr>
          <p:nvPr/>
        </p:nvCxnSpPr>
        <p:spPr bwMode="auto">
          <a:xfrm>
            <a:off x="2756848" y="5807074"/>
            <a:ext cx="1719619" cy="0"/>
          </a:xfrm>
          <a:prstGeom prst="straightConnector1">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Tree>
    <p:extLst>
      <p:ext uri="{BB962C8B-B14F-4D97-AF65-F5344CB8AC3E}">
        <p14:creationId xmlns:p14="http://schemas.microsoft.com/office/powerpoint/2010/main" val="22975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Statewide Assessments 2016</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PARCC</a:t>
            </a:r>
          </a:p>
          <a:p>
            <a:r>
              <a:rPr lang="en-US" dirty="0" smtClean="0">
                <a:solidFill>
                  <a:schemeClr val="tx1"/>
                </a:solidFill>
              </a:rPr>
              <a:t>DC Science</a:t>
            </a:r>
          </a:p>
          <a:p>
            <a:r>
              <a:rPr lang="en-US" dirty="0" smtClean="0">
                <a:solidFill>
                  <a:schemeClr val="tx1"/>
                </a:solidFill>
              </a:rPr>
              <a:t>DC Science Alt</a:t>
            </a:r>
          </a:p>
          <a:p>
            <a:r>
              <a:rPr lang="en-US" dirty="0" smtClean="0">
                <a:solidFill>
                  <a:schemeClr val="tx1"/>
                </a:solidFill>
              </a:rPr>
              <a:t>NCSC/MSAA Alt</a:t>
            </a:r>
          </a:p>
          <a:p>
            <a:endParaRPr lang="en-US" dirty="0">
              <a:solidFill>
                <a:schemeClr val="tx1"/>
              </a:solidFill>
            </a:endParaRPr>
          </a:p>
          <a:p>
            <a:pPr marL="0" indent="0">
              <a:buNone/>
            </a:pPr>
            <a:r>
              <a:rPr lang="en-US" dirty="0" smtClean="0">
                <a:solidFill>
                  <a:schemeClr val="tx1"/>
                </a:solidFill>
              </a:rPr>
              <a:t>OSSE uses the term “statewide.” DC Official Code and the Testing Integrity Act and Amendment use the term “Districtwide.” These two terms are equivalent.</a:t>
            </a:r>
            <a:endParaRPr lang="en-US" dirty="0">
              <a:solidFill>
                <a:schemeClr val="tx1"/>
              </a:solidFill>
            </a:endParaRPr>
          </a:p>
        </p:txBody>
      </p:sp>
    </p:spTree>
    <p:extLst>
      <p:ext uri="{BB962C8B-B14F-4D97-AF65-F5344CB8AC3E}">
        <p14:creationId xmlns:p14="http://schemas.microsoft.com/office/powerpoint/2010/main" val="33196793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Scheduling &amp; Timing</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80</a:t>
            </a:fld>
            <a:endParaRPr lang="en-US" dirty="0"/>
          </a:p>
        </p:txBody>
      </p:sp>
    </p:spTree>
    <p:extLst>
      <p:ext uri="{BB962C8B-B14F-4D97-AF65-F5344CB8AC3E}">
        <p14:creationId xmlns:p14="http://schemas.microsoft.com/office/powerpoint/2010/main" val="18022812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Puzzle of Scheduling</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81</a:t>
            </a:fld>
            <a:endParaRPr lang="en-US" dirty="0"/>
          </a:p>
        </p:txBody>
      </p:sp>
      <p:pic>
        <p:nvPicPr>
          <p:cNvPr id="3" name="Picture 2" descr="Jigsaw-Puzz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3649" y="1746292"/>
            <a:ext cx="4729655" cy="3740369"/>
          </a:xfrm>
          <a:prstGeom prst="rect">
            <a:avLst/>
          </a:prstGeom>
        </p:spPr>
      </p:pic>
      <p:sp>
        <p:nvSpPr>
          <p:cNvPr id="6" name="TextBox 5"/>
          <p:cNvSpPr txBox="1"/>
          <p:nvPr/>
        </p:nvSpPr>
        <p:spPr>
          <a:xfrm>
            <a:off x="3193143" y="2573048"/>
            <a:ext cx="895047" cy="369332"/>
          </a:xfrm>
          <a:prstGeom prst="rect">
            <a:avLst/>
          </a:prstGeom>
          <a:noFill/>
        </p:spPr>
        <p:txBody>
          <a:bodyPr wrap="square" rtlCol="0">
            <a:spAutoFit/>
          </a:bodyPr>
          <a:lstStyle/>
          <a:p>
            <a:r>
              <a:rPr lang="en-US" dirty="0" smtClean="0">
                <a:solidFill>
                  <a:schemeClr val="bg1"/>
                </a:solidFill>
              </a:rPr>
              <a:t>Time</a:t>
            </a:r>
            <a:endParaRPr lang="en-US" dirty="0">
              <a:solidFill>
                <a:schemeClr val="bg1"/>
              </a:solidFill>
            </a:endParaRPr>
          </a:p>
        </p:txBody>
      </p:sp>
      <p:sp>
        <p:nvSpPr>
          <p:cNvPr id="7" name="TextBox 6"/>
          <p:cNvSpPr txBox="1"/>
          <p:nvPr/>
        </p:nvSpPr>
        <p:spPr>
          <a:xfrm>
            <a:off x="3889828" y="4355069"/>
            <a:ext cx="1862667" cy="369332"/>
          </a:xfrm>
          <a:prstGeom prst="rect">
            <a:avLst/>
          </a:prstGeom>
          <a:noFill/>
        </p:spPr>
        <p:txBody>
          <a:bodyPr wrap="square" rtlCol="0">
            <a:spAutoFit/>
          </a:bodyPr>
          <a:lstStyle/>
          <a:p>
            <a:pPr algn="ctr"/>
            <a:r>
              <a:rPr lang="en-US" dirty="0" smtClean="0">
                <a:solidFill>
                  <a:schemeClr val="bg1"/>
                </a:solidFill>
              </a:rPr>
              <a:t>Accommodations</a:t>
            </a:r>
            <a:endParaRPr lang="en-US" dirty="0">
              <a:solidFill>
                <a:schemeClr val="bg1"/>
              </a:solidFill>
            </a:endParaRPr>
          </a:p>
        </p:txBody>
      </p:sp>
      <p:sp>
        <p:nvSpPr>
          <p:cNvPr id="8" name="TextBox 7"/>
          <p:cNvSpPr txBox="1"/>
          <p:nvPr/>
        </p:nvSpPr>
        <p:spPr>
          <a:xfrm>
            <a:off x="2890759" y="4363923"/>
            <a:ext cx="895047" cy="369332"/>
          </a:xfrm>
          <a:prstGeom prst="rect">
            <a:avLst/>
          </a:prstGeom>
          <a:noFill/>
        </p:spPr>
        <p:txBody>
          <a:bodyPr wrap="square" rtlCol="0">
            <a:spAutoFit/>
          </a:bodyPr>
          <a:lstStyle/>
          <a:p>
            <a:r>
              <a:rPr lang="en-US" dirty="0" smtClean="0">
                <a:solidFill>
                  <a:schemeClr val="bg1"/>
                </a:solidFill>
              </a:rPr>
              <a:t>People</a:t>
            </a:r>
            <a:endParaRPr lang="en-US" dirty="0">
              <a:solidFill>
                <a:schemeClr val="bg1"/>
              </a:solidFill>
            </a:endParaRPr>
          </a:p>
        </p:txBody>
      </p:sp>
      <p:sp>
        <p:nvSpPr>
          <p:cNvPr id="9" name="TextBox 8"/>
          <p:cNvSpPr txBox="1"/>
          <p:nvPr/>
        </p:nvSpPr>
        <p:spPr>
          <a:xfrm>
            <a:off x="4821162" y="2440782"/>
            <a:ext cx="1357085" cy="646331"/>
          </a:xfrm>
          <a:prstGeom prst="rect">
            <a:avLst/>
          </a:prstGeom>
          <a:noFill/>
        </p:spPr>
        <p:txBody>
          <a:bodyPr wrap="square" rtlCol="0">
            <a:spAutoFit/>
          </a:bodyPr>
          <a:lstStyle/>
          <a:p>
            <a:pPr algn="ctr"/>
            <a:r>
              <a:rPr lang="en-US" dirty="0" smtClean="0">
                <a:solidFill>
                  <a:schemeClr val="bg1"/>
                </a:solidFill>
              </a:rPr>
              <a:t>Space &amp; Equipment</a:t>
            </a:r>
            <a:endParaRPr lang="en-US" dirty="0">
              <a:solidFill>
                <a:schemeClr val="bg1"/>
              </a:solidFill>
            </a:endParaRPr>
          </a:p>
        </p:txBody>
      </p:sp>
    </p:spTree>
    <p:extLst>
      <p:ext uri="{BB962C8B-B14F-4D97-AF65-F5344CB8AC3E}">
        <p14:creationId xmlns:p14="http://schemas.microsoft.com/office/powerpoint/2010/main" val="41577970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Time: Test Windows</a:t>
            </a:r>
            <a:endParaRPr lang="en-US" sz="3600" dirty="0"/>
          </a:p>
        </p:txBody>
      </p:sp>
      <p:sp>
        <p:nvSpPr>
          <p:cNvPr id="3" name="Content Placeholder 2"/>
          <p:cNvSpPr>
            <a:spLocks noGrp="1"/>
          </p:cNvSpPr>
          <p:nvPr>
            <p:ph idx="1"/>
          </p:nvPr>
        </p:nvSpPr>
        <p:spPr/>
        <p:txBody>
          <a:bodyPr>
            <a:normAutofit/>
          </a:bodyPr>
          <a:lstStyle/>
          <a:p>
            <a:r>
              <a:rPr lang="en-US" dirty="0" smtClean="0">
                <a:solidFill>
                  <a:schemeClr val="tx1"/>
                </a:solidFill>
              </a:rPr>
              <a:t>Select PARCC Test Window</a:t>
            </a:r>
          </a:p>
          <a:p>
            <a:pPr lvl="1"/>
            <a:r>
              <a:rPr lang="en-US" dirty="0" smtClean="0">
                <a:solidFill>
                  <a:schemeClr val="tx1"/>
                </a:solidFill>
              </a:rPr>
              <a:t>Computer</a:t>
            </a:r>
          </a:p>
          <a:p>
            <a:pPr lvl="2"/>
            <a:r>
              <a:rPr lang="en-US" dirty="0" smtClean="0">
                <a:solidFill>
                  <a:schemeClr val="tx1"/>
                </a:solidFill>
              </a:rPr>
              <a:t>Option 1: </a:t>
            </a:r>
            <a:r>
              <a:rPr lang="en-US" dirty="0">
                <a:solidFill>
                  <a:schemeClr val="tx1"/>
                </a:solidFill>
              </a:rPr>
              <a:t>3/28/16 – 4/29/</a:t>
            </a:r>
            <a:r>
              <a:rPr lang="en-US" dirty="0" smtClean="0">
                <a:solidFill>
                  <a:schemeClr val="tx1"/>
                </a:solidFill>
              </a:rPr>
              <a:t>16</a:t>
            </a:r>
          </a:p>
          <a:p>
            <a:pPr lvl="2"/>
            <a:r>
              <a:rPr lang="en-US" dirty="0" smtClean="0">
                <a:solidFill>
                  <a:schemeClr val="tx1"/>
                </a:solidFill>
              </a:rPr>
              <a:t>Option 2: 4/6/16 – 5/13/16</a:t>
            </a:r>
          </a:p>
          <a:p>
            <a:pPr lvl="2"/>
            <a:r>
              <a:rPr lang="en-US" dirty="0" smtClean="0">
                <a:solidFill>
                  <a:schemeClr val="tx1"/>
                </a:solidFill>
              </a:rPr>
              <a:t>Option 3: 4/11/16 – 5/20/16</a:t>
            </a:r>
          </a:p>
          <a:p>
            <a:pPr lvl="1"/>
            <a:r>
              <a:rPr lang="en-US" dirty="0" smtClean="0">
                <a:solidFill>
                  <a:schemeClr val="tx1"/>
                </a:solidFill>
              </a:rPr>
              <a:t>Paper</a:t>
            </a:r>
          </a:p>
          <a:p>
            <a:pPr lvl="2"/>
            <a:r>
              <a:rPr lang="en-US" dirty="0" smtClean="0">
                <a:solidFill>
                  <a:schemeClr val="tx1"/>
                </a:solidFill>
              </a:rPr>
              <a:t>3/28/16 – 4/29/16</a:t>
            </a:r>
          </a:p>
          <a:p>
            <a:r>
              <a:rPr lang="en-US" dirty="0" smtClean="0">
                <a:solidFill>
                  <a:schemeClr val="tx1"/>
                </a:solidFill>
              </a:rPr>
              <a:t>Select DC Science Test Window</a:t>
            </a:r>
          </a:p>
          <a:p>
            <a:pPr lvl="1"/>
            <a:r>
              <a:rPr lang="en-US" dirty="0" smtClean="0">
                <a:solidFill>
                  <a:schemeClr val="tx1"/>
                </a:solidFill>
              </a:rPr>
              <a:t>Computer Only</a:t>
            </a:r>
          </a:p>
          <a:p>
            <a:pPr lvl="2"/>
            <a:r>
              <a:rPr lang="en-US" dirty="0" smtClean="0">
                <a:solidFill>
                  <a:schemeClr val="tx1"/>
                </a:solidFill>
              </a:rPr>
              <a:t>5/2/16 – 6/3/16</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82</a:t>
            </a:fld>
            <a:endParaRPr lang="en-US" dirty="0"/>
          </a:p>
        </p:txBody>
      </p:sp>
    </p:spTree>
    <p:extLst>
      <p:ext uri="{BB962C8B-B14F-4D97-AF65-F5344CB8AC3E}">
        <p14:creationId xmlns:p14="http://schemas.microsoft.com/office/powerpoint/2010/main" val="26698979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Time: ELA Test Units</a:t>
            </a:r>
            <a:endParaRPr lang="en-US" sz="3600" dirty="0"/>
          </a:p>
        </p:txBody>
      </p:sp>
      <p:pic>
        <p:nvPicPr>
          <p:cNvPr id="7" name="Content Placeholder 6" descr="Puzzle-pieces.jpg"/>
          <p:cNvPicPr>
            <a:picLocks noGrp="1" noChangeAspect="1"/>
          </p:cNvPicPr>
          <p:nvPr>
            <p:ph idx="1"/>
          </p:nvPr>
        </p:nvPicPr>
        <p:blipFill>
          <a:blip r:embed="rId3" cstate="print">
            <a:extLst>
              <a:ext uri="{28A0092B-C50C-407E-A947-70E740481C1C}">
                <a14:useLocalDpi xmlns:a14="http://schemas.microsoft.com/office/drawing/2010/main" val="0"/>
              </a:ext>
            </a:extLst>
          </a:blip>
          <a:srcRect t="875" b="875"/>
          <a:stretch>
            <a:fillRect/>
          </a:stretch>
        </p:blipFill>
        <p:spPr>
          <a:xfrm>
            <a:off x="5399316" y="3782557"/>
            <a:ext cx="3287484" cy="2186745"/>
          </a:xfrm>
        </p:spPr>
      </p:pic>
      <p:sp>
        <p:nvSpPr>
          <p:cNvPr id="4" name="Slide Number Placeholder 3"/>
          <p:cNvSpPr>
            <a:spLocks noGrp="1"/>
          </p:cNvSpPr>
          <p:nvPr>
            <p:ph type="sldNum" sz="quarter" idx="12"/>
          </p:nvPr>
        </p:nvSpPr>
        <p:spPr/>
        <p:txBody>
          <a:bodyPr/>
          <a:lstStyle/>
          <a:p>
            <a:fld id="{A9E5F718-A7CB-154E-909C-8FD121E5437A}" type="slidenum">
              <a:rPr lang="en-US" smtClean="0"/>
              <a:t>83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0108544"/>
              </p:ext>
            </p:extLst>
          </p:nvPr>
        </p:nvGraphicFramePr>
        <p:xfrm>
          <a:off x="287868" y="1296036"/>
          <a:ext cx="5029200" cy="4830127"/>
        </p:xfrm>
        <a:graphic>
          <a:graphicData uri="http://schemas.openxmlformats.org/presentationml/2006/ole">
            <mc:AlternateContent xmlns:mc="http://schemas.openxmlformats.org/markup-compatibility/2006">
              <mc:Choice xmlns:v="urn:schemas-microsoft-com:vml" Requires="v">
                <p:oleObj spid="_x0000_s1099" name="Document" r:id="rId5" imgW="6096000" imgH="5854700" progId="Word.Document.12">
                  <p:embed/>
                </p:oleObj>
              </mc:Choice>
              <mc:Fallback>
                <p:oleObj name="Document" r:id="rId5" imgW="6096000" imgH="5854700" progId="Word.Document.12">
                  <p:embed/>
                  <p:pic>
                    <p:nvPicPr>
                      <p:cNvPr id="0" name=""/>
                      <p:cNvPicPr/>
                      <p:nvPr/>
                    </p:nvPicPr>
                    <p:blipFill>
                      <a:blip r:embed="rId6"/>
                      <a:stretch>
                        <a:fillRect/>
                      </a:stretch>
                    </p:blipFill>
                    <p:spPr>
                      <a:xfrm>
                        <a:off x="287868" y="1296036"/>
                        <a:ext cx="5029200" cy="4830127"/>
                      </a:xfrm>
                      <a:prstGeom prst="rect">
                        <a:avLst/>
                      </a:prstGeom>
                    </p:spPr>
                  </p:pic>
                </p:oleObj>
              </mc:Fallback>
            </mc:AlternateContent>
          </a:graphicData>
        </a:graphic>
      </p:graphicFrame>
      <p:sp>
        <p:nvSpPr>
          <p:cNvPr id="8" name="Content Placeholder 2"/>
          <p:cNvSpPr txBox="1">
            <a:spLocks/>
          </p:cNvSpPr>
          <p:nvPr/>
        </p:nvSpPr>
        <p:spPr>
          <a:xfrm>
            <a:off x="4983238" y="1215728"/>
            <a:ext cx="3703562" cy="49104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1"/>
                </a:solidFill>
              </a:rPr>
              <a:t>Varying unit times increase the complexity of scheduling</a:t>
            </a:r>
          </a:p>
        </p:txBody>
      </p:sp>
    </p:spTree>
    <p:extLst>
      <p:ext uri="{BB962C8B-B14F-4D97-AF65-F5344CB8AC3E}">
        <p14:creationId xmlns:p14="http://schemas.microsoft.com/office/powerpoint/2010/main" val="7607553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Time: Math Test Units</a:t>
            </a:r>
            <a:endParaRPr lang="en-US" sz="3600" dirty="0"/>
          </a:p>
        </p:txBody>
      </p:sp>
      <p:sp>
        <p:nvSpPr>
          <p:cNvPr id="4" name="Slide Number Placeholder 3"/>
          <p:cNvSpPr>
            <a:spLocks noGrp="1"/>
          </p:cNvSpPr>
          <p:nvPr>
            <p:ph type="sldNum" sz="quarter" idx="12"/>
          </p:nvPr>
        </p:nvSpPr>
        <p:spPr/>
        <p:txBody>
          <a:bodyPr/>
          <a:lstStyle/>
          <a:p>
            <a:fld id="{A9E5F718-A7CB-154E-909C-8FD121E5437A}" type="slidenum">
              <a:rPr lang="en-US" smtClean="0"/>
              <a:t>84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104142189"/>
              </p:ext>
            </p:extLst>
          </p:nvPr>
        </p:nvGraphicFramePr>
        <p:xfrm>
          <a:off x="4116005" y="1215728"/>
          <a:ext cx="4788505" cy="4757809"/>
        </p:xfrm>
        <a:graphic>
          <a:graphicData uri="http://schemas.openxmlformats.org/presentationml/2006/ole">
            <mc:AlternateContent xmlns:mc="http://schemas.openxmlformats.org/markup-compatibility/2006">
              <mc:Choice xmlns:v="urn:schemas-microsoft-com:vml" Requires="v">
                <p:oleObj spid="_x0000_s2123" name="Document" r:id="rId4" imgW="5943600" imgH="5905500" progId="Word.Document.12">
                  <p:embed/>
                </p:oleObj>
              </mc:Choice>
              <mc:Fallback>
                <p:oleObj name="Document" r:id="rId4" imgW="5943600" imgH="5905500" progId="Word.Document.12">
                  <p:embed/>
                  <p:pic>
                    <p:nvPicPr>
                      <p:cNvPr id="0" name=""/>
                      <p:cNvPicPr/>
                      <p:nvPr/>
                    </p:nvPicPr>
                    <p:blipFill>
                      <a:blip r:embed="rId5"/>
                      <a:stretch>
                        <a:fillRect/>
                      </a:stretch>
                    </p:blipFill>
                    <p:spPr>
                      <a:xfrm>
                        <a:off x="4116005" y="1215728"/>
                        <a:ext cx="4788505" cy="4757809"/>
                      </a:xfrm>
                      <a:prstGeom prst="rect">
                        <a:avLst/>
                      </a:prstGeom>
                    </p:spPr>
                  </p:pic>
                </p:oleObj>
              </mc:Fallback>
            </mc:AlternateContent>
          </a:graphicData>
        </a:graphic>
      </p:graphicFrame>
      <p:pic>
        <p:nvPicPr>
          <p:cNvPr id="7" name="Content Placeholder 6" descr="Puzzle-pieces.jpg"/>
          <p:cNvPicPr>
            <a:picLocks noChangeAspect="1"/>
          </p:cNvPicPr>
          <p:nvPr/>
        </p:nvPicPr>
        <p:blipFill>
          <a:blip r:embed="rId6" cstate="print">
            <a:extLst>
              <a:ext uri="{28A0092B-C50C-407E-A947-70E740481C1C}">
                <a14:useLocalDpi xmlns:a14="http://schemas.microsoft.com/office/drawing/2010/main" val="0"/>
              </a:ext>
            </a:extLst>
          </a:blip>
          <a:srcRect t="875" b="875"/>
          <a:stretch>
            <a:fillRect/>
          </a:stretch>
        </p:blipFill>
        <p:spPr>
          <a:xfrm>
            <a:off x="899976" y="3782557"/>
            <a:ext cx="3287484" cy="2186745"/>
          </a:xfrm>
          <a:prstGeom prst="rect">
            <a:avLst/>
          </a:prstGeom>
        </p:spPr>
      </p:pic>
      <p:sp>
        <p:nvSpPr>
          <p:cNvPr id="8" name="Content Placeholder 2"/>
          <p:cNvSpPr txBox="1">
            <a:spLocks/>
          </p:cNvSpPr>
          <p:nvPr/>
        </p:nvSpPr>
        <p:spPr>
          <a:xfrm>
            <a:off x="483898" y="1215728"/>
            <a:ext cx="3703562" cy="49104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1"/>
                </a:solidFill>
              </a:rPr>
              <a:t>Varying unit times increase the complexity of scheduling</a:t>
            </a:r>
          </a:p>
        </p:txBody>
      </p:sp>
    </p:spTree>
    <p:extLst>
      <p:ext uri="{BB962C8B-B14F-4D97-AF65-F5344CB8AC3E}">
        <p14:creationId xmlns:p14="http://schemas.microsoft.com/office/powerpoint/2010/main" val="34245006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Space &amp; Equipment</a:t>
            </a:r>
            <a:endParaRPr lang="en-US" sz="3600"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Primary Considerations</a:t>
            </a:r>
          </a:p>
          <a:p>
            <a:pPr lvl="1"/>
            <a:r>
              <a:rPr lang="en-US" dirty="0" smtClean="0">
                <a:solidFill>
                  <a:schemeClr val="tx1"/>
                </a:solidFill>
              </a:rPr>
              <a:t>Rooms</a:t>
            </a:r>
            <a:endParaRPr lang="en-US" dirty="0">
              <a:solidFill>
                <a:schemeClr val="tx1"/>
              </a:solidFill>
            </a:endParaRPr>
          </a:p>
          <a:p>
            <a:pPr lvl="1"/>
            <a:r>
              <a:rPr lang="en-US" dirty="0" smtClean="0">
                <a:solidFill>
                  <a:schemeClr val="tx1"/>
                </a:solidFill>
              </a:rPr>
              <a:t>Devices</a:t>
            </a:r>
          </a:p>
          <a:p>
            <a:pPr lvl="1"/>
            <a:r>
              <a:rPr lang="en-US" dirty="0" smtClean="0">
                <a:solidFill>
                  <a:schemeClr val="tx1"/>
                </a:solidFill>
              </a:rPr>
              <a:t>Bandwidth &amp; Access Points</a:t>
            </a:r>
          </a:p>
          <a:p>
            <a:pPr lvl="1"/>
            <a:r>
              <a:rPr lang="en-US" dirty="0" smtClean="0">
                <a:solidFill>
                  <a:schemeClr val="tx1"/>
                </a:solidFill>
              </a:rPr>
              <a:t>Test Security</a:t>
            </a:r>
          </a:p>
          <a:p>
            <a:r>
              <a:rPr lang="en-US" dirty="0" smtClean="0">
                <a:solidFill>
                  <a:schemeClr val="tx1"/>
                </a:solidFill>
              </a:rPr>
              <a:t>Other Considerations</a:t>
            </a:r>
          </a:p>
          <a:p>
            <a:pPr lvl="1"/>
            <a:r>
              <a:rPr lang="en-US" dirty="0" smtClean="0">
                <a:solidFill>
                  <a:schemeClr val="tx1"/>
                </a:solidFill>
              </a:rPr>
              <a:t>Non-</a:t>
            </a:r>
            <a:r>
              <a:rPr lang="en-US" dirty="0">
                <a:solidFill>
                  <a:schemeClr val="tx1"/>
                </a:solidFill>
              </a:rPr>
              <a:t>T</a:t>
            </a:r>
            <a:r>
              <a:rPr lang="en-US" dirty="0" smtClean="0">
                <a:solidFill>
                  <a:schemeClr val="tx1"/>
                </a:solidFill>
              </a:rPr>
              <a:t>esting Students</a:t>
            </a:r>
          </a:p>
          <a:p>
            <a:pPr lvl="1"/>
            <a:r>
              <a:rPr lang="en-US" dirty="0" smtClean="0">
                <a:solidFill>
                  <a:schemeClr val="tx1"/>
                </a:solidFill>
              </a:rPr>
              <a:t>Bell Schedule</a:t>
            </a:r>
          </a:p>
          <a:p>
            <a:pPr lvl="1"/>
            <a:r>
              <a:rPr lang="en-US" dirty="0" smtClean="0">
                <a:solidFill>
                  <a:schemeClr val="tx1"/>
                </a:solidFill>
              </a:rPr>
              <a:t>Student Movement</a:t>
            </a:r>
          </a:p>
          <a:p>
            <a:pPr lvl="1"/>
            <a:r>
              <a:rPr lang="en-US" dirty="0" smtClean="0">
                <a:solidFill>
                  <a:schemeClr val="tx1"/>
                </a:solidFill>
              </a:rPr>
              <a:t>Meals, Specials, and More</a:t>
            </a:r>
          </a:p>
          <a:p>
            <a:pPr marL="0" indent="0">
              <a:buNone/>
            </a:pPr>
            <a:endParaRPr lang="en-US" dirty="0" smtClean="0"/>
          </a:p>
        </p:txBody>
      </p:sp>
      <p:sp>
        <p:nvSpPr>
          <p:cNvPr id="4" name="Slide Number Placeholder 3"/>
          <p:cNvSpPr>
            <a:spLocks noGrp="1"/>
          </p:cNvSpPr>
          <p:nvPr>
            <p:ph type="sldNum" sz="quarter" idx="12"/>
          </p:nvPr>
        </p:nvSpPr>
        <p:spPr/>
        <p:txBody>
          <a:bodyPr/>
          <a:lstStyle/>
          <a:p>
            <a:fld id="{A9E5F718-A7CB-154E-909C-8FD121E5437A}" type="slidenum">
              <a:rPr lang="en-US" smtClean="0"/>
              <a:t>85</a:t>
            </a:fld>
            <a:endParaRPr lang="en-US" dirty="0"/>
          </a:p>
        </p:txBody>
      </p:sp>
    </p:spTree>
    <p:extLst>
      <p:ext uri="{BB962C8B-B14F-4D97-AF65-F5344CB8AC3E}">
        <p14:creationId xmlns:p14="http://schemas.microsoft.com/office/powerpoint/2010/main" val="2706838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People: Students &amp; Staff</a:t>
            </a:r>
            <a:endParaRPr lang="en-US" sz="3600" dirty="0"/>
          </a:p>
        </p:txBody>
      </p:sp>
      <p:sp>
        <p:nvSpPr>
          <p:cNvPr id="3" name="Content Placeholder 2"/>
          <p:cNvSpPr>
            <a:spLocks noGrp="1"/>
          </p:cNvSpPr>
          <p:nvPr>
            <p:ph idx="1"/>
          </p:nvPr>
        </p:nvSpPr>
        <p:spPr>
          <a:xfrm>
            <a:off x="457200" y="1215728"/>
            <a:ext cx="8229600" cy="5013320"/>
          </a:xfrm>
        </p:spPr>
        <p:txBody>
          <a:bodyPr>
            <a:normAutofit fontScale="92500" lnSpcReduction="20000"/>
          </a:bodyPr>
          <a:lstStyle/>
          <a:p>
            <a:r>
              <a:rPr lang="en-US" dirty="0" smtClean="0">
                <a:solidFill>
                  <a:schemeClr val="tx1"/>
                </a:solidFill>
              </a:rPr>
              <a:t>Primary Considerations (how many, who, where?)</a:t>
            </a:r>
          </a:p>
          <a:p>
            <a:pPr lvl="1"/>
            <a:r>
              <a:rPr lang="en-US" dirty="0" smtClean="0">
                <a:solidFill>
                  <a:schemeClr val="tx1"/>
                </a:solidFill>
              </a:rPr>
              <a:t>Student Counts</a:t>
            </a:r>
          </a:p>
          <a:p>
            <a:pPr lvl="2"/>
            <a:r>
              <a:rPr lang="en-US" dirty="0" smtClean="0">
                <a:solidFill>
                  <a:schemeClr val="tx1"/>
                </a:solidFill>
              </a:rPr>
              <a:t>Grade</a:t>
            </a:r>
          </a:p>
          <a:p>
            <a:pPr lvl="2"/>
            <a:r>
              <a:rPr lang="en-US" dirty="0" smtClean="0">
                <a:solidFill>
                  <a:schemeClr val="tx1"/>
                </a:solidFill>
              </a:rPr>
              <a:t>Classroom</a:t>
            </a:r>
          </a:p>
          <a:p>
            <a:pPr lvl="2"/>
            <a:r>
              <a:rPr lang="en-US" dirty="0" smtClean="0">
                <a:solidFill>
                  <a:schemeClr val="tx1"/>
                </a:solidFill>
              </a:rPr>
              <a:t>Testing Groups</a:t>
            </a:r>
            <a:endParaRPr lang="en-US" dirty="0">
              <a:solidFill>
                <a:schemeClr val="tx1"/>
              </a:solidFill>
            </a:endParaRPr>
          </a:p>
          <a:p>
            <a:pPr lvl="1"/>
            <a:r>
              <a:rPr lang="en-US" dirty="0" smtClean="0">
                <a:solidFill>
                  <a:schemeClr val="tx1"/>
                </a:solidFill>
              </a:rPr>
              <a:t>Staff Counts</a:t>
            </a:r>
          </a:p>
          <a:p>
            <a:pPr lvl="2"/>
            <a:r>
              <a:rPr lang="en-US" dirty="0" smtClean="0">
                <a:solidFill>
                  <a:schemeClr val="tx1"/>
                </a:solidFill>
              </a:rPr>
              <a:t>Staff for Testing Grades</a:t>
            </a:r>
          </a:p>
          <a:p>
            <a:pPr lvl="2"/>
            <a:r>
              <a:rPr lang="en-US" dirty="0" smtClean="0">
                <a:solidFill>
                  <a:schemeClr val="tx1"/>
                </a:solidFill>
              </a:rPr>
              <a:t>Additional Staff Needed for Test Administration</a:t>
            </a:r>
          </a:p>
          <a:p>
            <a:r>
              <a:rPr lang="en-US" dirty="0" smtClean="0">
                <a:solidFill>
                  <a:schemeClr val="tx1"/>
                </a:solidFill>
              </a:rPr>
              <a:t>Other Considerations</a:t>
            </a:r>
          </a:p>
          <a:p>
            <a:pPr lvl="1"/>
            <a:r>
              <a:rPr lang="en-US" dirty="0" smtClean="0">
                <a:solidFill>
                  <a:schemeClr val="tx1"/>
                </a:solidFill>
              </a:rPr>
              <a:t>Authorized Personnel</a:t>
            </a:r>
          </a:p>
          <a:p>
            <a:pPr lvl="1"/>
            <a:r>
              <a:rPr lang="en-US" dirty="0" smtClean="0">
                <a:solidFill>
                  <a:schemeClr val="tx1"/>
                </a:solidFill>
              </a:rPr>
              <a:t>Non-Testing Students</a:t>
            </a:r>
          </a:p>
          <a:p>
            <a:pPr lvl="1"/>
            <a:r>
              <a:rPr lang="en-US" dirty="0" smtClean="0">
                <a:solidFill>
                  <a:schemeClr val="tx1"/>
                </a:solidFill>
              </a:rPr>
              <a:t>Early Finishers</a:t>
            </a:r>
          </a:p>
          <a:p>
            <a:pPr lvl="1"/>
            <a:r>
              <a:rPr lang="en-US" dirty="0" smtClean="0">
                <a:solidFill>
                  <a:schemeClr val="tx1"/>
                </a:solidFill>
              </a:rPr>
              <a:t>School Administrators/Internal Monitors</a:t>
            </a:r>
          </a:p>
          <a:p>
            <a:pPr lvl="1"/>
            <a:endParaRPr lang="en-US" dirty="0" smtClean="0"/>
          </a:p>
        </p:txBody>
      </p:sp>
      <p:sp>
        <p:nvSpPr>
          <p:cNvPr id="4" name="Slide Number Placeholder 3"/>
          <p:cNvSpPr>
            <a:spLocks noGrp="1"/>
          </p:cNvSpPr>
          <p:nvPr>
            <p:ph type="sldNum" sz="quarter" idx="12"/>
          </p:nvPr>
        </p:nvSpPr>
        <p:spPr/>
        <p:txBody>
          <a:bodyPr/>
          <a:lstStyle/>
          <a:p>
            <a:fld id="{A9E5F718-A7CB-154E-909C-8FD121E5437A}" type="slidenum">
              <a:rPr lang="en-US" smtClean="0"/>
              <a:t>86</a:t>
            </a:fld>
            <a:endParaRPr lang="en-US" dirty="0"/>
          </a:p>
        </p:txBody>
      </p:sp>
    </p:spTree>
    <p:extLst>
      <p:ext uri="{BB962C8B-B14F-4D97-AF65-F5344CB8AC3E}">
        <p14:creationId xmlns:p14="http://schemas.microsoft.com/office/powerpoint/2010/main" val="30326747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Accommodations</a:t>
            </a:r>
            <a:endParaRPr lang="en-US" sz="3600" dirty="0"/>
          </a:p>
        </p:txBody>
      </p:sp>
      <p:sp>
        <p:nvSpPr>
          <p:cNvPr id="4" name="Slide Number Placeholder 3"/>
          <p:cNvSpPr>
            <a:spLocks noGrp="1"/>
          </p:cNvSpPr>
          <p:nvPr>
            <p:ph type="sldNum" sz="quarter" idx="12"/>
          </p:nvPr>
        </p:nvSpPr>
        <p:spPr/>
        <p:txBody>
          <a:bodyPr/>
          <a:lstStyle/>
          <a:p>
            <a:fld id="{A9E5F718-A7CB-154E-909C-8FD121E5437A}" type="slidenum">
              <a:rPr lang="en-US" smtClean="0"/>
              <a:t>87</a:t>
            </a:fld>
            <a:endParaRPr lang="en-US" dirty="0"/>
          </a:p>
        </p:txBody>
      </p:sp>
      <p:pic>
        <p:nvPicPr>
          <p:cNvPr id="5" name="Picture 4" descr="jigsaw-puzz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418" y="1215728"/>
            <a:ext cx="7037011" cy="4837946"/>
          </a:xfrm>
          <a:prstGeom prst="rect">
            <a:avLst/>
          </a:prstGeom>
        </p:spPr>
      </p:pic>
      <p:sp>
        <p:nvSpPr>
          <p:cNvPr id="7" name="TextBox 6"/>
          <p:cNvSpPr txBox="1"/>
          <p:nvPr/>
        </p:nvSpPr>
        <p:spPr>
          <a:xfrm>
            <a:off x="3410859" y="2802859"/>
            <a:ext cx="1790096" cy="830997"/>
          </a:xfrm>
          <a:prstGeom prst="rect">
            <a:avLst/>
          </a:prstGeom>
          <a:noFill/>
        </p:spPr>
        <p:txBody>
          <a:bodyPr wrap="square" rtlCol="0">
            <a:spAutoFit/>
          </a:bodyPr>
          <a:lstStyle/>
          <a:p>
            <a:pPr algn="ctr"/>
            <a:r>
              <a:rPr lang="en-US" sz="2400" dirty="0" smtClean="0">
                <a:solidFill>
                  <a:schemeClr val="bg1">
                    <a:lumMod val="50000"/>
                  </a:schemeClr>
                </a:solidFill>
              </a:rPr>
              <a:t>Complex Puzzle</a:t>
            </a:r>
            <a:endParaRPr lang="en-US" sz="2400" dirty="0">
              <a:solidFill>
                <a:schemeClr val="bg1">
                  <a:lumMod val="50000"/>
                </a:schemeClr>
              </a:solidFill>
            </a:endParaRPr>
          </a:p>
        </p:txBody>
      </p:sp>
    </p:spTree>
    <p:extLst>
      <p:ext uri="{BB962C8B-B14F-4D97-AF65-F5344CB8AC3E}">
        <p14:creationId xmlns:p14="http://schemas.microsoft.com/office/powerpoint/2010/main" val="22604525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Accommodations</a:t>
            </a:r>
            <a:endParaRPr lang="en-US" sz="3600" dirty="0"/>
          </a:p>
        </p:txBody>
      </p:sp>
      <p:sp>
        <p:nvSpPr>
          <p:cNvPr id="3" name="Content Placeholder 2"/>
          <p:cNvSpPr>
            <a:spLocks noGrp="1"/>
          </p:cNvSpPr>
          <p:nvPr>
            <p:ph idx="1"/>
          </p:nvPr>
        </p:nvSpPr>
        <p:spPr>
          <a:xfrm>
            <a:off x="457200" y="1131063"/>
            <a:ext cx="8229600" cy="5140622"/>
          </a:xfrm>
        </p:spPr>
        <p:txBody>
          <a:bodyPr>
            <a:normAutofit fontScale="92500" lnSpcReduction="10000"/>
          </a:bodyPr>
          <a:lstStyle/>
          <a:p>
            <a:r>
              <a:rPr lang="en-US" dirty="0" smtClean="0">
                <a:solidFill>
                  <a:schemeClr val="tx1"/>
                </a:solidFill>
              </a:rPr>
              <a:t>Primary Considerations</a:t>
            </a:r>
          </a:p>
          <a:p>
            <a:pPr lvl="1"/>
            <a:r>
              <a:rPr lang="en-US" dirty="0" smtClean="0">
                <a:solidFill>
                  <a:schemeClr val="tx1"/>
                </a:solidFill>
              </a:rPr>
              <a:t>Student Counts</a:t>
            </a:r>
          </a:p>
          <a:p>
            <a:pPr lvl="1"/>
            <a:r>
              <a:rPr lang="en-US" dirty="0" smtClean="0">
                <a:solidFill>
                  <a:schemeClr val="tx1"/>
                </a:solidFill>
              </a:rPr>
              <a:t>Individual Accommodations</a:t>
            </a:r>
          </a:p>
          <a:p>
            <a:pPr lvl="2"/>
            <a:r>
              <a:rPr lang="en-US" i="1" dirty="0">
                <a:solidFill>
                  <a:schemeClr val="tx1"/>
                </a:solidFill>
              </a:rPr>
              <a:t>Is this </a:t>
            </a:r>
            <a:r>
              <a:rPr lang="en-US" i="1" dirty="0" smtClean="0">
                <a:solidFill>
                  <a:schemeClr val="tx1"/>
                </a:solidFill>
              </a:rPr>
              <a:t>accommodation human </a:t>
            </a:r>
            <a:r>
              <a:rPr lang="en-US" i="1" dirty="0">
                <a:solidFill>
                  <a:schemeClr val="tx1"/>
                </a:solidFill>
              </a:rPr>
              <a:t>or computer administered</a:t>
            </a:r>
            <a:r>
              <a:rPr lang="en-US" i="1" dirty="0" smtClean="0">
                <a:solidFill>
                  <a:schemeClr val="tx1"/>
                </a:solidFill>
              </a:rPr>
              <a:t>?</a:t>
            </a:r>
          </a:p>
          <a:p>
            <a:pPr lvl="1"/>
            <a:r>
              <a:rPr lang="en-US" dirty="0">
                <a:solidFill>
                  <a:schemeClr val="tx1"/>
                </a:solidFill>
              </a:rPr>
              <a:t>Clustering Compatible </a:t>
            </a:r>
            <a:r>
              <a:rPr lang="en-US" dirty="0" smtClean="0">
                <a:solidFill>
                  <a:schemeClr val="tx1"/>
                </a:solidFill>
              </a:rPr>
              <a:t>Accommodations</a:t>
            </a:r>
          </a:p>
          <a:p>
            <a:pPr lvl="1"/>
            <a:r>
              <a:rPr lang="en-US" dirty="0" smtClean="0">
                <a:solidFill>
                  <a:schemeClr val="tx1"/>
                </a:solidFill>
              </a:rPr>
              <a:t>Staffing</a:t>
            </a:r>
          </a:p>
          <a:p>
            <a:r>
              <a:rPr lang="en-US" dirty="0" smtClean="0">
                <a:solidFill>
                  <a:schemeClr val="tx1"/>
                </a:solidFill>
              </a:rPr>
              <a:t>Other Considerations</a:t>
            </a:r>
          </a:p>
          <a:p>
            <a:pPr lvl="1"/>
            <a:r>
              <a:rPr lang="en-US" dirty="0" smtClean="0">
                <a:solidFill>
                  <a:schemeClr val="tx1"/>
                </a:solidFill>
              </a:rPr>
              <a:t>Time-based Accommodations</a:t>
            </a:r>
          </a:p>
          <a:p>
            <a:pPr lvl="2"/>
            <a:r>
              <a:rPr lang="en-US" dirty="0" smtClean="0">
                <a:solidFill>
                  <a:schemeClr val="tx1"/>
                </a:solidFill>
              </a:rPr>
              <a:t>Space</a:t>
            </a:r>
            <a:r>
              <a:rPr lang="en-US" dirty="0">
                <a:solidFill>
                  <a:schemeClr val="tx1"/>
                </a:solidFill>
              </a:rPr>
              <a:t> </a:t>
            </a:r>
            <a:r>
              <a:rPr lang="en-US" dirty="0" smtClean="0">
                <a:solidFill>
                  <a:schemeClr val="tx1"/>
                </a:solidFill>
              </a:rPr>
              <a:t>&amp; Staffing</a:t>
            </a:r>
          </a:p>
          <a:p>
            <a:pPr lvl="1"/>
            <a:r>
              <a:rPr lang="en-US" dirty="0" smtClean="0">
                <a:solidFill>
                  <a:schemeClr val="tx1"/>
                </a:solidFill>
              </a:rPr>
              <a:t>IEPs, 504 Plans, ELL Plans, and Summaries</a:t>
            </a:r>
          </a:p>
          <a:p>
            <a:pPr lvl="2"/>
            <a:r>
              <a:rPr lang="en-US" dirty="0" smtClean="0">
                <a:solidFill>
                  <a:schemeClr val="tx1"/>
                </a:solidFill>
              </a:rPr>
              <a:t>Test Administrators &amp; Proctors</a:t>
            </a:r>
          </a:p>
          <a:p>
            <a:pPr lvl="2"/>
            <a:r>
              <a:rPr lang="en-US" dirty="0" smtClean="0">
                <a:solidFill>
                  <a:schemeClr val="tx1"/>
                </a:solidFill>
              </a:rPr>
              <a:t>External Monitors</a:t>
            </a:r>
          </a:p>
        </p:txBody>
      </p:sp>
      <p:sp>
        <p:nvSpPr>
          <p:cNvPr id="4" name="Slide Number Placeholder 3"/>
          <p:cNvSpPr>
            <a:spLocks noGrp="1"/>
          </p:cNvSpPr>
          <p:nvPr>
            <p:ph type="sldNum" sz="quarter" idx="12"/>
          </p:nvPr>
        </p:nvSpPr>
        <p:spPr/>
        <p:txBody>
          <a:bodyPr/>
          <a:lstStyle/>
          <a:p>
            <a:fld id="{A9E5F718-A7CB-154E-909C-8FD121E5437A}" type="slidenum">
              <a:rPr lang="en-US" smtClean="0"/>
              <a:t>88</a:t>
            </a:fld>
            <a:endParaRPr lang="en-US" dirty="0"/>
          </a:p>
        </p:txBody>
      </p:sp>
    </p:spTree>
    <p:extLst>
      <p:ext uri="{BB962C8B-B14F-4D97-AF65-F5344CB8AC3E}">
        <p14:creationId xmlns:p14="http://schemas.microsoft.com/office/powerpoint/2010/main" val="19895938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Think, Pair, Share</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rPr>
              <a:t>Experienced Test Coordinators</a:t>
            </a:r>
          </a:p>
          <a:p>
            <a:pPr lvl="1"/>
            <a:r>
              <a:rPr lang="en-US" dirty="0" smtClean="0">
                <a:solidFill>
                  <a:schemeClr val="tx1"/>
                </a:solidFill>
              </a:rPr>
              <a:t>What worked best in scheduling testing last year?</a:t>
            </a:r>
          </a:p>
          <a:p>
            <a:pPr lvl="1"/>
            <a:r>
              <a:rPr lang="en-US" dirty="0" smtClean="0">
                <a:solidFill>
                  <a:schemeClr val="tx1"/>
                </a:solidFill>
              </a:rPr>
              <a:t>What is one challenge you faced in scheduling testing last year?</a:t>
            </a:r>
          </a:p>
          <a:p>
            <a:pPr lvl="1"/>
            <a:r>
              <a:rPr lang="en-US" dirty="0" smtClean="0">
                <a:solidFill>
                  <a:schemeClr val="tx1"/>
                </a:solidFill>
              </a:rPr>
              <a:t>What is one thing you learned while testing was already in progress that you wish you knew before making the schedule? </a:t>
            </a:r>
          </a:p>
          <a:p>
            <a:r>
              <a:rPr lang="en-US" dirty="0" smtClean="0">
                <a:solidFill>
                  <a:schemeClr val="tx1"/>
                </a:solidFill>
              </a:rPr>
              <a:t>First-Time Test Coordinators</a:t>
            </a:r>
          </a:p>
          <a:p>
            <a:pPr lvl="1"/>
            <a:r>
              <a:rPr lang="en-US" dirty="0" smtClean="0">
                <a:solidFill>
                  <a:schemeClr val="tx1"/>
                </a:solidFill>
              </a:rPr>
              <a:t>What is one strategy you think you may use to complete this year’s schedule?</a:t>
            </a:r>
          </a:p>
          <a:p>
            <a:pPr lvl="1"/>
            <a:r>
              <a:rPr lang="en-US" dirty="0" smtClean="0">
                <a:solidFill>
                  <a:schemeClr val="tx1"/>
                </a:solidFill>
              </a:rPr>
              <a:t>What is your biggest fear in creating a test schedule?</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A9E5F718-A7CB-154E-909C-8FD121E5437A}" type="slidenum">
              <a:rPr lang="en-US" smtClean="0"/>
              <a:t>89</a:t>
            </a:fld>
            <a:endParaRPr lang="en-US" dirty="0"/>
          </a:p>
        </p:txBody>
      </p:sp>
    </p:spTree>
    <p:extLst>
      <p:ext uri="{BB962C8B-B14F-4D97-AF65-F5344CB8AC3E}">
        <p14:creationId xmlns:p14="http://schemas.microsoft.com/office/powerpoint/2010/main" val="2771211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OSSE Testing Responsibilities</a:t>
            </a:r>
            <a:endParaRPr lang="en-US" dirty="0"/>
          </a:p>
        </p:txBody>
      </p:sp>
      <p:sp>
        <p:nvSpPr>
          <p:cNvPr id="3" name="Content Placeholder 2"/>
          <p:cNvSpPr>
            <a:spLocks noGrp="1"/>
          </p:cNvSpPr>
          <p:nvPr>
            <p:ph idx="1"/>
          </p:nvPr>
        </p:nvSpPr>
        <p:spPr/>
        <p:txBody>
          <a:bodyPr/>
          <a:lstStyle/>
          <a:p>
            <a:r>
              <a:rPr lang="en-US" dirty="0" smtClean="0">
                <a:solidFill>
                  <a:schemeClr val="tx1"/>
                </a:solidFill>
              </a:rPr>
              <a:t>Establish policy, regulations, and guidelines to ensure statewide assessments are administered with fidelity</a:t>
            </a:r>
          </a:p>
          <a:p>
            <a:r>
              <a:rPr lang="en-US" dirty="0" smtClean="0">
                <a:solidFill>
                  <a:schemeClr val="tx1"/>
                </a:solidFill>
              </a:rPr>
              <a:t>Train and support LEAs and schools in administering the statewide assessment</a:t>
            </a:r>
          </a:p>
          <a:p>
            <a:r>
              <a:rPr lang="en-US" dirty="0" smtClean="0">
                <a:solidFill>
                  <a:schemeClr val="tx1"/>
                </a:solidFill>
              </a:rPr>
              <a:t>Review and approve School Test Plans</a:t>
            </a:r>
          </a:p>
          <a:p>
            <a:r>
              <a:rPr lang="en-US" dirty="0" smtClean="0">
                <a:solidFill>
                  <a:schemeClr val="tx1"/>
                </a:solidFill>
              </a:rPr>
              <a:t>Monitor statewide assessments</a:t>
            </a:r>
          </a:p>
          <a:p>
            <a:r>
              <a:rPr lang="en-US" dirty="0" smtClean="0">
                <a:solidFill>
                  <a:schemeClr val="tx1"/>
                </a:solidFill>
              </a:rPr>
              <a:t>Conduct test integrity review</a:t>
            </a:r>
          </a:p>
          <a:p>
            <a:endParaRPr lang="en-US" dirty="0">
              <a:solidFill>
                <a:schemeClr val="tx1"/>
              </a:solidFill>
            </a:endParaRPr>
          </a:p>
        </p:txBody>
      </p:sp>
    </p:spTree>
    <p:extLst>
      <p:ext uri="{BB962C8B-B14F-4D97-AF65-F5344CB8AC3E}">
        <p14:creationId xmlns:p14="http://schemas.microsoft.com/office/powerpoint/2010/main" val="26310660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Authorized Personnel</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90</a:t>
            </a:fld>
            <a:endParaRPr lang="en-US" dirty="0"/>
          </a:p>
        </p:txBody>
      </p:sp>
    </p:spTree>
    <p:extLst>
      <p:ext uri="{BB962C8B-B14F-4D97-AF65-F5344CB8AC3E}">
        <p14:creationId xmlns:p14="http://schemas.microsoft.com/office/powerpoint/2010/main" val="18305458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Training Authorized Personnel</a:t>
            </a:r>
            <a:endParaRPr lang="en-US" sz="3600" dirty="0"/>
          </a:p>
        </p:txBody>
      </p:sp>
      <p:sp>
        <p:nvSpPr>
          <p:cNvPr id="3" name="Content Placeholder 2"/>
          <p:cNvSpPr>
            <a:spLocks noGrp="1"/>
          </p:cNvSpPr>
          <p:nvPr>
            <p:ph idx="1"/>
          </p:nvPr>
        </p:nvSpPr>
        <p:spPr>
          <a:xfrm>
            <a:off x="457200" y="1215728"/>
            <a:ext cx="8229600" cy="5032672"/>
          </a:xfrm>
        </p:spPr>
        <p:txBody>
          <a:bodyPr>
            <a:normAutofit fontScale="92500" lnSpcReduction="20000"/>
          </a:bodyPr>
          <a:lstStyle/>
          <a:p>
            <a:r>
              <a:rPr lang="en-US" dirty="0" smtClean="0">
                <a:solidFill>
                  <a:schemeClr val="tx1"/>
                </a:solidFill>
              </a:rPr>
              <a:t>Who </a:t>
            </a:r>
            <a:r>
              <a:rPr lang="en-US" dirty="0">
                <a:solidFill>
                  <a:schemeClr val="tx1"/>
                </a:solidFill>
              </a:rPr>
              <a:t>r</a:t>
            </a:r>
            <a:r>
              <a:rPr lang="en-US" dirty="0" smtClean="0">
                <a:solidFill>
                  <a:schemeClr val="tx1"/>
                </a:solidFill>
              </a:rPr>
              <a:t>equires training?</a:t>
            </a:r>
          </a:p>
          <a:p>
            <a:pPr lvl="1"/>
            <a:r>
              <a:rPr lang="en-US" dirty="0" smtClean="0">
                <a:solidFill>
                  <a:schemeClr val="tx1"/>
                </a:solidFill>
              </a:rPr>
              <a:t>Test Administrators</a:t>
            </a:r>
          </a:p>
          <a:p>
            <a:pPr lvl="1"/>
            <a:r>
              <a:rPr lang="en-US" dirty="0" smtClean="0">
                <a:solidFill>
                  <a:schemeClr val="tx1"/>
                </a:solidFill>
              </a:rPr>
              <a:t>Test Proctors</a:t>
            </a:r>
          </a:p>
          <a:p>
            <a:pPr lvl="1"/>
            <a:r>
              <a:rPr lang="en-US" dirty="0" smtClean="0">
                <a:solidFill>
                  <a:schemeClr val="tx1"/>
                </a:solidFill>
              </a:rPr>
              <a:t>Authorized Personnel</a:t>
            </a:r>
          </a:p>
          <a:p>
            <a:r>
              <a:rPr lang="en-US" dirty="0" smtClean="0">
                <a:solidFill>
                  <a:schemeClr val="tx1"/>
                </a:solidFill>
              </a:rPr>
              <a:t>What should the training include?</a:t>
            </a:r>
          </a:p>
          <a:p>
            <a:pPr lvl="1"/>
            <a:r>
              <a:rPr lang="en-US" dirty="0" smtClean="0">
                <a:solidFill>
                  <a:schemeClr val="tx1"/>
                </a:solidFill>
              </a:rPr>
              <a:t>See </a:t>
            </a:r>
            <a:r>
              <a:rPr lang="en-US" dirty="0" smtClean="0">
                <a:solidFill>
                  <a:srgbClr val="FF0000"/>
                </a:solidFill>
                <a:hlinkClick r:id="rId2"/>
              </a:rPr>
              <a:t>OSSE Sample Test Security Training for Schools</a:t>
            </a:r>
            <a:endParaRPr lang="en-US" dirty="0" smtClean="0">
              <a:solidFill>
                <a:srgbClr val="FF0000"/>
              </a:solidFill>
            </a:endParaRPr>
          </a:p>
          <a:p>
            <a:pPr lvl="1"/>
            <a:r>
              <a:rPr lang="en-US" dirty="0" smtClean="0">
                <a:solidFill>
                  <a:schemeClr val="tx1"/>
                </a:solidFill>
              </a:rPr>
              <a:t>How should training be documented?</a:t>
            </a:r>
          </a:p>
          <a:p>
            <a:pPr lvl="1"/>
            <a:r>
              <a:rPr lang="en-US" dirty="0" smtClean="0">
                <a:solidFill>
                  <a:schemeClr val="tx1"/>
                </a:solidFill>
              </a:rPr>
              <a:t>The following may be placed in the school’s Test Security File (optional):</a:t>
            </a:r>
          </a:p>
          <a:p>
            <a:pPr lvl="2"/>
            <a:r>
              <a:rPr lang="en-US" dirty="0" smtClean="0">
                <a:solidFill>
                  <a:schemeClr val="tx1"/>
                </a:solidFill>
              </a:rPr>
              <a:t>Training Materials</a:t>
            </a:r>
          </a:p>
          <a:p>
            <a:pPr lvl="2"/>
            <a:r>
              <a:rPr lang="en-US" dirty="0" smtClean="0">
                <a:solidFill>
                  <a:schemeClr val="tx1"/>
                </a:solidFill>
              </a:rPr>
              <a:t>Sign-In Sheets</a:t>
            </a:r>
          </a:p>
          <a:p>
            <a:pPr lvl="2"/>
            <a:r>
              <a:rPr lang="en-US" b="1" dirty="0" smtClean="0">
                <a:solidFill>
                  <a:schemeClr val="tx1"/>
                </a:solidFill>
              </a:rPr>
              <a:t>Statewide Testing </a:t>
            </a:r>
            <a:r>
              <a:rPr lang="en-US" b="1" dirty="0">
                <a:solidFill>
                  <a:schemeClr val="tx1"/>
                </a:solidFill>
              </a:rPr>
              <a:t>I</a:t>
            </a:r>
            <a:r>
              <a:rPr lang="en-US" b="1" dirty="0" smtClean="0">
                <a:solidFill>
                  <a:schemeClr val="tx1"/>
                </a:solidFill>
              </a:rPr>
              <a:t>ntegrity and Security </a:t>
            </a:r>
            <a:r>
              <a:rPr lang="en-US" b="1" dirty="0">
                <a:solidFill>
                  <a:schemeClr val="tx1"/>
                </a:solidFill>
              </a:rPr>
              <a:t>N</a:t>
            </a:r>
            <a:r>
              <a:rPr lang="en-US" b="1" dirty="0" smtClean="0">
                <a:solidFill>
                  <a:schemeClr val="tx1"/>
                </a:solidFill>
              </a:rPr>
              <a:t>otification </a:t>
            </a:r>
            <a:r>
              <a:rPr lang="en-US" b="1" dirty="0">
                <a:solidFill>
                  <a:schemeClr val="tx1"/>
                </a:solidFill>
              </a:rPr>
              <a:t>S</a:t>
            </a:r>
            <a:r>
              <a:rPr lang="en-US" b="1" dirty="0" smtClean="0">
                <a:solidFill>
                  <a:schemeClr val="tx1"/>
                </a:solidFill>
              </a:rPr>
              <a:t>tatement </a:t>
            </a:r>
            <a:r>
              <a:rPr lang="en-US" dirty="0" smtClean="0">
                <a:solidFill>
                  <a:schemeClr val="tx1"/>
                </a:solidFill>
              </a:rPr>
              <a:t>Distribution Roster (signature not required)</a:t>
            </a:r>
          </a:p>
        </p:txBody>
      </p:sp>
      <p:sp>
        <p:nvSpPr>
          <p:cNvPr id="4" name="Slide Number Placeholder 3"/>
          <p:cNvSpPr>
            <a:spLocks noGrp="1"/>
          </p:cNvSpPr>
          <p:nvPr>
            <p:ph type="sldNum" sz="quarter" idx="12"/>
          </p:nvPr>
        </p:nvSpPr>
        <p:spPr/>
        <p:txBody>
          <a:bodyPr/>
          <a:lstStyle/>
          <a:p>
            <a:fld id="{A9E5F718-A7CB-154E-909C-8FD121E5437A}" type="slidenum">
              <a:rPr lang="en-US" smtClean="0"/>
              <a:t>91</a:t>
            </a:fld>
            <a:endParaRPr lang="en-US" dirty="0"/>
          </a:p>
        </p:txBody>
      </p:sp>
    </p:spTree>
    <p:extLst>
      <p:ext uri="{BB962C8B-B14F-4D97-AF65-F5344CB8AC3E}">
        <p14:creationId xmlns:p14="http://schemas.microsoft.com/office/powerpoint/2010/main" val="14017419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Test Security Training</a:t>
            </a:r>
            <a:endParaRPr lang="en-US" dirty="0"/>
          </a:p>
        </p:txBody>
      </p:sp>
      <p:sp>
        <p:nvSpPr>
          <p:cNvPr id="3" name="Content Placeholder 2"/>
          <p:cNvSpPr>
            <a:spLocks noGrp="1"/>
          </p:cNvSpPr>
          <p:nvPr>
            <p:ph idx="1"/>
          </p:nvPr>
        </p:nvSpPr>
        <p:spPr/>
        <p:txBody>
          <a:bodyPr/>
          <a:lstStyle/>
          <a:p>
            <a:r>
              <a:rPr lang="en-US" dirty="0">
                <a:solidFill>
                  <a:schemeClr val="tx1"/>
                </a:solidFill>
                <a:hlinkClick r:id="rId2"/>
              </a:rPr>
              <a:t>http://osse.dc.gov/page/test-coordinators-training</a:t>
            </a:r>
            <a:endParaRPr lang="en-US" dirty="0">
              <a:solidFill>
                <a:schemeClr val="tx1"/>
              </a:solidFill>
            </a:endParaRPr>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92</a:t>
            </a:fld>
            <a:endParaRPr lang="en-US" dirty="0">
              <a:solidFill>
                <a:prstClr val="black">
                  <a:tint val="75000"/>
                </a:prstClr>
              </a:solidFill>
            </a:endParaRPr>
          </a:p>
        </p:txBody>
      </p:sp>
    </p:spTree>
    <p:extLst>
      <p:ext uri="{BB962C8B-B14F-4D97-AF65-F5344CB8AC3E}">
        <p14:creationId xmlns:p14="http://schemas.microsoft.com/office/powerpoint/2010/main" val="9522686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Creating/Editing Test Sessions</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93</a:t>
            </a:fld>
            <a:endParaRPr lang="en-US" dirty="0"/>
          </a:p>
        </p:txBody>
      </p:sp>
    </p:spTree>
    <p:extLst>
      <p:ext uri="{BB962C8B-B14F-4D97-AF65-F5344CB8AC3E}">
        <p14:creationId xmlns:p14="http://schemas.microsoft.com/office/powerpoint/2010/main" val="26143009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Pearson Access Next Test Sessions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1"/>
                </a:solidFill>
              </a:rPr>
              <a:t>Test sessions are groups of students within Pearson Access Next. Before students take the test, they must be placed in a test session for each test (math, ELA). Test sessions should match testing groups</a:t>
            </a:r>
          </a:p>
          <a:p>
            <a:r>
              <a:rPr lang="en-US" dirty="0" smtClean="0">
                <a:solidFill>
                  <a:schemeClr val="tx1"/>
                </a:solidFill>
              </a:rPr>
              <a:t>Test session and Test Administrator naming requirements for test security: </a:t>
            </a:r>
            <a:r>
              <a:rPr lang="en-US" dirty="0" smtClean="0">
                <a:solidFill>
                  <a:schemeClr val="tx1"/>
                </a:solidFill>
                <a:hlinkClick r:id="rId2"/>
              </a:rPr>
              <a:t>See school plan guidance</a:t>
            </a:r>
            <a:endParaRPr lang="en-US" dirty="0" smtClean="0">
              <a:solidFill>
                <a:schemeClr val="tx1"/>
              </a:solidFill>
            </a:endParaRPr>
          </a:p>
          <a:p>
            <a:r>
              <a:rPr lang="en-US" dirty="0" smtClean="0">
                <a:solidFill>
                  <a:schemeClr val="tx1"/>
                </a:solidFill>
              </a:rPr>
              <a:t>If you upload students with their test session name populated in the SR/PNP, the system will auto-create test sessions</a:t>
            </a:r>
          </a:p>
          <a:p>
            <a:r>
              <a:rPr lang="en-US" dirty="0" smtClean="0">
                <a:solidFill>
                  <a:schemeClr val="tx1"/>
                </a:solidFill>
              </a:rPr>
              <a:t>Find more detailed information on test sessions in the parcc.pearson.com training modules</a:t>
            </a: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94</a:t>
            </a:fld>
            <a:endParaRPr lang="en-US" dirty="0"/>
          </a:p>
        </p:txBody>
      </p:sp>
    </p:spTree>
    <p:extLst>
      <p:ext uri="{BB962C8B-B14F-4D97-AF65-F5344CB8AC3E}">
        <p14:creationId xmlns:p14="http://schemas.microsoft.com/office/powerpoint/2010/main" val="29737485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Create/Edit a Test Session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solidFill>
                  <a:schemeClr val="tx1"/>
                </a:solidFill>
              </a:rPr>
              <a:t>Go to Testing &gt; Sessions</a:t>
            </a:r>
            <a:r>
              <a:rPr lang="en-US" dirty="0" smtClean="0">
                <a:solidFill>
                  <a:schemeClr val="tx1"/>
                </a:solidFill>
              </a:rPr>
              <a:t>. Search for and select the session you want to edit, or go straight to the task list to make a new session.</a:t>
            </a:r>
            <a:endParaRPr lang="en-US" dirty="0">
              <a:solidFill>
                <a:schemeClr val="tx1"/>
              </a:solidFill>
            </a:endParaRPr>
          </a:p>
          <a:p>
            <a:r>
              <a:rPr lang="en-US" dirty="0">
                <a:solidFill>
                  <a:schemeClr val="tx1"/>
                </a:solidFill>
              </a:rPr>
              <a:t>Open the task list and select Create / Edit </a:t>
            </a:r>
            <a:r>
              <a:rPr lang="en-US" dirty="0" smtClean="0">
                <a:solidFill>
                  <a:schemeClr val="tx1"/>
                </a:solidFill>
              </a:rPr>
              <a:t>Sessions, click</a:t>
            </a:r>
            <a:r>
              <a:rPr lang="en-US" dirty="0">
                <a:solidFill>
                  <a:schemeClr val="tx1"/>
                </a:solidFill>
              </a:rPr>
              <a:t> Start.</a:t>
            </a:r>
          </a:p>
          <a:p>
            <a:r>
              <a:rPr lang="en-US" dirty="0" smtClean="0">
                <a:solidFill>
                  <a:schemeClr val="tx1"/>
                </a:solidFill>
              </a:rPr>
              <a:t>Enter </a:t>
            </a:r>
            <a:r>
              <a:rPr lang="en-US" dirty="0">
                <a:solidFill>
                  <a:schemeClr val="tx1"/>
                </a:solidFill>
              </a:rPr>
              <a:t>the required details for this test </a:t>
            </a:r>
            <a:r>
              <a:rPr lang="en-US" dirty="0" smtClean="0">
                <a:solidFill>
                  <a:schemeClr val="tx1"/>
                </a:solidFill>
              </a:rPr>
              <a:t>session.</a:t>
            </a:r>
            <a:endParaRPr lang="en-US" dirty="0">
              <a:solidFill>
                <a:schemeClr val="tx1"/>
              </a:solidFill>
            </a:endParaRPr>
          </a:p>
          <a:p>
            <a:r>
              <a:rPr lang="en-US" dirty="0">
                <a:solidFill>
                  <a:schemeClr val="tx1"/>
                </a:solidFill>
              </a:rPr>
              <a:t>If your Technology Coordinator configured at least one proctor caching computer, you must use that proctor caching computer in order to submit this form or setup Custom TestNav Settings. </a:t>
            </a:r>
          </a:p>
          <a:p>
            <a:r>
              <a:rPr lang="en-US" dirty="0" smtClean="0">
                <a:solidFill>
                  <a:schemeClr val="tx1"/>
                </a:solidFill>
              </a:rPr>
              <a:t>Note</a:t>
            </a:r>
            <a:r>
              <a:rPr lang="en-US" dirty="0">
                <a:solidFill>
                  <a:schemeClr val="tx1"/>
                </a:solidFill>
              </a:rPr>
              <a:t>: you can add students individually by name </a:t>
            </a:r>
            <a:r>
              <a:rPr lang="en-US" dirty="0" smtClean="0">
                <a:solidFill>
                  <a:schemeClr val="tx1"/>
                </a:solidFill>
              </a:rPr>
              <a:t>or </a:t>
            </a:r>
            <a:r>
              <a:rPr lang="en-US" dirty="0">
                <a:solidFill>
                  <a:schemeClr val="tx1"/>
                </a:solidFill>
              </a:rPr>
              <a:t>in bulk using the Class option. To add students by Class, select Find by Class and choose the class containing the sample students you would like to add to the session.  If you are creating a read aloud session, only students receiving read aloud can be in a read aloud test session.</a:t>
            </a:r>
          </a:p>
          <a:p>
            <a:r>
              <a:rPr lang="en-US" dirty="0">
                <a:solidFill>
                  <a:schemeClr val="tx1"/>
                </a:solidFill>
              </a:rPr>
              <a:t>You may use the Student Registration/Personal Needs Profile (SR/PNP) Import process to auto-create your sessions and classes. </a:t>
            </a:r>
            <a:endParaRPr lang="en-US" dirty="0" smtClean="0">
              <a:solidFill>
                <a:schemeClr val="tx1"/>
              </a:solidFill>
            </a:endParaRPr>
          </a:p>
          <a:p>
            <a:r>
              <a:rPr lang="en-US" dirty="0" smtClean="0">
                <a:solidFill>
                  <a:schemeClr val="tx1"/>
                </a:solidFill>
              </a:rPr>
              <a:t>After </a:t>
            </a:r>
            <a:r>
              <a:rPr lang="en-US" dirty="0">
                <a:solidFill>
                  <a:schemeClr val="tx1"/>
                </a:solidFill>
              </a:rPr>
              <a:t>a session is created, a Password box becomes available. This box contains the password that will be included in the student testing ticket and which all students will use to log in to the test (along with their unique User ID</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95</a:t>
            </a:fld>
            <a:endParaRPr lang="en-US" dirty="0"/>
          </a:p>
        </p:txBody>
      </p:sp>
      <p:pic>
        <p:nvPicPr>
          <p:cNvPr id="5" name="Picture 4"/>
          <p:cNvPicPr>
            <a:picLocks noChangeAspect="1"/>
          </p:cNvPicPr>
          <p:nvPr/>
        </p:nvPicPr>
        <p:blipFill>
          <a:blip r:embed="rId2"/>
          <a:stretch>
            <a:fillRect/>
          </a:stretch>
        </p:blipFill>
        <p:spPr>
          <a:xfrm>
            <a:off x="457200" y="1143000"/>
            <a:ext cx="8284644" cy="4910435"/>
          </a:xfrm>
          <a:prstGeom prst="rect">
            <a:avLst/>
          </a:prstGeom>
        </p:spPr>
      </p:pic>
    </p:spTree>
    <p:extLst>
      <p:ext uri="{BB962C8B-B14F-4D97-AF65-F5344CB8AC3E}">
        <p14:creationId xmlns:p14="http://schemas.microsoft.com/office/powerpoint/2010/main" val="34649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Trials</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96</a:t>
            </a:fld>
            <a:endParaRPr lang="en-US" dirty="0"/>
          </a:p>
        </p:txBody>
      </p:sp>
    </p:spTree>
    <p:extLst>
      <p:ext uri="{BB962C8B-B14F-4D97-AF65-F5344CB8AC3E}">
        <p14:creationId xmlns:p14="http://schemas.microsoft.com/office/powerpoint/2010/main" val="16202414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Why Do An Infrastructure Trial?</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solidFill>
                  <a:schemeClr val="tx1"/>
                </a:solidFill>
              </a:rPr>
              <a:t>Infrastructure trials are </a:t>
            </a:r>
            <a:r>
              <a:rPr lang="en-US" u="sng" dirty="0" smtClean="0">
                <a:solidFill>
                  <a:schemeClr val="tx1"/>
                </a:solidFill>
              </a:rPr>
              <a:t>highly</a:t>
            </a:r>
            <a:r>
              <a:rPr lang="en-US" dirty="0" smtClean="0">
                <a:solidFill>
                  <a:schemeClr val="tx1"/>
                </a:solidFill>
              </a:rPr>
              <a:t> recommended, especially for schools new to computer testing, or using new testing devices this year</a:t>
            </a:r>
          </a:p>
          <a:p>
            <a:r>
              <a:rPr lang="en-US" dirty="0" smtClean="0">
                <a:solidFill>
                  <a:schemeClr val="tx1"/>
                </a:solidFill>
              </a:rPr>
              <a:t>Infrastructure trials are a dress rehearsal of the test logistically and technologically</a:t>
            </a:r>
          </a:p>
          <a:p>
            <a:r>
              <a:rPr lang="en-US" dirty="0">
                <a:solidFill>
                  <a:schemeClr val="tx1"/>
                </a:solidFill>
              </a:rPr>
              <a:t>Y</a:t>
            </a:r>
            <a:r>
              <a:rPr lang="en-US" dirty="0" smtClean="0">
                <a:solidFill>
                  <a:schemeClr val="tx1"/>
                </a:solidFill>
              </a:rPr>
              <a:t>ou can involve students and teachers, to prepare for the live testing experience</a:t>
            </a:r>
          </a:p>
          <a:p>
            <a:r>
              <a:rPr lang="en-US" dirty="0" smtClean="0">
                <a:solidFill>
                  <a:schemeClr val="tx1"/>
                </a:solidFill>
              </a:rPr>
              <a:t>A great chance to pressure-test internal communications systems and work out any technology setup issues</a:t>
            </a:r>
          </a:p>
          <a:p>
            <a:r>
              <a:rPr lang="en-US" dirty="0" smtClean="0">
                <a:solidFill>
                  <a:schemeClr val="tx1"/>
                </a:solidFill>
              </a:rPr>
              <a:t>Detailed guide available here</a:t>
            </a:r>
            <a:r>
              <a:rPr lang="en-US" dirty="0">
                <a:solidFill>
                  <a:schemeClr val="tx1"/>
                </a:solidFill>
              </a:rPr>
              <a:t>:  </a:t>
            </a:r>
            <a:r>
              <a:rPr lang="en-US" dirty="0">
                <a:hlinkClick r:id="rId3"/>
              </a:rPr>
              <a:t>http://</a:t>
            </a:r>
            <a:r>
              <a:rPr lang="en-US" dirty="0" smtClean="0">
                <a:hlinkClick r:id="rId3"/>
              </a:rPr>
              <a:t>avocet.pearson.com/PARCC/Home#10590</a:t>
            </a:r>
            <a:r>
              <a:rPr lang="en-US" dirty="0" smtClean="0"/>
              <a:t> </a:t>
            </a:r>
            <a:r>
              <a:rPr lang="en-US" dirty="0" smtClean="0">
                <a:solidFill>
                  <a:schemeClr val="tx1"/>
                </a:solidFill>
              </a:rPr>
              <a:t>and in training module format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t>97</a:t>
            </a:fld>
            <a:endParaRPr lang="en-US" dirty="0"/>
          </a:p>
        </p:txBody>
      </p:sp>
    </p:spTree>
    <p:extLst>
      <p:ext uri="{BB962C8B-B14F-4D97-AF65-F5344CB8AC3E}">
        <p14:creationId xmlns:p14="http://schemas.microsoft.com/office/powerpoint/2010/main" val="17441843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Infrastructure Trial Features</a:t>
            </a:r>
            <a:endParaRPr lang="en-US" dirty="0"/>
          </a:p>
        </p:txBody>
      </p:sp>
      <p:sp>
        <p:nvSpPr>
          <p:cNvPr id="3" name="Content Placeholder 2"/>
          <p:cNvSpPr>
            <a:spLocks noGrp="1"/>
          </p:cNvSpPr>
          <p:nvPr>
            <p:ph idx="1"/>
          </p:nvPr>
        </p:nvSpPr>
        <p:spPr/>
        <p:txBody>
          <a:bodyPr/>
          <a:lstStyle/>
          <a:p>
            <a:r>
              <a:rPr lang="en-US" dirty="0" smtClean="0">
                <a:solidFill>
                  <a:schemeClr val="tx1"/>
                </a:solidFill>
              </a:rPr>
              <a:t>Multiple unit setup mimics transition between units in live testing</a:t>
            </a:r>
          </a:p>
          <a:p>
            <a:pPr lvl="1"/>
            <a:r>
              <a:rPr lang="en-US" dirty="0" smtClean="0">
                <a:solidFill>
                  <a:schemeClr val="tx1"/>
                </a:solidFill>
              </a:rPr>
              <a:t>Unit 1: Tutorial for grade level</a:t>
            </a:r>
          </a:p>
          <a:p>
            <a:pPr lvl="1"/>
            <a:r>
              <a:rPr lang="en-US" dirty="0" smtClean="0">
                <a:solidFill>
                  <a:schemeClr val="tx1"/>
                </a:solidFill>
              </a:rPr>
              <a:t>Unit 2: Practice test content (formerly PBA)</a:t>
            </a:r>
          </a:p>
          <a:p>
            <a:pPr lvl="1"/>
            <a:r>
              <a:rPr lang="en-US" dirty="0" smtClean="0">
                <a:solidFill>
                  <a:schemeClr val="tx1"/>
                </a:solidFill>
              </a:rPr>
              <a:t>Unit 3: Practice test content (formerly EOY)</a:t>
            </a:r>
          </a:p>
          <a:p>
            <a:r>
              <a:rPr lang="en-US" dirty="0" smtClean="0">
                <a:solidFill>
                  <a:schemeClr val="tx1"/>
                </a:solidFill>
              </a:rPr>
              <a:t>PNP in the infrastructure trial can now be used to assign accommodated practice tests/tutorials during the infrastructure trial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98</a:t>
            </a:fld>
            <a:endParaRPr lang="en-US" dirty="0">
              <a:solidFill>
                <a:prstClr val="black">
                  <a:tint val="75000"/>
                </a:prstClr>
              </a:solidFill>
            </a:endParaRPr>
          </a:p>
        </p:txBody>
      </p:sp>
    </p:spTree>
    <p:extLst>
      <p:ext uri="{BB962C8B-B14F-4D97-AF65-F5344CB8AC3E}">
        <p14:creationId xmlns:p14="http://schemas.microsoft.com/office/powerpoint/2010/main" val="11527158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steps before testing</a:t>
            </a:r>
            <a:endParaRPr lang="en-US" dirty="0"/>
          </a:p>
        </p:txBody>
      </p:sp>
      <p:sp>
        <p:nvSpPr>
          <p:cNvPr id="4" name="Slide Number Placeholder 3"/>
          <p:cNvSpPr>
            <a:spLocks noGrp="1"/>
          </p:cNvSpPr>
          <p:nvPr>
            <p:ph type="sldNum" sz="quarter" idx="12"/>
          </p:nvPr>
        </p:nvSpPr>
        <p:spPr/>
        <p:txBody>
          <a:bodyPr/>
          <a:lstStyle/>
          <a:p>
            <a:fld id="{A9E5F718-A7CB-154E-909C-8FD121E5437A}" type="slidenum">
              <a:rPr lang="en-US" smtClean="0"/>
              <a:t>99</a:t>
            </a:fld>
            <a:endParaRPr lang="en-US" dirty="0"/>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77714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3045</TotalTime>
  <Words>7456</Words>
  <Application>Microsoft Office PowerPoint</Application>
  <PresentationFormat>On-screen Show (4:3)</PresentationFormat>
  <Paragraphs>1063</Paragraphs>
  <Slides>139</Slides>
  <Notes>45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139</vt:i4>
      </vt:variant>
    </vt:vector>
  </HeadingPairs>
  <TitlesOfParts>
    <vt:vector size="141" baseType="lpstr">
      <vt:lpstr>1_Office Theme</vt:lpstr>
      <vt:lpstr>Document</vt:lpstr>
      <vt:lpstr>School Test Coordinator Training</vt:lpstr>
      <vt:lpstr>Agenda</vt:lpstr>
      <vt:lpstr>Materials for this training</vt:lpstr>
      <vt:lpstr>Introduction </vt:lpstr>
      <vt:lpstr>Districtwide Assessments:  Test Integrity Training 2016</vt:lpstr>
      <vt:lpstr>Important Dates</vt:lpstr>
      <vt:lpstr>Testing Integrity</vt:lpstr>
      <vt:lpstr>Statewide Assessments 2016</vt:lpstr>
      <vt:lpstr>OSSE Testing Responsibilities</vt:lpstr>
      <vt:lpstr>LEA Testing Responsibilities</vt:lpstr>
      <vt:lpstr>School Testing Responsibilities</vt:lpstr>
      <vt:lpstr>Testing Integrity Documents</vt:lpstr>
      <vt:lpstr>Testing Integrity Act of 2013</vt:lpstr>
      <vt:lpstr>Testing Integrity Act Amendment</vt:lpstr>
      <vt:lpstr>Test Security Guidelines</vt:lpstr>
      <vt:lpstr>Test Vendor Instructions</vt:lpstr>
      <vt:lpstr>Key Assessment Roles</vt:lpstr>
      <vt:lpstr>Authorized Personnel</vt:lpstr>
      <vt:lpstr>Test Integrity Coordinator</vt:lpstr>
      <vt:lpstr>Test Monitor</vt:lpstr>
      <vt:lpstr>Test Administrator</vt:lpstr>
      <vt:lpstr>Other Roles</vt:lpstr>
      <vt:lpstr>Key Before Testing Tasks</vt:lpstr>
      <vt:lpstr>Test security and integrity notification statement</vt:lpstr>
      <vt:lpstr>School Test Plan</vt:lpstr>
      <vt:lpstr>Local Test Administration Training</vt:lpstr>
      <vt:lpstr>Notify Students and Families</vt:lpstr>
      <vt:lpstr>Key During Testing Tasks</vt:lpstr>
      <vt:lpstr>Reporting</vt:lpstr>
      <vt:lpstr>Maintaining a Security File</vt:lpstr>
      <vt:lpstr>Administration Monitoring</vt:lpstr>
      <vt:lpstr>Key Post Testing Tasks</vt:lpstr>
      <vt:lpstr>Affidavits</vt:lpstr>
      <vt:lpstr>Hot Topics</vt:lpstr>
      <vt:lpstr>Testing Environment &amp; Materials</vt:lpstr>
      <vt:lpstr>Exceptional Circumstances</vt:lpstr>
      <vt:lpstr>Non-public placements</vt:lpstr>
      <vt:lpstr>Electronics</vt:lpstr>
      <vt:lpstr>Accommodations</vt:lpstr>
      <vt:lpstr>TI Act Violations</vt:lpstr>
      <vt:lpstr>TI Act Violations</vt:lpstr>
      <vt:lpstr>Sanctions for Violations</vt:lpstr>
      <vt:lpstr>Questions</vt:lpstr>
      <vt:lpstr>Test Administration Resources Scavenger Hunt</vt:lpstr>
      <vt:lpstr>Test Administration Resources Scavenger Hunt</vt:lpstr>
      <vt:lpstr>Before Testing</vt:lpstr>
      <vt:lpstr>Before Testing Introduction</vt:lpstr>
      <vt:lpstr>For More Information</vt:lpstr>
      <vt:lpstr>Student Registration</vt:lpstr>
      <vt:lpstr>PARCC/DC Science Student Registration</vt:lpstr>
      <vt:lpstr>Add A New Student</vt:lpstr>
      <vt:lpstr>Create/Edit Students Screen</vt:lpstr>
      <vt:lpstr>Register a Student for a Test</vt:lpstr>
      <vt:lpstr>Register Students Screen</vt:lpstr>
      <vt:lpstr>Manage Student Tests Screen</vt:lpstr>
      <vt:lpstr>Select a Student to Edit</vt:lpstr>
      <vt:lpstr>Selecting a Student to Edit</vt:lpstr>
      <vt:lpstr>Import/Export to View/Edit Many Registrations</vt:lpstr>
      <vt:lpstr>PowerPoint Presentation</vt:lpstr>
      <vt:lpstr>Import/Export to View/Edit Many Registrations</vt:lpstr>
      <vt:lpstr>SR/PNP Requirements for  Sessions, Test Administrator Fields</vt:lpstr>
      <vt:lpstr>Common Errors Importing Data Files</vt:lpstr>
      <vt:lpstr>Pearson Access Next User Accounts</vt:lpstr>
      <vt:lpstr>Creating/Managing User Accounts</vt:lpstr>
      <vt:lpstr>User Account Permissions</vt:lpstr>
      <vt:lpstr>Create a New Account</vt:lpstr>
      <vt:lpstr>Reactivating an Old Account</vt:lpstr>
      <vt:lpstr>Reactivating an Old Account</vt:lpstr>
      <vt:lpstr>Accommodations and the Personal Needs Profile (PNP)</vt:lpstr>
      <vt:lpstr>Accommodations for Special Populations</vt:lpstr>
      <vt:lpstr>The PARCC Accessibility System</vt:lpstr>
      <vt:lpstr>The PARCC Accessibility System</vt:lpstr>
      <vt:lpstr>Accommodations Webinar Series</vt:lpstr>
      <vt:lpstr>SEDS/PARCC/DC Science Crosswalk</vt:lpstr>
      <vt:lpstr>PARCC Accommodations Resources</vt:lpstr>
      <vt:lpstr>Student Registration and PNP</vt:lpstr>
      <vt:lpstr>Student Registration and PNP Demo</vt:lpstr>
      <vt:lpstr>Accommodations Items to Remember:</vt:lpstr>
      <vt:lpstr>Unique Accommodations</vt:lpstr>
      <vt:lpstr>Scheduling &amp; Timing  </vt:lpstr>
      <vt:lpstr>The Puzzle of Scheduling</vt:lpstr>
      <vt:lpstr>Time: Test Windows</vt:lpstr>
      <vt:lpstr>Time: ELA Test Units</vt:lpstr>
      <vt:lpstr>Time: Math Test Units</vt:lpstr>
      <vt:lpstr>Space &amp; Equipment</vt:lpstr>
      <vt:lpstr>People: Students &amp; Staff</vt:lpstr>
      <vt:lpstr>Accommodations</vt:lpstr>
      <vt:lpstr>Accommodations</vt:lpstr>
      <vt:lpstr>Think, Pair, Share</vt:lpstr>
      <vt:lpstr>Training Authorized Personnel</vt:lpstr>
      <vt:lpstr>Training Authorized Personnel</vt:lpstr>
      <vt:lpstr>Sample Test Security Training</vt:lpstr>
      <vt:lpstr>Creating/Editing Test Sessions</vt:lpstr>
      <vt:lpstr>Pearson Access Next Test Sessions</vt:lpstr>
      <vt:lpstr>Create/Edit a Test Session</vt:lpstr>
      <vt:lpstr>Infrastructure Trials</vt:lpstr>
      <vt:lpstr>Why Do An Infrastructure Trial?</vt:lpstr>
      <vt:lpstr>New Infrastructure Trial Features</vt:lpstr>
      <vt:lpstr>Final steps before testing</vt:lpstr>
      <vt:lpstr>Before Testing, Don’t Forget…</vt:lpstr>
      <vt:lpstr>Print Student Testing Tickets</vt:lpstr>
      <vt:lpstr>Student Test Ticket Sample</vt:lpstr>
      <vt:lpstr>During Testing</vt:lpstr>
      <vt:lpstr>During Testing Introduction</vt:lpstr>
      <vt:lpstr>Day of testing: Best practices</vt:lpstr>
      <vt:lpstr>Day of Testing: Culture &amp; Organization</vt:lpstr>
      <vt:lpstr>Day of Testing: Test Security</vt:lpstr>
      <vt:lpstr>Think, Pair, Share</vt:lpstr>
      <vt:lpstr>Managing Computer Test Sessions during Testing</vt:lpstr>
      <vt:lpstr>Starting a Test Using “Students in Sessions”</vt:lpstr>
      <vt:lpstr>Students in Sessions</vt:lpstr>
      <vt:lpstr>Monitoring Test Status</vt:lpstr>
      <vt:lpstr>Common Error: Units vs. Sections</vt:lpstr>
      <vt:lpstr>ELA Field Testing  GradeS 4 and 7</vt:lpstr>
      <vt:lpstr>Field Testing for Grades 4 and 7 ELA</vt:lpstr>
      <vt:lpstr>Administering Accommodations</vt:lpstr>
      <vt:lpstr>Day of Testing Accommodations</vt:lpstr>
      <vt:lpstr>Accommodations Implementation Guidance</vt:lpstr>
      <vt:lpstr>Fix a PNP Error During Testing</vt:lpstr>
      <vt:lpstr>Fix a PNP Error During Testing</vt:lpstr>
      <vt:lpstr>Student logout procedures</vt:lpstr>
      <vt:lpstr>Student Logout Procedures</vt:lpstr>
      <vt:lpstr>Make-up test administration  </vt:lpstr>
      <vt:lpstr>Make-Up Test Scheduling</vt:lpstr>
      <vt:lpstr>Make-Up Test Sessions in Pearson Access Next</vt:lpstr>
      <vt:lpstr>Who to Call, How to Get Help</vt:lpstr>
      <vt:lpstr>Who to Call, How to Get Help</vt:lpstr>
      <vt:lpstr>After Testing</vt:lpstr>
      <vt:lpstr>After Testing</vt:lpstr>
      <vt:lpstr>DC Science, Tips and Tricks, Q&amp;A</vt:lpstr>
      <vt:lpstr>What’s New: Science 2016</vt:lpstr>
      <vt:lpstr>What’s New: Science 2016</vt:lpstr>
      <vt:lpstr>Science Test Design</vt:lpstr>
      <vt:lpstr>Assign Audio Form</vt:lpstr>
      <vt:lpstr>Security Seal Codes</vt:lpstr>
      <vt:lpstr>Science: Important Dates</vt:lpstr>
      <vt:lpstr>Audio vs. Text to Speech</vt:lpstr>
      <vt:lpstr>Next Steps</vt:lpstr>
      <vt:lpstr>OSSE Contacts</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Test Coordinator Training</dc:title>
  <dc:creator>ServUS</dc:creator>
  <cp:lastModifiedBy>ServUS</cp:lastModifiedBy>
  <cp:revision>65</cp:revision>
  <cp:lastPrinted>2016-02-03T16:05:43Z</cp:lastPrinted>
  <dcterms:created xsi:type="dcterms:W3CDTF">2016-02-03T15:21:30Z</dcterms:created>
  <dcterms:modified xsi:type="dcterms:W3CDTF">2016-12-22T17:05:56Z</dcterms:modified>
</cp:coreProperties>
</file>