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6" r:id="rId5"/>
    <p:sldId id="277" r:id="rId6"/>
    <p:sldId id="257" r:id="rId7"/>
    <p:sldId id="268" r:id="rId8"/>
    <p:sldId id="263" r:id="rId9"/>
    <p:sldId id="270" r:id="rId10"/>
    <p:sldId id="271" r:id="rId11"/>
    <p:sldId id="272" r:id="rId12"/>
    <p:sldId id="273" r:id="rId13"/>
    <p:sldId id="274" r:id="rId14"/>
    <p:sldId id="278" r:id="rId15"/>
    <p:sldId id="276" r:id="rId16"/>
    <p:sldId id="258"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7" d="100"/>
          <a:sy n="107" d="100"/>
        </p:scale>
        <p:origin x="-306" y="6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7" name="Group 16"/>
          <p:cNvGrpSpPr/>
          <p:nvPr userDrawn="1"/>
        </p:nvGrpSpPr>
        <p:grpSpPr>
          <a:xfrm>
            <a:off x="190500" y="152400"/>
            <a:ext cx="8763000" cy="6486712"/>
            <a:chOff x="190500" y="152400"/>
            <a:chExt cx="8763000" cy="6486712"/>
          </a:xfrm>
        </p:grpSpPr>
        <p:sp>
          <p:nvSpPr>
            <p:cNvPr id="15" name="Rounded Rectangle 14"/>
            <p:cNvSpPr/>
            <p:nvPr userDrawn="1"/>
          </p:nvSpPr>
          <p:spPr>
            <a:xfrm>
              <a:off x="190501" y="6283512"/>
              <a:ext cx="8762999" cy="355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Rounded Rectangle 15"/>
            <p:cNvSpPr/>
            <p:nvPr userDrawn="1"/>
          </p:nvSpPr>
          <p:spPr>
            <a:xfrm>
              <a:off x="190501" y="152400"/>
              <a:ext cx="8762999" cy="736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ectangle 8"/>
            <p:cNvSpPr/>
            <p:nvPr userDrawn="1"/>
          </p:nvSpPr>
          <p:spPr>
            <a:xfrm>
              <a:off x="190500" y="609600"/>
              <a:ext cx="8763000" cy="571500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2819400"/>
            <a:ext cx="7772400" cy="1138154"/>
          </a:xfrm>
        </p:spPr>
        <p:txBody>
          <a:bodyPr/>
          <a:lstStyle>
            <a:lvl1pP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073859"/>
            <a:ext cx="6400800" cy="1110915"/>
          </a:xfrm>
        </p:spPr>
        <p:txBody>
          <a:bodyPr/>
          <a:lstStyle>
            <a:lvl1pPr marL="0" indent="0" algn="ctr">
              <a:buNone/>
              <a:defRPr>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3226466-CFF7-B748-8C88-66AA6E6F97EE}"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454-5440-1A42-B933-059D85FBE4D9}" type="slidenum">
              <a:rPr lang="en-US" smtClean="0"/>
              <a:t>‹#›</a:t>
            </a:fld>
            <a:endParaRPr lang="en-US"/>
          </a:p>
        </p:txBody>
      </p:sp>
      <p:sp>
        <p:nvSpPr>
          <p:cNvPr id="10" name="Oval 9"/>
          <p:cNvSpPr/>
          <p:nvPr userDrawn="1"/>
        </p:nvSpPr>
        <p:spPr>
          <a:xfrm>
            <a:off x="-76200" y="4876800"/>
            <a:ext cx="2095500" cy="20955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76200" y="5037095"/>
            <a:ext cx="1790700" cy="1790700"/>
          </a:xfrm>
          <a:prstGeom prst="ellipse">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SSE LOGO DIMENSIONAL WITH CLIPPING PATH 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204409"/>
            <a:ext cx="1284055" cy="1412650"/>
          </a:xfrm>
          <a:prstGeom prst="rect">
            <a:avLst/>
          </a:prstGeom>
        </p:spPr>
      </p:pic>
      <p:sp>
        <p:nvSpPr>
          <p:cNvPr id="14" name="Picture Placeholder 13"/>
          <p:cNvSpPr>
            <a:spLocks noGrp="1"/>
          </p:cNvSpPr>
          <p:nvPr>
            <p:ph type="pic" sz="quarter" idx="13"/>
          </p:nvPr>
        </p:nvSpPr>
        <p:spPr>
          <a:xfrm>
            <a:off x="685800" y="609600"/>
            <a:ext cx="7772400" cy="2133600"/>
          </a:xfrm>
        </p:spPr>
        <p:txBody>
          <a:bodyPr anchor="ct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03103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ounded Rectangle 11"/>
          <p:cNvSpPr/>
          <p:nvPr userDrawn="1"/>
        </p:nvSpPr>
        <p:spPr>
          <a:xfrm>
            <a:off x="190501" y="6283512"/>
            <a:ext cx="8762999" cy="355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8" name="Group 7"/>
          <p:cNvGrpSpPr/>
          <p:nvPr userDrawn="1"/>
        </p:nvGrpSpPr>
        <p:grpSpPr>
          <a:xfrm>
            <a:off x="190501" y="152400"/>
            <a:ext cx="3384549" cy="6019800"/>
            <a:chOff x="190500" y="152400"/>
            <a:chExt cx="8763000" cy="6486712"/>
          </a:xfrm>
          <a:solidFill>
            <a:srgbClr val="004B8D"/>
          </a:solidFill>
        </p:grpSpPr>
        <p:sp>
          <p:nvSpPr>
            <p:cNvPr id="9" name="Rounded Rectangle 8"/>
            <p:cNvSpPr/>
            <p:nvPr userDrawn="1"/>
          </p:nvSpPr>
          <p:spPr>
            <a:xfrm>
              <a:off x="190501" y="6283512"/>
              <a:ext cx="8762999" cy="355600"/>
            </a:xfrm>
            <a:prstGeom prst="roundRect">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ounded Rectangle 9"/>
            <p:cNvSpPr/>
            <p:nvPr userDrawn="1"/>
          </p:nvSpPr>
          <p:spPr>
            <a:xfrm>
              <a:off x="190501" y="152400"/>
              <a:ext cx="8762999" cy="736600"/>
            </a:xfrm>
            <a:prstGeom prst="roundRect">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10"/>
            <p:cNvSpPr/>
            <p:nvPr userDrawn="1"/>
          </p:nvSpPr>
          <p:spPr>
            <a:xfrm>
              <a:off x="190500" y="609600"/>
              <a:ext cx="8763000" cy="571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20687" y="273050"/>
            <a:ext cx="3008313" cy="1162050"/>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7600" y="273050"/>
            <a:ext cx="5029200" cy="5853113"/>
          </a:xfrm>
        </p:spPr>
        <p:txBody>
          <a:bodyPr/>
          <a:lstStyle>
            <a:lvl1pPr>
              <a:defRPr sz="3200">
                <a:solidFill>
                  <a:srgbClr val="7F7F7F"/>
                </a:solidFill>
              </a:defRPr>
            </a:lvl1pPr>
            <a:lvl2pPr>
              <a:defRPr sz="2800">
                <a:solidFill>
                  <a:srgbClr val="7F7F7F"/>
                </a:solidFill>
              </a:defRPr>
            </a:lvl2pPr>
            <a:lvl3pPr>
              <a:defRPr sz="2400">
                <a:solidFill>
                  <a:srgbClr val="7F7F7F"/>
                </a:solidFill>
              </a:defRPr>
            </a:lvl3pPr>
            <a:lvl4pPr>
              <a:defRPr sz="2000">
                <a:solidFill>
                  <a:srgbClr val="7F7F7F"/>
                </a:solidFill>
              </a:defRPr>
            </a:lvl4pPr>
            <a:lvl5pPr>
              <a:defRPr sz="2000">
                <a:solidFill>
                  <a:srgbClr val="7F7F7F"/>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20687"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3226466-CFF7-B748-8C88-66AA6E6F97EE}"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82454-5440-1A42-B933-059D85FBE4D9}" type="slidenum">
              <a:rPr lang="en-US" smtClean="0"/>
              <a:t>‹#›</a:t>
            </a:fld>
            <a:endParaRPr lang="en-US"/>
          </a:p>
        </p:txBody>
      </p:sp>
    </p:spTree>
    <p:extLst>
      <p:ext uri="{BB962C8B-B14F-4D97-AF65-F5344CB8AC3E}">
        <p14:creationId xmlns:p14="http://schemas.microsoft.com/office/powerpoint/2010/main" val="47019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userDrawn="1"/>
        </p:nvGrpSpPr>
        <p:grpSpPr>
          <a:xfrm>
            <a:off x="190500" y="152400"/>
            <a:ext cx="8763000" cy="6486712"/>
            <a:chOff x="190500" y="152400"/>
            <a:chExt cx="8763000" cy="6486712"/>
          </a:xfrm>
        </p:grpSpPr>
        <p:sp>
          <p:nvSpPr>
            <p:cNvPr id="9" name="Rounded Rectangle 8"/>
            <p:cNvSpPr/>
            <p:nvPr userDrawn="1"/>
          </p:nvSpPr>
          <p:spPr>
            <a:xfrm>
              <a:off x="190501" y="6283512"/>
              <a:ext cx="8762999" cy="355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ounded Rectangle 9"/>
            <p:cNvSpPr/>
            <p:nvPr userDrawn="1"/>
          </p:nvSpPr>
          <p:spPr>
            <a:xfrm>
              <a:off x="190501" y="152400"/>
              <a:ext cx="8762999" cy="736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10"/>
            <p:cNvSpPr/>
            <p:nvPr userDrawn="1"/>
          </p:nvSpPr>
          <p:spPr>
            <a:xfrm>
              <a:off x="190500" y="609600"/>
              <a:ext cx="8763000" cy="571500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92288" y="4800600"/>
            <a:ext cx="5486400" cy="566738"/>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4B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3226466-CFF7-B748-8C88-66AA6E6F97EE}"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82454-5440-1A42-B933-059D85FBE4D9}" type="slidenum">
              <a:rPr lang="en-US" smtClean="0"/>
              <a:t>‹#›</a:t>
            </a:fld>
            <a:endParaRPr lang="en-US"/>
          </a:p>
        </p:txBody>
      </p:sp>
    </p:spTree>
    <p:extLst>
      <p:ext uri="{BB962C8B-B14F-4D97-AF65-F5344CB8AC3E}">
        <p14:creationId xmlns:p14="http://schemas.microsoft.com/office/powerpoint/2010/main" val="3936037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8" name="Group 7"/>
          <p:cNvGrpSpPr/>
          <p:nvPr userDrawn="1"/>
        </p:nvGrpSpPr>
        <p:grpSpPr>
          <a:xfrm>
            <a:off x="190500" y="152400"/>
            <a:ext cx="8763000" cy="6486712"/>
            <a:chOff x="190500" y="152400"/>
            <a:chExt cx="8763000" cy="6486712"/>
          </a:xfrm>
          <a:solidFill>
            <a:srgbClr val="004B8D"/>
          </a:solidFill>
        </p:grpSpPr>
        <p:sp>
          <p:nvSpPr>
            <p:cNvPr id="9" name="Rounded Rectangle 8"/>
            <p:cNvSpPr/>
            <p:nvPr userDrawn="1"/>
          </p:nvSpPr>
          <p:spPr>
            <a:xfrm>
              <a:off x="190501" y="6283512"/>
              <a:ext cx="8762999" cy="355600"/>
            </a:xfrm>
            <a:prstGeom prst="roundRect">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ounded Rectangle 9"/>
            <p:cNvSpPr/>
            <p:nvPr userDrawn="1"/>
          </p:nvSpPr>
          <p:spPr>
            <a:xfrm>
              <a:off x="190501" y="152400"/>
              <a:ext cx="8762999" cy="736600"/>
            </a:xfrm>
            <a:prstGeom prst="roundRect">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10"/>
            <p:cNvSpPr/>
            <p:nvPr userDrawn="1"/>
          </p:nvSpPr>
          <p:spPr>
            <a:xfrm>
              <a:off x="190500" y="609600"/>
              <a:ext cx="8763000" cy="571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92288" y="4800600"/>
            <a:ext cx="5486400" cy="566738"/>
          </a:xfrm>
        </p:spPr>
        <p:txBody>
          <a:bodyPr anchor="b"/>
          <a:lstStyle>
            <a:lvl1pPr algn="l">
              <a:defRPr sz="2000" b="1">
                <a:solidFill>
                  <a:srgbClr val="FFFFFF"/>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7AC14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3226466-CFF7-B748-8C88-66AA6E6F97EE}"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82454-5440-1A42-B933-059D85FBE4D9}" type="slidenum">
              <a:rPr lang="en-US" smtClean="0"/>
              <a:t>‹#›</a:t>
            </a:fld>
            <a:endParaRPr lang="en-US"/>
          </a:p>
        </p:txBody>
      </p:sp>
    </p:spTree>
    <p:extLst>
      <p:ext uri="{BB962C8B-B14F-4D97-AF65-F5344CB8AC3E}">
        <p14:creationId xmlns:p14="http://schemas.microsoft.com/office/powerpoint/2010/main" val="423763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59353" y="135836"/>
            <a:ext cx="8625294" cy="3660769"/>
          </a:xfrm>
          <a:prstGeom prst="rect">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ounded Rectangle 7"/>
          <p:cNvSpPr/>
          <p:nvPr userDrawn="1"/>
        </p:nvSpPr>
        <p:spPr>
          <a:xfrm>
            <a:off x="4048609" y="3220797"/>
            <a:ext cx="1046783" cy="115161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1"/>
          <p:cNvSpPr>
            <a:spLocks noGrp="1"/>
          </p:cNvSpPr>
          <p:nvPr>
            <p:ph type="ctrTitle"/>
          </p:nvPr>
        </p:nvSpPr>
        <p:spPr>
          <a:xfrm>
            <a:off x="685800" y="1743281"/>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371600" y="4407856"/>
            <a:ext cx="6400800" cy="98643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a:xfrm>
            <a:off x="457200" y="6356350"/>
            <a:ext cx="2133600" cy="365125"/>
          </a:xfrm>
        </p:spPr>
        <p:txBody>
          <a:bodyPr/>
          <a:lstStyle/>
          <a:p>
            <a:fld id="{5CB6080C-85D1-8A47-9271-ADE3DB8C2579}" type="datetime1">
              <a:rPr lang="en-US" smtClean="0">
                <a:solidFill>
                  <a:prstClr val="black">
                    <a:tint val="75000"/>
                  </a:prstClr>
                </a:solidFill>
              </a:rPr>
              <a:pPr/>
              <a:t>12/22/2016</a:t>
            </a:fld>
            <a:endParaRPr lang="en-US" dirty="0">
              <a:solidFill>
                <a:prstClr val="black">
                  <a:tint val="75000"/>
                </a:prstClr>
              </a:solidFill>
            </a:endParaRPr>
          </a:p>
        </p:txBody>
      </p:sp>
      <p:sp>
        <p:nvSpPr>
          <p:cNvPr id="12" name="Slide Number Placeholder 5"/>
          <p:cNvSpPr>
            <a:spLocks noGrp="1"/>
          </p:cNvSpPr>
          <p:nvPr>
            <p:ph type="sldNum" sz="quarter" idx="12"/>
          </p:nvPr>
        </p:nvSpPr>
        <p:spPr>
          <a:xfrm>
            <a:off x="6553200" y="6356350"/>
            <a:ext cx="2133600" cy="365125"/>
          </a:xfrm>
        </p:spPr>
        <p:txBody>
          <a:bodyPr/>
          <a:lstStyle/>
          <a:p>
            <a:fld id="{FE3A80FF-DE37-47B6-998A-A34216B500D5}" type="slidenum">
              <a:rPr lang="en-US" smtClean="0">
                <a:solidFill>
                  <a:prstClr val="black">
                    <a:tint val="75000"/>
                  </a:prstClr>
                </a:solidFill>
              </a:rPr>
              <a:pPr/>
              <a:t>‹#›</a:t>
            </a:fld>
            <a:endParaRPr lang="en-US" dirty="0">
              <a:solidFill>
                <a:prstClr val="black">
                  <a:tint val="75000"/>
                </a:prstClr>
              </a:solidFill>
            </a:endParaRPr>
          </a:p>
        </p:txBody>
      </p:sp>
      <p:sp>
        <p:nvSpPr>
          <p:cNvPr id="13" name="Rectangle 12"/>
          <p:cNvSpPr/>
          <p:nvPr userDrawn="1"/>
        </p:nvSpPr>
        <p:spPr>
          <a:xfrm>
            <a:off x="259353" y="135836"/>
            <a:ext cx="8625294" cy="6119394"/>
          </a:xfrm>
          <a:prstGeom prst="rect">
            <a:avLst/>
          </a:prstGeom>
          <a:noFill/>
          <a:ln w="38100" cmpd="sng">
            <a:solidFill>
              <a:srgbClr val="004B8D"/>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4" name="Picture 13" descr="OSSE LOGO DIMENSIONAL WITH CLIPPING PATH 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5401" y="3200421"/>
            <a:ext cx="1046783" cy="1151615"/>
          </a:xfrm>
          <a:prstGeom prst="rect">
            <a:avLst/>
          </a:prstGeom>
        </p:spPr>
      </p:pic>
    </p:spTree>
    <p:extLst>
      <p:ext uri="{BB962C8B-B14F-4D97-AF65-F5344CB8AC3E}">
        <p14:creationId xmlns:p14="http://schemas.microsoft.com/office/powerpoint/2010/main" val="172062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ounded Rectangle 6"/>
          <p:cNvSpPr/>
          <p:nvPr userDrawn="1"/>
        </p:nvSpPr>
        <p:spPr>
          <a:xfrm>
            <a:off x="190501" y="6283512"/>
            <a:ext cx="8762999" cy="355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ounded Rectangle 7"/>
          <p:cNvSpPr/>
          <p:nvPr userDrawn="1"/>
        </p:nvSpPr>
        <p:spPr>
          <a:xfrm>
            <a:off x="190501" y="152400"/>
            <a:ext cx="8762999" cy="736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226466-CFF7-B748-8C88-66AA6E6F97EE}"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454-5440-1A42-B933-059D85FBE4D9}" type="slidenum">
              <a:rPr lang="en-US" smtClean="0"/>
              <a:t>‹#›</a:t>
            </a:fld>
            <a:endParaRPr lang="en-US"/>
          </a:p>
        </p:txBody>
      </p:sp>
    </p:spTree>
    <p:extLst>
      <p:ext uri="{BB962C8B-B14F-4D97-AF65-F5344CB8AC3E}">
        <p14:creationId xmlns:p14="http://schemas.microsoft.com/office/powerpoint/2010/main" val="186469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8" name="Rounded Rectangle 7"/>
          <p:cNvSpPr/>
          <p:nvPr userDrawn="1"/>
        </p:nvSpPr>
        <p:spPr>
          <a:xfrm>
            <a:off x="190501" y="152400"/>
            <a:ext cx="8762999" cy="736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rgbClr val="7AC143"/>
                </a:solidFill>
              </a:defRPr>
            </a:lvl1pPr>
          </a:lstStyle>
          <a:p>
            <a:fld id="{23226466-CFF7-B748-8C88-66AA6E6F97EE}" type="datetimeFigureOut">
              <a:rPr lang="en-US" smtClean="0"/>
              <a:pPr/>
              <a:t>12/22/2016</a:t>
            </a:fld>
            <a:endParaRPr lang="en-US"/>
          </a:p>
        </p:txBody>
      </p:sp>
      <p:sp>
        <p:nvSpPr>
          <p:cNvPr id="5" name="Footer Placeholder 4"/>
          <p:cNvSpPr>
            <a:spLocks noGrp="1"/>
          </p:cNvSpPr>
          <p:nvPr>
            <p:ph type="ftr" sz="quarter" idx="11"/>
          </p:nvPr>
        </p:nvSpPr>
        <p:spPr/>
        <p:txBody>
          <a:bodyPr/>
          <a:lstStyle>
            <a:lvl1pPr>
              <a:defRPr>
                <a:solidFill>
                  <a:srgbClr val="7AC143"/>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7AC143"/>
                </a:solidFill>
              </a:defRPr>
            </a:lvl1pPr>
          </a:lstStyle>
          <a:p>
            <a:fld id="{99E82454-5440-1A42-B933-059D85FBE4D9}" type="slidenum">
              <a:rPr lang="en-US" smtClean="0"/>
              <a:pPr/>
              <a:t>‹#›</a:t>
            </a:fld>
            <a:endParaRPr lang="en-US"/>
          </a:p>
        </p:txBody>
      </p:sp>
      <p:cxnSp>
        <p:nvCxnSpPr>
          <p:cNvPr id="10" name="Straight Connector 9"/>
          <p:cNvCxnSpPr/>
          <p:nvPr userDrawn="1"/>
        </p:nvCxnSpPr>
        <p:spPr>
          <a:xfrm>
            <a:off x="457200" y="6248400"/>
            <a:ext cx="8229600" cy="0"/>
          </a:xfrm>
          <a:prstGeom prst="line">
            <a:avLst/>
          </a:prstGeom>
          <a:ln>
            <a:solidFill>
              <a:srgbClr val="7AC14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1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7" name="Group 16"/>
          <p:cNvGrpSpPr/>
          <p:nvPr userDrawn="1"/>
        </p:nvGrpSpPr>
        <p:grpSpPr>
          <a:xfrm>
            <a:off x="190500" y="152400"/>
            <a:ext cx="8763000" cy="6486712"/>
            <a:chOff x="190500" y="152400"/>
            <a:chExt cx="8763000" cy="6486712"/>
          </a:xfrm>
        </p:grpSpPr>
        <p:sp>
          <p:nvSpPr>
            <p:cNvPr id="15" name="Rounded Rectangle 14"/>
            <p:cNvSpPr/>
            <p:nvPr userDrawn="1"/>
          </p:nvSpPr>
          <p:spPr>
            <a:xfrm>
              <a:off x="190501" y="6283512"/>
              <a:ext cx="8762999" cy="355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Rounded Rectangle 15"/>
            <p:cNvSpPr/>
            <p:nvPr userDrawn="1"/>
          </p:nvSpPr>
          <p:spPr>
            <a:xfrm>
              <a:off x="190501" y="152400"/>
              <a:ext cx="8762999" cy="736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ectangle 8"/>
            <p:cNvSpPr/>
            <p:nvPr userDrawn="1"/>
          </p:nvSpPr>
          <p:spPr>
            <a:xfrm>
              <a:off x="190500" y="609600"/>
              <a:ext cx="8763000" cy="5715000"/>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685800" y="2819400"/>
            <a:ext cx="7772400" cy="1138154"/>
          </a:xfrm>
        </p:spPr>
        <p:txBody>
          <a:bodyPr/>
          <a:lstStyle>
            <a:lvl1pPr>
              <a:defRPr baseline="0">
                <a:solidFill>
                  <a:srgbClr val="FFFFFF"/>
                </a:solidFill>
              </a:defRPr>
            </a:lvl1pPr>
          </a:lstStyle>
          <a:p>
            <a:r>
              <a:rPr lang="en-US" dirty="0" smtClean="0"/>
              <a:t>Click to edit Master New Section</a:t>
            </a:r>
            <a:endParaRPr lang="en-US" dirty="0"/>
          </a:p>
        </p:txBody>
      </p:sp>
      <p:sp>
        <p:nvSpPr>
          <p:cNvPr id="3" name="Subtitle 2"/>
          <p:cNvSpPr>
            <a:spLocks noGrp="1"/>
          </p:cNvSpPr>
          <p:nvPr>
            <p:ph type="subTitle" idx="1" hasCustomPrompt="1"/>
          </p:nvPr>
        </p:nvSpPr>
        <p:spPr>
          <a:xfrm>
            <a:off x="1371600" y="4073859"/>
            <a:ext cx="6400800" cy="1110915"/>
          </a:xfrm>
        </p:spPr>
        <p:txBody>
          <a:bodyPr/>
          <a:lstStyle>
            <a:lvl1pPr marL="0" indent="0" algn="ctr">
              <a:buNone/>
              <a:defRPr>
                <a:solidFill>
                  <a:srgbClr val="004B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subsection subtitle style</a:t>
            </a:r>
            <a:endParaRPr lang="en-US" dirty="0"/>
          </a:p>
        </p:txBody>
      </p:sp>
      <p:sp>
        <p:nvSpPr>
          <p:cNvPr id="4" name="Date Placeholder 3"/>
          <p:cNvSpPr>
            <a:spLocks noGrp="1"/>
          </p:cNvSpPr>
          <p:nvPr>
            <p:ph type="dt" sz="half" idx="10"/>
          </p:nvPr>
        </p:nvSpPr>
        <p:spPr/>
        <p:txBody>
          <a:bodyPr/>
          <a:lstStyle/>
          <a:p>
            <a:fld id="{23226466-CFF7-B748-8C88-66AA6E6F97EE}"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454-5440-1A42-B933-059D85FBE4D9}" type="slidenum">
              <a:rPr lang="en-US" smtClean="0"/>
              <a:t>‹#›</a:t>
            </a:fld>
            <a:endParaRPr lang="en-US"/>
          </a:p>
        </p:txBody>
      </p:sp>
      <p:sp>
        <p:nvSpPr>
          <p:cNvPr id="10" name="Oval 9"/>
          <p:cNvSpPr/>
          <p:nvPr userDrawn="1"/>
        </p:nvSpPr>
        <p:spPr>
          <a:xfrm>
            <a:off x="3524250" y="53391"/>
            <a:ext cx="2095500" cy="20955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userDrawn="1"/>
        </p:nvSpPr>
        <p:spPr>
          <a:xfrm>
            <a:off x="3676650" y="213686"/>
            <a:ext cx="1790700" cy="1790700"/>
          </a:xfrm>
          <a:prstGeom prst="ellipse">
            <a:avLst/>
          </a:prstGeom>
          <a:solidFill>
            <a:srgbClr val="004B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SSE LOGO DIMENSIONAL WITH CLIPPING PATH 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9973" y="381000"/>
            <a:ext cx="1284055" cy="1412650"/>
          </a:xfrm>
          <a:prstGeom prst="rect">
            <a:avLst/>
          </a:prstGeom>
        </p:spPr>
      </p:pic>
    </p:spTree>
    <p:extLst>
      <p:ext uri="{BB962C8B-B14F-4D97-AF65-F5344CB8AC3E}">
        <p14:creationId xmlns:p14="http://schemas.microsoft.com/office/powerpoint/2010/main" val="104530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userDrawn="1"/>
        </p:nvSpPr>
        <p:spPr>
          <a:xfrm>
            <a:off x="190501" y="6283512"/>
            <a:ext cx="8762999" cy="355600"/>
          </a:xfrm>
          <a:prstGeom prst="roundRect">
            <a:avLst/>
          </a:prstGeom>
          <a:solidFill>
            <a:srgbClr val="004B8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ounded Rectangle 7"/>
          <p:cNvSpPr/>
          <p:nvPr userDrawn="1"/>
        </p:nvSpPr>
        <p:spPr>
          <a:xfrm>
            <a:off x="190501" y="152400"/>
            <a:ext cx="8762999" cy="736600"/>
          </a:xfrm>
          <a:prstGeom prst="roundRect">
            <a:avLst/>
          </a:prstGeom>
          <a:solidFill>
            <a:srgbClr val="004B8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3226466-CFF7-B748-8C88-66AA6E6F97EE}"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454-5440-1A42-B933-059D85FBE4D9}" type="slidenum">
              <a:rPr lang="en-US" smtClean="0"/>
              <a:t>‹#›</a:t>
            </a:fld>
            <a:endParaRPr lang="en-US"/>
          </a:p>
        </p:txBody>
      </p:sp>
    </p:spTree>
    <p:extLst>
      <p:ext uri="{BB962C8B-B14F-4D97-AF65-F5344CB8AC3E}">
        <p14:creationId xmlns:p14="http://schemas.microsoft.com/office/powerpoint/2010/main" val="273524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8" name="Rounded Rectangle 7"/>
          <p:cNvSpPr/>
          <p:nvPr userDrawn="1"/>
        </p:nvSpPr>
        <p:spPr>
          <a:xfrm>
            <a:off x="190501" y="152400"/>
            <a:ext cx="8762999" cy="736600"/>
          </a:xfrm>
          <a:prstGeom prst="roundRect">
            <a:avLst/>
          </a:prstGeom>
          <a:solidFill>
            <a:srgbClr val="004B8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rgbClr val="004B8D"/>
                </a:solidFill>
              </a:defRPr>
            </a:lvl1pPr>
          </a:lstStyle>
          <a:p>
            <a:fld id="{23226466-CFF7-B748-8C88-66AA6E6F97EE}" type="datetimeFigureOut">
              <a:rPr lang="en-US" smtClean="0"/>
              <a:pPr/>
              <a:t>12/22/2016</a:t>
            </a:fld>
            <a:endParaRPr lang="en-US"/>
          </a:p>
        </p:txBody>
      </p:sp>
      <p:sp>
        <p:nvSpPr>
          <p:cNvPr id="5" name="Footer Placeholder 4"/>
          <p:cNvSpPr>
            <a:spLocks noGrp="1"/>
          </p:cNvSpPr>
          <p:nvPr>
            <p:ph type="ftr" sz="quarter" idx="11"/>
          </p:nvPr>
        </p:nvSpPr>
        <p:spPr/>
        <p:txBody>
          <a:bodyPr/>
          <a:lstStyle>
            <a:lvl1pPr>
              <a:defRPr>
                <a:solidFill>
                  <a:srgbClr val="004B8D"/>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4B8D"/>
                </a:solidFill>
              </a:defRPr>
            </a:lvl1pPr>
          </a:lstStyle>
          <a:p>
            <a:fld id="{99E82454-5440-1A42-B933-059D85FBE4D9}" type="slidenum">
              <a:rPr lang="en-US" smtClean="0"/>
              <a:pPr/>
              <a:t>‹#›</a:t>
            </a:fld>
            <a:endParaRPr lang="en-US"/>
          </a:p>
        </p:txBody>
      </p:sp>
      <p:cxnSp>
        <p:nvCxnSpPr>
          <p:cNvPr id="9" name="Straight Connector 8"/>
          <p:cNvCxnSpPr/>
          <p:nvPr userDrawn="1"/>
        </p:nvCxnSpPr>
        <p:spPr>
          <a:xfrm>
            <a:off x="457200" y="6248400"/>
            <a:ext cx="8229600" cy="0"/>
          </a:xfrm>
          <a:prstGeom prst="line">
            <a:avLst/>
          </a:prstGeom>
          <a:ln>
            <a:solidFill>
              <a:srgbClr val="004B8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03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6"/>
          <p:cNvGrpSpPr/>
          <p:nvPr userDrawn="1"/>
        </p:nvGrpSpPr>
        <p:grpSpPr>
          <a:xfrm>
            <a:off x="190500" y="152400"/>
            <a:ext cx="8763000" cy="6486712"/>
            <a:chOff x="190500" y="152400"/>
            <a:chExt cx="8763000" cy="6486712"/>
          </a:xfrm>
          <a:solidFill>
            <a:srgbClr val="004B8D"/>
          </a:solidFill>
        </p:grpSpPr>
        <p:sp>
          <p:nvSpPr>
            <p:cNvPr id="8" name="Rounded Rectangle 7"/>
            <p:cNvSpPr/>
            <p:nvPr userDrawn="1"/>
          </p:nvSpPr>
          <p:spPr>
            <a:xfrm>
              <a:off x="190501" y="6283512"/>
              <a:ext cx="8762999" cy="355600"/>
            </a:xfrm>
            <a:prstGeom prst="roundRect">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ounded Rectangle 8"/>
            <p:cNvSpPr/>
            <p:nvPr userDrawn="1"/>
          </p:nvSpPr>
          <p:spPr>
            <a:xfrm>
              <a:off x="190501" y="152400"/>
              <a:ext cx="8762999" cy="736600"/>
            </a:xfrm>
            <a:prstGeom prst="roundRect">
              <a:avLst/>
            </a:pr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ectangle 9"/>
            <p:cNvSpPr/>
            <p:nvPr userDrawn="1"/>
          </p:nvSpPr>
          <p:spPr>
            <a:xfrm>
              <a:off x="190500" y="609600"/>
              <a:ext cx="8763000" cy="5715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22313" y="4406900"/>
            <a:ext cx="7772400" cy="1362075"/>
          </a:xfrm>
        </p:spPr>
        <p:txBody>
          <a:bodyPr anchor="t"/>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AC14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3226466-CFF7-B748-8C88-66AA6E6F97EE}" type="datetimeFigureOut">
              <a:rPr lang="en-US" smtClean="0"/>
              <a:t>12/22/2016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82454-5440-1A42-B933-059D85FBE4D9}" type="slidenum">
              <a:rPr lang="en-US" smtClean="0"/>
              <a:t>‹#›</a:t>
            </a:fld>
            <a:endParaRPr lang="en-US"/>
          </a:p>
        </p:txBody>
      </p:sp>
      <p:sp>
        <p:nvSpPr>
          <p:cNvPr id="11" name="Picture Placeholder 13"/>
          <p:cNvSpPr>
            <a:spLocks noGrp="1"/>
          </p:cNvSpPr>
          <p:nvPr>
            <p:ph type="pic" sz="quarter" idx="13"/>
          </p:nvPr>
        </p:nvSpPr>
        <p:spPr>
          <a:xfrm>
            <a:off x="722312" y="685800"/>
            <a:ext cx="7735887" cy="2133600"/>
          </a:xfrm>
        </p:spPr>
        <p:txBody>
          <a:bodyPr anchor="ct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56591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190501" y="6283512"/>
            <a:ext cx="8762999" cy="355600"/>
          </a:xfrm>
          <a:prstGeom prst="roundRect">
            <a:avLst/>
          </a:prstGeom>
          <a:solidFill>
            <a:srgbClr val="004B8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ounded Rectangle 8"/>
          <p:cNvSpPr/>
          <p:nvPr userDrawn="1"/>
        </p:nvSpPr>
        <p:spPr>
          <a:xfrm>
            <a:off x="190501" y="152400"/>
            <a:ext cx="8762999" cy="736600"/>
          </a:xfrm>
          <a:prstGeom prst="roundRect">
            <a:avLst/>
          </a:prstGeom>
          <a:solidFill>
            <a:srgbClr val="004B8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90600"/>
            <a:ext cx="4038600" cy="5135563"/>
          </a:xfrm>
        </p:spPr>
        <p:txBody>
          <a:bodyPr/>
          <a:lstStyle>
            <a:lvl1pPr>
              <a:defRPr sz="2800">
                <a:solidFill>
                  <a:srgbClr val="7F7F7F"/>
                </a:solidFill>
              </a:defRPr>
            </a:lvl1pPr>
            <a:lvl2pPr>
              <a:defRPr sz="2400">
                <a:solidFill>
                  <a:srgbClr val="7F7F7F"/>
                </a:solidFill>
              </a:defRPr>
            </a:lvl2pPr>
            <a:lvl3pPr>
              <a:defRPr sz="2000">
                <a:solidFill>
                  <a:srgbClr val="7F7F7F"/>
                </a:solidFill>
              </a:defRPr>
            </a:lvl3pPr>
            <a:lvl4pPr>
              <a:defRPr sz="1800">
                <a:solidFill>
                  <a:srgbClr val="7F7F7F"/>
                </a:solidFill>
              </a:defRPr>
            </a:lvl4pPr>
            <a:lvl5pPr>
              <a:defRPr sz="1800">
                <a:solidFill>
                  <a:srgbClr val="7F7F7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038600" cy="5135563"/>
          </a:xfrm>
        </p:spPr>
        <p:txBody>
          <a:bodyPr/>
          <a:lstStyle>
            <a:lvl1pPr>
              <a:defRPr sz="2800">
                <a:solidFill>
                  <a:srgbClr val="7F7F7F"/>
                </a:solidFill>
              </a:defRPr>
            </a:lvl1pPr>
            <a:lvl2pPr>
              <a:defRPr sz="2400">
                <a:solidFill>
                  <a:srgbClr val="7F7F7F"/>
                </a:solidFill>
              </a:defRPr>
            </a:lvl2pPr>
            <a:lvl3pPr>
              <a:defRPr sz="2000">
                <a:solidFill>
                  <a:srgbClr val="7F7F7F"/>
                </a:solidFill>
              </a:defRPr>
            </a:lvl3pPr>
            <a:lvl4pPr>
              <a:defRPr sz="1800">
                <a:solidFill>
                  <a:srgbClr val="7F7F7F"/>
                </a:solidFill>
              </a:defRPr>
            </a:lvl4pPr>
            <a:lvl5pPr>
              <a:defRPr sz="1800">
                <a:solidFill>
                  <a:srgbClr val="7F7F7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26466-CFF7-B748-8C88-66AA6E6F97EE}" type="datetimeFigureOut">
              <a:rPr lang="en-US" smtClean="0"/>
              <a:t>12/22/2016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82454-5440-1A42-B933-059D85FBE4D9}" type="slidenum">
              <a:rPr lang="en-US" smtClean="0"/>
              <a:t>‹#›</a:t>
            </a:fld>
            <a:endParaRPr lang="en-US"/>
          </a:p>
        </p:txBody>
      </p:sp>
    </p:spTree>
    <p:extLst>
      <p:ext uri="{BB962C8B-B14F-4D97-AF65-F5344CB8AC3E}">
        <p14:creationId xmlns:p14="http://schemas.microsoft.com/office/powerpoint/2010/main" val="226072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ounded Rectangle 9"/>
          <p:cNvSpPr/>
          <p:nvPr userDrawn="1"/>
        </p:nvSpPr>
        <p:spPr>
          <a:xfrm>
            <a:off x="190501" y="6283512"/>
            <a:ext cx="8762999" cy="355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ounded Rectangle 10"/>
          <p:cNvSpPr/>
          <p:nvPr userDrawn="1"/>
        </p:nvSpPr>
        <p:spPr>
          <a:xfrm>
            <a:off x="190501" y="152400"/>
            <a:ext cx="8762999" cy="736600"/>
          </a:xfrm>
          <a:prstGeom prst="roundRect">
            <a:avLst/>
          </a:prstGeom>
          <a:solidFill>
            <a:srgbClr val="7AC143"/>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06562"/>
            <a:ext cx="4040188" cy="4419601"/>
          </a:xfrm>
        </p:spPr>
        <p:txBody>
          <a:bodyPr/>
          <a:lstStyle>
            <a:lvl1pPr>
              <a:defRPr sz="2400">
                <a:solidFill>
                  <a:srgbClr val="7F7F7F"/>
                </a:solidFill>
              </a:defRPr>
            </a:lvl1pPr>
            <a:lvl2pPr>
              <a:defRPr sz="2000">
                <a:solidFill>
                  <a:srgbClr val="7F7F7F"/>
                </a:solidFill>
              </a:defRPr>
            </a:lvl2pPr>
            <a:lvl3pPr>
              <a:defRPr sz="1800">
                <a:solidFill>
                  <a:srgbClr val="7F7F7F"/>
                </a:solidFill>
              </a:defRPr>
            </a:lvl3pPr>
            <a:lvl4pPr>
              <a:defRPr sz="1600">
                <a:solidFill>
                  <a:srgbClr val="7F7F7F"/>
                </a:solidFill>
              </a:defRPr>
            </a:lvl4pPr>
            <a:lvl5pPr>
              <a:defRPr sz="1600">
                <a:solidFill>
                  <a:srgbClr val="7F7F7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041775" cy="639762"/>
          </a:xfrm>
        </p:spPr>
        <p:txBody>
          <a:bodyPr anchor="b"/>
          <a:lstStyle>
            <a:lvl1pPr marL="0" indent="0">
              <a:buNone/>
              <a:defRPr sz="2400" b="1">
                <a:solidFill>
                  <a:srgbClr val="004B8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06562"/>
            <a:ext cx="4041775" cy="4419601"/>
          </a:xfrm>
        </p:spPr>
        <p:txBody>
          <a:bodyPr/>
          <a:lstStyle>
            <a:lvl1pPr>
              <a:defRPr sz="2400">
                <a:solidFill>
                  <a:srgbClr val="7F7F7F"/>
                </a:solidFill>
              </a:defRPr>
            </a:lvl1pPr>
            <a:lvl2pPr>
              <a:defRPr sz="2000">
                <a:solidFill>
                  <a:srgbClr val="7F7F7F"/>
                </a:solidFill>
              </a:defRPr>
            </a:lvl2pPr>
            <a:lvl3pPr>
              <a:defRPr sz="1800">
                <a:solidFill>
                  <a:srgbClr val="7F7F7F"/>
                </a:solidFill>
              </a:defRPr>
            </a:lvl3pPr>
            <a:lvl4pPr>
              <a:defRPr sz="1600">
                <a:solidFill>
                  <a:srgbClr val="7F7F7F"/>
                </a:solidFill>
              </a:defRPr>
            </a:lvl4pPr>
            <a:lvl5pPr>
              <a:defRPr sz="1600">
                <a:solidFill>
                  <a:srgbClr val="7F7F7F"/>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3226466-CFF7-B748-8C88-66AA6E6F97EE}" type="datetimeFigureOut">
              <a:rPr lang="en-US" smtClean="0"/>
              <a:t>12/22/2016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82454-5440-1A42-B933-059D85FBE4D9}" type="slidenum">
              <a:rPr lang="en-US" smtClean="0"/>
              <a:t>‹#›</a:t>
            </a:fld>
            <a:endParaRPr lang="en-US"/>
          </a:p>
        </p:txBody>
      </p:sp>
    </p:spTree>
    <p:extLst>
      <p:ext uri="{BB962C8B-B14F-4D97-AF65-F5344CB8AC3E}">
        <p14:creationId xmlns:p14="http://schemas.microsoft.com/office/powerpoint/2010/main" val="291408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3842"/>
            <a:ext cx="8229600" cy="6951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76158"/>
            <a:ext cx="8229600" cy="50500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282826"/>
            <a:ext cx="2133600" cy="365125"/>
          </a:xfrm>
          <a:prstGeom prst="rect">
            <a:avLst/>
          </a:prstGeom>
        </p:spPr>
        <p:txBody>
          <a:bodyPr vert="horz" lIns="91440" tIns="45720" rIns="91440" bIns="45720" rtlCol="0" anchor="ctr"/>
          <a:lstStyle>
            <a:lvl1pPr algn="l">
              <a:defRPr sz="1200">
                <a:solidFill>
                  <a:srgbClr val="FFFFFF"/>
                </a:solidFill>
              </a:defRPr>
            </a:lvl1pPr>
          </a:lstStyle>
          <a:p>
            <a:fld id="{23226466-CFF7-B748-8C88-66AA6E6F97EE}" type="datetimeFigureOut">
              <a:rPr lang="en-US" smtClean="0"/>
              <a:pPr/>
              <a:t>12/22/2016</a:t>
            </a:fld>
            <a:endParaRPr lang="en-US" dirty="0"/>
          </a:p>
        </p:txBody>
      </p:sp>
      <p:sp>
        <p:nvSpPr>
          <p:cNvPr id="5" name="Footer Placeholder 4"/>
          <p:cNvSpPr>
            <a:spLocks noGrp="1"/>
          </p:cNvSpPr>
          <p:nvPr>
            <p:ph type="ftr" sz="quarter" idx="3"/>
          </p:nvPr>
        </p:nvSpPr>
        <p:spPr>
          <a:xfrm>
            <a:off x="3124200" y="6282826"/>
            <a:ext cx="28956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6553200" y="6282826"/>
            <a:ext cx="2133600" cy="365125"/>
          </a:xfrm>
          <a:prstGeom prst="rect">
            <a:avLst/>
          </a:prstGeom>
        </p:spPr>
        <p:txBody>
          <a:bodyPr vert="horz" lIns="91440" tIns="45720" rIns="91440" bIns="45720" rtlCol="0" anchor="ctr"/>
          <a:lstStyle>
            <a:lvl1pPr algn="r">
              <a:defRPr sz="1200">
                <a:solidFill>
                  <a:srgbClr val="FFFFFF"/>
                </a:solidFill>
              </a:defRPr>
            </a:lvl1pPr>
          </a:lstStyle>
          <a:p>
            <a:fld id="{99E82454-5440-1A42-B933-059D85FBE4D9}" type="slidenum">
              <a:rPr lang="en-US" smtClean="0"/>
              <a:pPr/>
              <a:t>‹#›</a:t>
            </a:fld>
            <a:endParaRPr lang="en-US"/>
          </a:p>
        </p:txBody>
      </p:sp>
    </p:spTree>
    <p:extLst>
      <p:ext uri="{BB962C8B-B14F-4D97-AF65-F5344CB8AC3E}">
        <p14:creationId xmlns:p14="http://schemas.microsoft.com/office/powerpoint/2010/main" val="1769208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60" r:id="rId5"/>
    <p:sldLayoutId id="2147483662" r:id="rId6"/>
    <p:sldLayoutId id="2147483651" r:id="rId7"/>
    <p:sldLayoutId id="2147483652" r:id="rId8"/>
    <p:sldLayoutId id="2147483653" r:id="rId9"/>
    <p:sldLayoutId id="2147483656" r:id="rId10"/>
    <p:sldLayoutId id="2147483657" r:id="rId11"/>
    <p:sldLayoutId id="2147483663" r:id="rId12"/>
    <p:sldLayoutId id="2147483665"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Sample Test Security Training</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February 11; 2016</a:t>
            </a:r>
          </a:p>
          <a:p>
            <a:r>
              <a:rPr lang="en-US" dirty="0" smtClean="0"/>
              <a:t>Office of the State Superintendent of Education</a:t>
            </a:r>
          </a:p>
          <a:p>
            <a:r>
              <a:rPr lang="en-US" dirty="0" smtClean="0"/>
              <a:t>Assessment Team</a:t>
            </a:r>
            <a:endParaRPr lang="en-US" dirty="0"/>
          </a:p>
        </p:txBody>
      </p:sp>
      <p:sp>
        <p:nvSpPr>
          <p:cNvPr id="4" name="Slide Number Placeholder 3"/>
          <p:cNvSpPr>
            <a:spLocks noGrp="1"/>
          </p:cNvSpPr>
          <p:nvPr>
            <p:ph type="sldNum" sz="quarter" idx="12"/>
          </p:nvPr>
        </p:nvSpPr>
        <p:spPr/>
        <p:txBody>
          <a:bodyPr/>
          <a:lstStyle/>
          <a:p>
            <a:fld id="{FE3A80FF-DE37-47B6-998A-A34216B500D5}"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05378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Plan for Test Security</a:t>
            </a:r>
            <a:endParaRPr lang="en-US" dirty="0"/>
          </a:p>
        </p:txBody>
      </p:sp>
      <p:sp>
        <p:nvSpPr>
          <p:cNvPr id="3" name="Content Placeholder 2"/>
          <p:cNvSpPr>
            <a:spLocks noGrp="1"/>
          </p:cNvSpPr>
          <p:nvPr>
            <p:ph idx="1"/>
          </p:nvPr>
        </p:nvSpPr>
        <p:spPr>
          <a:xfrm>
            <a:off x="457200" y="990600"/>
            <a:ext cx="8229600" cy="5257800"/>
          </a:xfrm>
          <a:solidFill>
            <a:schemeClr val="accent6">
              <a:lumMod val="20000"/>
              <a:lumOff val="80000"/>
            </a:schemeClr>
          </a:solidFill>
        </p:spPr>
        <p:txBody>
          <a:bodyPr>
            <a:normAutofit fontScale="77500" lnSpcReduction="20000"/>
          </a:bodyPr>
          <a:lstStyle/>
          <a:p>
            <a:pPr marL="0" indent="0">
              <a:buNone/>
            </a:pPr>
            <a:r>
              <a:rPr lang="en-US" sz="2800" dirty="0" smtClean="0">
                <a:solidFill>
                  <a:schemeClr val="tx1"/>
                </a:solidFill>
              </a:rPr>
              <a:t>Insert </a:t>
            </a:r>
            <a:r>
              <a:rPr lang="en-US" sz="2800" dirty="0">
                <a:solidFill>
                  <a:schemeClr val="tx1"/>
                </a:solidFill>
              </a:rPr>
              <a:t>slides and/or use handouts to familiarize trainees with the school’s </a:t>
            </a:r>
            <a:r>
              <a:rPr lang="en-US" sz="2800" dirty="0" smtClean="0">
                <a:solidFill>
                  <a:schemeClr val="tx1"/>
                </a:solidFill>
              </a:rPr>
              <a:t>plan for test security.  This should include details on the following:</a:t>
            </a:r>
          </a:p>
          <a:p>
            <a:pPr lvl="1"/>
            <a:r>
              <a:rPr lang="en-US" sz="2400" dirty="0" smtClean="0">
                <a:solidFill>
                  <a:schemeClr val="tx1"/>
                </a:solidFill>
              </a:rPr>
              <a:t>Preparing the test environment and prohibited materials (e.g.; non-permissible bulletin and wall displays)</a:t>
            </a:r>
          </a:p>
          <a:p>
            <a:pPr lvl="1"/>
            <a:r>
              <a:rPr lang="en-US" sz="2400" dirty="0" smtClean="0">
                <a:solidFill>
                  <a:schemeClr val="tx1"/>
                </a:solidFill>
              </a:rPr>
              <a:t>Procedures </a:t>
            </a:r>
            <a:r>
              <a:rPr lang="en-US" sz="2400" dirty="0">
                <a:solidFill>
                  <a:schemeClr val="tx1"/>
                </a:solidFill>
              </a:rPr>
              <a:t>for the secure </a:t>
            </a:r>
            <a:r>
              <a:rPr lang="en-US" sz="2400" dirty="0" smtClean="0">
                <a:solidFill>
                  <a:schemeClr val="tx1"/>
                </a:solidFill>
              </a:rPr>
              <a:t>maintenance; dissemination; collection </a:t>
            </a:r>
            <a:r>
              <a:rPr lang="en-US" sz="2400" dirty="0">
                <a:solidFill>
                  <a:schemeClr val="tx1"/>
                </a:solidFill>
              </a:rPr>
              <a:t>and storage of Districtwide assessment materials </a:t>
            </a:r>
            <a:r>
              <a:rPr lang="en-US" sz="2400" dirty="0" smtClean="0">
                <a:solidFill>
                  <a:schemeClr val="tx1"/>
                </a:solidFill>
              </a:rPr>
              <a:t>before; during </a:t>
            </a:r>
            <a:r>
              <a:rPr lang="en-US" sz="2400" dirty="0">
                <a:solidFill>
                  <a:schemeClr val="tx1"/>
                </a:solidFill>
              </a:rPr>
              <a:t>and after </a:t>
            </a:r>
            <a:r>
              <a:rPr lang="en-US" sz="2400" dirty="0" smtClean="0">
                <a:solidFill>
                  <a:schemeClr val="tx1"/>
                </a:solidFill>
              </a:rPr>
              <a:t>administering a test</a:t>
            </a:r>
          </a:p>
          <a:p>
            <a:pPr lvl="1"/>
            <a:r>
              <a:rPr lang="en-US" sz="2400" dirty="0">
                <a:solidFill>
                  <a:schemeClr val="tx1"/>
                </a:solidFill>
              </a:rPr>
              <a:t>Actions prohibited by authorized </a:t>
            </a:r>
            <a:r>
              <a:rPr lang="en-US" sz="2400" dirty="0" smtClean="0">
                <a:solidFill>
                  <a:schemeClr val="tx1"/>
                </a:solidFill>
              </a:rPr>
              <a:t>personnel; including cellphone policy</a:t>
            </a:r>
          </a:p>
          <a:p>
            <a:pPr lvl="1"/>
            <a:r>
              <a:rPr lang="en-US" sz="2400" dirty="0">
                <a:solidFill>
                  <a:schemeClr val="tx1"/>
                </a:solidFill>
              </a:rPr>
              <a:t>Prohibited materials by assessment </a:t>
            </a:r>
            <a:r>
              <a:rPr lang="en-US" sz="2400" dirty="0" smtClean="0">
                <a:solidFill>
                  <a:schemeClr val="tx1"/>
                </a:solidFill>
              </a:rPr>
              <a:t>(i.e.; ELA; Math; and Science)</a:t>
            </a:r>
          </a:p>
          <a:p>
            <a:pPr lvl="1"/>
            <a:r>
              <a:rPr lang="en-US" sz="2400" dirty="0" smtClean="0">
                <a:solidFill>
                  <a:schemeClr val="tx1"/>
                </a:solidFill>
              </a:rPr>
              <a:t>Calculator policy</a:t>
            </a:r>
          </a:p>
          <a:p>
            <a:pPr lvl="1"/>
            <a:r>
              <a:rPr lang="en-US" sz="2400" dirty="0">
                <a:solidFill>
                  <a:schemeClr val="tx1"/>
                </a:solidFill>
              </a:rPr>
              <a:t>Procedures for the provision of appropriate and necessary accommodations on statewide testing for students with disabilities and English language </a:t>
            </a:r>
            <a:r>
              <a:rPr lang="en-US" sz="2400" dirty="0" smtClean="0">
                <a:solidFill>
                  <a:schemeClr val="tx1"/>
                </a:solidFill>
              </a:rPr>
              <a:t>learners; </a:t>
            </a:r>
            <a:r>
              <a:rPr lang="en-US" sz="2400" dirty="0">
                <a:solidFill>
                  <a:schemeClr val="tx1"/>
                </a:solidFill>
              </a:rPr>
              <a:t>per their </a:t>
            </a:r>
            <a:r>
              <a:rPr lang="en-US" sz="2400" dirty="0" smtClean="0">
                <a:solidFill>
                  <a:schemeClr val="tx1"/>
                </a:solidFill>
              </a:rPr>
              <a:t>IEP; </a:t>
            </a:r>
            <a:r>
              <a:rPr lang="en-US" sz="2400" dirty="0">
                <a:solidFill>
                  <a:schemeClr val="tx1"/>
                </a:solidFill>
              </a:rPr>
              <a:t>504 </a:t>
            </a:r>
            <a:r>
              <a:rPr lang="en-US" sz="2400" dirty="0" smtClean="0">
                <a:solidFill>
                  <a:schemeClr val="tx1"/>
                </a:solidFill>
              </a:rPr>
              <a:t>plans; </a:t>
            </a:r>
            <a:r>
              <a:rPr lang="en-US" sz="2400" dirty="0">
                <a:solidFill>
                  <a:schemeClr val="tx1"/>
                </a:solidFill>
              </a:rPr>
              <a:t>and/or ELL plans</a:t>
            </a:r>
          </a:p>
          <a:p>
            <a:pPr lvl="1"/>
            <a:r>
              <a:rPr lang="en-US" sz="2400" dirty="0">
                <a:solidFill>
                  <a:schemeClr val="tx1"/>
                </a:solidFill>
              </a:rPr>
              <a:t>Procedures for </a:t>
            </a:r>
            <a:r>
              <a:rPr lang="en-US" sz="2400" dirty="0" smtClean="0">
                <a:solidFill>
                  <a:schemeClr val="tx1"/>
                </a:solidFill>
              </a:rPr>
              <a:t>weather; </a:t>
            </a:r>
            <a:r>
              <a:rPr lang="en-US" sz="2400" dirty="0">
                <a:solidFill>
                  <a:schemeClr val="tx1"/>
                </a:solidFill>
              </a:rPr>
              <a:t>natural </a:t>
            </a:r>
            <a:r>
              <a:rPr lang="en-US" sz="2400" dirty="0" smtClean="0">
                <a:solidFill>
                  <a:schemeClr val="tx1"/>
                </a:solidFill>
              </a:rPr>
              <a:t>disaster; </a:t>
            </a:r>
            <a:r>
              <a:rPr lang="en-US" sz="2400" dirty="0">
                <a:solidFill>
                  <a:schemeClr val="tx1"/>
                </a:solidFill>
              </a:rPr>
              <a:t>fire alarm or school-wide </a:t>
            </a:r>
            <a:r>
              <a:rPr lang="en-US" sz="2400" dirty="0" smtClean="0">
                <a:solidFill>
                  <a:schemeClr val="tx1"/>
                </a:solidFill>
              </a:rPr>
              <a:t>emergency</a:t>
            </a:r>
          </a:p>
          <a:p>
            <a:pPr lvl="1"/>
            <a:r>
              <a:rPr lang="en-US" sz="2400" dirty="0" smtClean="0">
                <a:solidFill>
                  <a:schemeClr val="tx1"/>
                </a:solidFill>
              </a:rPr>
              <a:t>Materials permitted after testing</a:t>
            </a:r>
          </a:p>
          <a:p>
            <a:pPr lvl="1"/>
            <a:r>
              <a:rPr lang="en-US" sz="2400" dirty="0">
                <a:solidFill>
                  <a:schemeClr val="tx1"/>
                </a:solidFill>
              </a:rPr>
              <a:t>Procedures for </a:t>
            </a:r>
            <a:r>
              <a:rPr lang="en-US" sz="2400" dirty="0" smtClean="0">
                <a:solidFill>
                  <a:schemeClr val="tx1"/>
                </a:solidFill>
              </a:rPr>
              <a:t>students; </a:t>
            </a:r>
            <a:r>
              <a:rPr lang="en-US" sz="2400" dirty="0">
                <a:solidFill>
                  <a:schemeClr val="tx1"/>
                </a:solidFill>
              </a:rPr>
              <a:t>authorized </a:t>
            </a:r>
            <a:r>
              <a:rPr lang="en-US" sz="2400" dirty="0" smtClean="0">
                <a:solidFill>
                  <a:schemeClr val="tx1"/>
                </a:solidFill>
              </a:rPr>
              <a:t>personnel </a:t>
            </a:r>
            <a:r>
              <a:rPr lang="en-US" sz="2400" dirty="0">
                <a:solidFill>
                  <a:schemeClr val="tx1"/>
                </a:solidFill>
              </a:rPr>
              <a:t>and any other individuals to report irregularities in testing administration or testing </a:t>
            </a:r>
            <a:r>
              <a:rPr lang="en-US" sz="2400" dirty="0" smtClean="0">
                <a:solidFill>
                  <a:schemeClr val="tx1"/>
                </a:solidFill>
              </a:rPr>
              <a:t>security</a:t>
            </a:r>
          </a:p>
        </p:txBody>
      </p:sp>
    </p:spTree>
    <p:extLst>
      <p:ext uri="{BB962C8B-B14F-4D97-AF65-F5344CB8AC3E}">
        <p14:creationId xmlns:p14="http://schemas.microsoft.com/office/powerpoint/2010/main" val="1105717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Test Administration Content</a:t>
            </a:r>
            <a:endParaRPr lang="en-US" dirty="0"/>
          </a:p>
        </p:txBody>
      </p:sp>
      <p:sp>
        <p:nvSpPr>
          <p:cNvPr id="4" name="Content Placeholder 2"/>
          <p:cNvSpPr>
            <a:spLocks noGrp="1"/>
          </p:cNvSpPr>
          <p:nvPr>
            <p:ph idx="1"/>
          </p:nvPr>
        </p:nvSpPr>
        <p:spPr>
          <a:solidFill>
            <a:schemeClr val="accent6">
              <a:lumMod val="20000"/>
              <a:lumOff val="80000"/>
            </a:schemeClr>
          </a:solidFill>
        </p:spPr>
        <p:txBody>
          <a:bodyPr>
            <a:normAutofit lnSpcReduction="10000"/>
          </a:bodyPr>
          <a:lstStyle/>
          <a:p>
            <a:pPr marL="0" indent="0">
              <a:buNone/>
            </a:pPr>
            <a:r>
              <a:rPr lang="en-US" sz="2400" dirty="0" smtClean="0">
                <a:solidFill>
                  <a:schemeClr val="tx1"/>
                </a:solidFill>
              </a:rPr>
              <a:t>School staff may also need additional training specific to their roles in testing and your school’s testing policies and processes. For example:</a:t>
            </a:r>
          </a:p>
          <a:p>
            <a:pPr lvl="1"/>
            <a:r>
              <a:rPr lang="en-US" sz="2000" b="1" dirty="0" smtClean="0">
                <a:solidFill>
                  <a:schemeClr val="tx1"/>
                </a:solidFill>
              </a:rPr>
              <a:t>Test administrators: </a:t>
            </a:r>
            <a:r>
              <a:rPr lang="en-US" sz="2000" dirty="0" smtClean="0">
                <a:solidFill>
                  <a:schemeClr val="tx1"/>
                </a:solidFill>
              </a:rPr>
              <a:t>Training on Pearson Access Next functions; troubleshooting and getting help during testing; review of test administrator manual and scripts; login/logout procedures for students; implementation of any accommodations they may need to provide; school communications plan </a:t>
            </a:r>
            <a:r>
              <a:rPr lang="en-US" sz="2000" smtClean="0">
                <a:solidFill>
                  <a:schemeClr val="tx1"/>
                </a:solidFill>
              </a:rPr>
              <a:t>during testing.</a:t>
            </a:r>
            <a:endParaRPr lang="en-US" sz="2000" dirty="0" smtClean="0">
              <a:solidFill>
                <a:schemeClr val="tx1"/>
              </a:solidFill>
            </a:endParaRPr>
          </a:p>
          <a:p>
            <a:pPr lvl="1"/>
            <a:r>
              <a:rPr lang="en-US" sz="2000" b="1" dirty="0" smtClean="0">
                <a:solidFill>
                  <a:schemeClr val="tx1"/>
                </a:solidFill>
              </a:rPr>
              <a:t>Test proctors: </a:t>
            </a:r>
            <a:r>
              <a:rPr lang="en-US" sz="2000" dirty="0" smtClean="0">
                <a:solidFill>
                  <a:schemeClr val="tx1"/>
                </a:solidFill>
              </a:rPr>
              <a:t>Training on how to assist with classroom management; helping students login/logout; any accommodations they may need to provide.</a:t>
            </a:r>
          </a:p>
          <a:p>
            <a:pPr lvl="1"/>
            <a:r>
              <a:rPr lang="en-US" sz="2000" b="1" dirty="0" smtClean="0">
                <a:solidFill>
                  <a:schemeClr val="tx1"/>
                </a:solidFill>
              </a:rPr>
              <a:t>Other staff:</a:t>
            </a:r>
            <a:r>
              <a:rPr lang="en-US" sz="2000" dirty="0" smtClean="0">
                <a:solidFill>
                  <a:schemeClr val="tx1"/>
                </a:solidFill>
              </a:rPr>
              <a:t> For staff not directly involved in testing, how to observe secure procedures and create a school-wide environment for a smooth testing experience (e.g. how student schedules may change; how/if to enter a room while testing is in progress; maintaining quiet in testing hallways).</a:t>
            </a:r>
            <a:endParaRPr lang="en-US" sz="2000" b="1" dirty="0" smtClean="0">
              <a:solidFill>
                <a:schemeClr val="tx1"/>
              </a:solidFill>
            </a:endParaRPr>
          </a:p>
        </p:txBody>
      </p:sp>
    </p:spTree>
    <p:extLst>
      <p:ext uri="{BB962C8B-B14F-4D97-AF65-F5344CB8AC3E}">
        <p14:creationId xmlns:p14="http://schemas.microsoft.com/office/powerpoint/2010/main" val="348915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solidFill>
                  <a:schemeClr val="bg1"/>
                </a:solidFill>
              </a:rPr>
              <a:t>Reporting Incidents</a:t>
            </a:r>
            <a:endParaRPr lang="en-US" dirty="0">
              <a:solidFill>
                <a:schemeClr val="bg1"/>
              </a:solidFill>
            </a:endParaRPr>
          </a:p>
        </p:txBody>
      </p:sp>
      <p:sp>
        <p:nvSpPr>
          <p:cNvPr id="9" name="Text Placeholder 8"/>
          <p:cNvSpPr>
            <a:spLocks noGrp="1"/>
          </p:cNvSpPr>
          <p:nvPr>
            <p:ph type="body" sz="half" idx="2"/>
          </p:nvPr>
        </p:nvSpPr>
        <p:spPr/>
        <p:txBody>
          <a:bodyPr/>
          <a:lstStyle/>
          <a:p>
            <a:r>
              <a:rPr lang="en-US" i="1" dirty="0"/>
              <a:t>http://</a:t>
            </a:r>
            <a:r>
              <a:rPr lang="en-US" i="1" dirty="0" smtClean="0"/>
              <a:t>osse.dc.gov/service/test-security-and-incident-forms</a:t>
            </a:r>
          </a:p>
          <a:p>
            <a:r>
              <a:rPr lang="en-US" i="1" dirty="0" smtClean="0"/>
              <a:t>Per </a:t>
            </a:r>
            <a:r>
              <a:rPr lang="en-US" i="1" dirty="0"/>
              <a:t>the Testing Integrity Act of 2013 as amended in 2015 (D.C. Law 20-27; D.C. Official Code $ 38-771.01 et seq</a:t>
            </a:r>
            <a:r>
              <a:rPr lang="en-US" i="1" dirty="0" smtClean="0"/>
              <a:t>.); </a:t>
            </a:r>
            <a:r>
              <a:rPr lang="en-US" i="1" dirty="0"/>
              <a:t>all authorized </a:t>
            </a:r>
            <a:r>
              <a:rPr lang="en-US" i="1" dirty="0" smtClean="0"/>
              <a:t>personnel; </a:t>
            </a:r>
            <a:r>
              <a:rPr lang="en-US" i="1" dirty="0"/>
              <a:t>defined as an individual who has access to statewide assessment materials or is directly involved in the administration of a statewide </a:t>
            </a:r>
            <a:r>
              <a:rPr lang="en-US" i="1" dirty="0" smtClean="0"/>
              <a:t>assessment; </a:t>
            </a:r>
            <a:r>
              <a:rPr lang="en-US" i="1" dirty="0"/>
              <a:t>shall Immediately report any breach of testing security to the test </a:t>
            </a:r>
            <a:r>
              <a:rPr lang="en-US" i="1" dirty="0" smtClean="0"/>
              <a:t>monitor; </a:t>
            </a:r>
            <a:r>
              <a:rPr lang="en-US" i="1" dirty="0"/>
              <a:t>test integrity </a:t>
            </a:r>
            <a:r>
              <a:rPr lang="en-US" i="1" dirty="0" smtClean="0"/>
              <a:t>coordinator; </a:t>
            </a:r>
            <a:r>
              <a:rPr lang="en-US" i="1" dirty="0"/>
              <a:t>or OSSE.</a:t>
            </a:r>
          </a:p>
          <a:p>
            <a:endParaRPr lang="en-US" dirty="0"/>
          </a:p>
        </p:txBody>
      </p:sp>
      <p:pic>
        <p:nvPicPr>
          <p:cNvPr id="2050" name="Picture 2" descr="C:\Users\nikki.stewart\Desktop\Ca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3049"/>
            <a:ext cx="4291511"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35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chemeClr val="bg1"/>
                </a:solidFill>
              </a:rPr>
              <a:t>Statewide Testing Integrity and Security Notification </a:t>
            </a:r>
            <a:r>
              <a:rPr lang="en-US" dirty="0" smtClean="0">
                <a:solidFill>
                  <a:schemeClr val="bg1"/>
                </a:solidFill>
              </a:rPr>
              <a:t>Statement</a:t>
            </a:r>
            <a:endParaRPr lang="en-US" dirty="0">
              <a:solidFill>
                <a:schemeClr val="bg1"/>
              </a:solidFill>
            </a:endParaRPr>
          </a:p>
        </p:txBody>
      </p:sp>
      <p:sp>
        <p:nvSpPr>
          <p:cNvPr id="9" name="Text Placeholder 8"/>
          <p:cNvSpPr>
            <a:spLocks noGrp="1"/>
          </p:cNvSpPr>
          <p:nvPr>
            <p:ph type="body" sz="half" idx="2"/>
          </p:nvPr>
        </p:nvSpPr>
        <p:spPr/>
        <p:txBody>
          <a:bodyPr/>
          <a:lstStyle/>
          <a:p>
            <a:r>
              <a:rPr lang="en-US" i="1"/>
              <a:t>http://osse.dc.gov/service/test-security-and-incident-forms</a:t>
            </a:r>
          </a:p>
          <a:p>
            <a:r>
              <a:rPr lang="en-US" i="1" smtClean="0"/>
              <a:t>The </a:t>
            </a:r>
            <a:r>
              <a:rPr lang="en-US" i="1" dirty="0"/>
              <a:t>LEA or school must do the following: distribute the testing integrity and security notification statement (without the signature requirement) as developed by OSSE to all authorized personnel of the LEA and schools subject to its control informing them of the consequences for knowingly and willingly violating </a:t>
            </a:r>
            <a:r>
              <a:rPr lang="en-US" i="1" dirty="0" smtClean="0"/>
              <a:t>law; </a:t>
            </a:r>
            <a:r>
              <a:rPr lang="en-US" i="1" dirty="0"/>
              <a:t>regulation or school test security plan; and ensure all authorized personnel of the LEA and schools subject to its control receive a testing integrity and security notification statement developed by OSSE.</a:t>
            </a:r>
          </a:p>
          <a:p>
            <a:endParaRPr lang="en-US" dirty="0"/>
          </a:p>
        </p:txBody>
      </p:sp>
      <p:pic>
        <p:nvPicPr>
          <p:cNvPr id="1026" name="Picture 2" descr="C:\Users\nikki.stewart\Desktop\Ca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3050"/>
            <a:ext cx="4284118" cy="582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35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Exit Quiz</a:t>
            </a:r>
            <a:endParaRPr lang="en-US" dirty="0"/>
          </a:p>
        </p:txBody>
      </p:sp>
      <p:sp>
        <p:nvSpPr>
          <p:cNvPr id="3" name="Content Placeholder 2"/>
          <p:cNvSpPr>
            <a:spLocks noGrp="1"/>
          </p:cNvSpPr>
          <p:nvPr>
            <p:ph idx="1"/>
          </p:nvPr>
        </p:nvSpPr>
        <p:spPr/>
        <p:txBody>
          <a:bodyPr>
            <a:noAutofit/>
          </a:bodyPr>
          <a:lstStyle/>
          <a:p>
            <a:pPr marL="0" indent="0" algn="ctr">
              <a:buNone/>
            </a:pPr>
            <a:r>
              <a:rPr lang="en-US" b="1" dirty="0" smtClean="0">
                <a:solidFill>
                  <a:schemeClr val="tx1"/>
                </a:solidFill>
              </a:rPr>
              <a:t>Exit Quiz</a:t>
            </a:r>
            <a:endParaRPr lang="en-US" sz="800" b="1" dirty="0" smtClean="0">
              <a:solidFill>
                <a:schemeClr val="tx1"/>
              </a:solidFill>
            </a:endParaRPr>
          </a:p>
          <a:p>
            <a:pPr marL="0" indent="0" algn="ctr">
              <a:buNone/>
            </a:pPr>
            <a:endParaRPr lang="en-US" sz="800" b="1" dirty="0" smtClean="0">
              <a:solidFill>
                <a:schemeClr val="tx1"/>
              </a:solidFill>
            </a:endParaRPr>
          </a:p>
          <a:p>
            <a:r>
              <a:rPr lang="en-US" sz="2400" dirty="0" smtClean="0">
                <a:solidFill>
                  <a:schemeClr val="tx1"/>
                </a:solidFill>
              </a:rPr>
              <a:t>What is the role of the Test Administrator? Test Proctor? School Test Monitor?</a:t>
            </a:r>
          </a:p>
          <a:p>
            <a:r>
              <a:rPr lang="en-US" sz="2400" dirty="0" smtClean="0">
                <a:solidFill>
                  <a:schemeClr val="tx1"/>
                </a:solidFill>
              </a:rPr>
              <a:t>What are the responsibilities of Authorized Personnel?</a:t>
            </a:r>
          </a:p>
          <a:p>
            <a:r>
              <a:rPr lang="en-US" sz="2400" dirty="0" smtClean="0">
                <a:solidFill>
                  <a:schemeClr val="tx1"/>
                </a:solidFill>
              </a:rPr>
              <a:t>What are prohibited activities and materials during administration of the statewide assessment?</a:t>
            </a:r>
          </a:p>
          <a:p>
            <a:r>
              <a:rPr lang="en-US" sz="2400" dirty="0" smtClean="0">
                <a:solidFill>
                  <a:schemeClr val="tx1"/>
                </a:solidFill>
              </a:rPr>
              <a:t>What are key elements of the school’s plan for test security?</a:t>
            </a:r>
          </a:p>
          <a:p>
            <a:r>
              <a:rPr lang="en-US" sz="2400" dirty="0" smtClean="0">
                <a:solidFill>
                  <a:schemeClr val="tx1"/>
                </a:solidFill>
              </a:rPr>
              <a:t>What do I do in an emergency?</a:t>
            </a:r>
          </a:p>
          <a:p>
            <a:r>
              <a:rPr lang="en-US" sz="2400" dirty="0" smtClean="0">
                <a:solidFill>
                  <a:schemeClr val="tx1"/>
                </a:solidFill>
              </a:rPr>
              <a:t>How do I report test security incidents? Do I need to </a:t>
            </a:r>
            <a:r>
              <a:rPr lang="en-US" sz="2400" smtClean="0">
                <a:solidFill>
                  <a:schemeClr val="tx1"/>
                </a:solidFill>
              </a:rPr>
              <a:t>tell the School </a:t>
            </a:r>
            <a:r>
              <a:rPr lang="en-US" sz="2400" dirty="0" smtClean="0">
                <a:solidFill>
                  <a:schemeClr val="tx1"/>
                </a:solidFill>
              </a:rPr>
              <a:t>Test Monitor? The Principal?</a:t>
            </a:r>
          </a:p>
          <a:p>
            <a:r>
              <a:rPr lang="en-US" sz="2400" dirty="0" smtClean="0">
                <a:solidFill>
                  <a:schemeClr val="tx1"/>
                </a:solidFill>
              </a:rPr>
              <a:t>What are the sanctions for violating test security?</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581970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Introduction</a:t>
            </a:r>
            <a:endParaRPr lang="en-US" dirty="0"/>
          </a:p>
        </p:txBody>
      </p:sp>
      <p:sp>
        <p:nvSpPr>
          <p:cNvPr id="7" name="Content Placeholder 6"/>
          <p:cNvSpPr>
            <a:spLocks noGrp="1"/>
          </p:cNvSpPr>
          <p:nvPr>
            <p:ph idx="1"/>
          </p:nvPr>
        </p:nvSpPr>
        <p:spPr/>
        <p:txBody>
          <a:bodyPr/>
          <a:lstStyle/>
          <a:p>
            <a:r>
              <a:rPr lang="en-US" dirty="0" smtClean="0">
                <a:solidFill>
                  <a:schemeClr val="tx1"/>
                </a:solidFill>
              </a:rPr>
              <a:t>This is a sample test security training slide deck for schools to use in their trainings of school staff to administer secure statewide assessments. All slides highlighted in blue should be customized by schools.</a:t>
            </a:r>
            <a:endParaRPr lang="en-US" dirty="0">
              <a:solidFill>
                <a:schemeClr val="tx1"/>
              </a:solidFill>
            </a:endParaRPr>
          </a:p>
        </p:txBody>
      </p:sp>
    </p:spTree>
    <p:extLst>
      <p:ext uri="{BB962C8B-B14F-4D97-AF65-F5344CB8AC3E}">
        <p14:creationId xmlns:p14="http://schemas.microsoft.com/office/powerpoint/2010/main" val="347556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Sign-In Sheet</a:t>
            </a:r>
            <a:endParaRPr lang="en-US" dirty="0"/>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endParaRPr lang="en-US" sz="2800" i="1" dirty="0" smtClean="0">
              <a:solidFill>
                <a:schemeClr val="tx1"/>
              </a:solidFill>
            </a:endParaRPr>
          </a:p>
          <a:p>
            <a:pPr marL="0" indent="0">
              <a:buNone/>
            </a:pPr>
            <a:r>
              <a:rPr lang="en-US" sz="2800" dirty="0" smtClean="0">
                <a:solidFill>
                  <a:schemeClr val="tx1"/>
                </a:solidFill>
              </a:rPr>
              <a:t>Note from OSSE: Authorized personnel no longer sign a non-disclosure agreement as confirmation that they have been through test security training.  It is recommended that a sign-in sheet is used to record training attendees and placed in the school’s test security file.</a:t>
            </a:r>
            <a:endParaRPr lang="en-US" sz="2800" dirty="0">
              <a:solidFill>
                <a:schemeClr val="tx1"/>
              </a:solidFill>
            </a:endParaRPr>
          </a:p>
        </p:txBody>
      </p:sp>
    </p:spTree>
    <p:extLst>
      <p:ext uri="{BB962C8B-B14F-4D97-AF65-F5344CB8AC3E}">
        <p14:creationId xmlns:p14="http://schemas.microsoft.com/office/powerpoint/2010/main" val="3101615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Agenda</a:t>
            </a:r>
            <a:endParaRPr lang="en-US" dirty="0"/>
          </a:p>
        </p:txBody>
      </p:sp>
      <p:sp>
        <p:nvSpPr>
          <p:cNvPr id="3" name="Content Placeholder 2"/>
          <p:cNvSpPr>
            <a:spLocks noGrp="1"/>
          </p:cNvSpPr>
          <p:nvPr>
            <p:ph idx="1"/>
          </p:nvPr>
        </p:nvSpPr>
        <p:spPr/>
        <p:txBody>
          <a:bodyPr>
            <a:noAutofit/>
          </a:bodyPr>
          <a:lstStyle/>
          <a:p>
            <a:pPr marL="0" indent="0" algn="ctr">
              <a:buNone/>
            </a:pPr>
            <a:r>
              <a:rPr lang="en-US" b="1" dirty="0" smtClean="0">
                <a:solidFill>
                  <a:schemeClr val="tx1"/>
                </a:solidFill>
              </a:rPr>
              <a:t>Agenda</a:t>
            </a:r>
            <a:endParaRPr lang="en-US" sz="800" b="1" dirty="0" smtClean="0">
              <a:solidFill>
                <a:schemeClr val="tx1"/>
              </a:solidFill>
            </a:endParaRPr>
          </a:p>
          <a:p>
            <a:pPr marL="0" indent="0" algn="ctr">
              <a:buNone/>
            </a:pPr>
            <a:endParaRPr lang="en-US" sz="800" b="1" dirty="0" smtClean="0">
              <a:solidFill>
                <a:schemeClr val="tx1"/>
              </a:solidFill>
            </a:endParaRPr>
          </a:p>
          <a:p>
            <a:r>
              <a:rPr lang="en-US" sz="2600" dirty="0">
                <a:solidFill>
                  <a:schemeClr val="tx1"/>
                </a:solidFill>
              </a:rPr>
              <a:t>Role of the School Test Monitor</a:t>
            </a:r>
          </a:p>
          <a:p>
            <a:r>
              <a:rPr lang="en-US" sz="2600" dirty="0" smtClean="0">
                <a:solidFill>
                  <a:schemeClr val="tx1"/>
                </a:solidFill>
              </a:rPr>
              <a:t>Role of the Test Administrator and Test Proctor</a:t>
            </a:r>
          </a:p>
          <a:p>
            <a:r>
              <a:rPr lang="en-US" sz="2600" dirty="0" smtClean="0">
                <a:solidFill>
                  <a:schemeClr val="tx1"/>
                </a:solidFill>
              </a:rPr>
              <a:t>Responsibilities of All Authorized Personnel</a:t>
            </a:r>
          </a:p>
          <a:p>
            <a:r>
              <a:rPr lang="en-US" sz="2600" dirty="0" smtClean="0">
                <a:solidFill>
                  <a:schemeClr val="tx1"/>
                </a:solidFill>
              </a:rPr>
              <a:t>Testing Calendar</a:t>
            </a:r>
          </a:p>
          <a:p>
            <a:r>
              <a:rPr lang="en-US" sz="2600" dirty="0" smtClean="0">
                <a:solidFill>
                  <a:schemeClr val="tx1"/>
                </a:solidFill>
              </a:rPr>
              <a:t>School Plan for Test Security</a:t>
            </a:r>
          </a:p>
          <a:p>
            <a:r>
              <a:rPr lang="en-US" sz="2600" dirty="0" smtClean="0">
                <a:solidFill>
                  <a:schemeClr val="tx1"/>
                </a:solidFill>
              </a:rPr>
              <a:t>Reporting Incidents</a:t>
            </a:r>
          </a:p>
          <a:p>
            <a:r>
              <a:rPr lang="en-US" sz="2600" dirty="0" smtClean="0">
                <a:solidFill>
                  <a:schemeClr val="tx1"/>
                </a:solidFill>
              </a:rPr>
              <a:t>Statewide Testing Integrity and Security Notification Statement</a:t>
            </a:r>
            <a:endParaRPr lang="en-US" sz="2600" dirty="0">
              <a:solidFill>
                <a:schemeClr val="tx1"/>
              </a:solidFill>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64304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Test Monitor</a:t>
            </a:r>
            <a:endParaRPr lang="en-US" dirty="0"/>
          </a:p>
        </p:txBody>
      </p:sp>
      <p:sp>
        <p:nvSpPr>
          <p:cNvPr id="3" name="Content Placeholder 2"/>
          <p:cNvSpPr>
            <a:spLocks noGrp="1"/>
          </p:cNvSpPr>
          <p:nvPr>
            <p:ph idx="1"/>
          </p:nvPr>
        </p:nvSpPr>
        <p:spPr/>
        <p:txBody>
          <a:bodyPr/>
          <a:lstStyle/>
          <a:p>
            <a:r>
              <a:rPr lang="en-US" dirty="0" smtClean="0">
                <a:solidFill>
                  <a:schemeClr val="tx1"/>
                </a:solidFill>
              </a:rPr>
              <a:t>Major duties include…</a:t>
            </a:r>
          </a:p>
          <a:p>
            <a:pPr lvl="1"/>
            <a:r>
              <a:rPr lang="en-US" dirty="0" smtClean="0">
                <a:solidFill>
                  <a:schemeClr val="tx1"/>
                </a:solidFill>
              </a:rPr>
              <a:t>Creating and implementing school </a:t>
            </a:r>
            <a:r>
              <a:rPr lang="en-US" dirty="0">
                <a:solidFill>
                  <a:schemeClr val="tx1"/>
                </a:solidFill>
              </a:rPr>
              <a:t>t</a:t>
            </a:r>
            <a:r>
              <a:rPr lang="en-US" dirty="0" smtClean="0">
                <a:solidFill>
                  <a:schemeClr val="tx1"/>
                </a:solidFill>
              </a:rPr>
              <a:t>est security plan</a:t>
            </a:r>
          </a:p>
          <a:p>
            <a:pPr lvl="1"/>
            <a:r>
              <a:rPr lang="en-US" dirty="0" smtClean="0">
                <a:solidFill>
                  <a:schemeClr val="tx1"/>
                </a:solidFill>
              </a:rPr>
              <a:t>Creating testing calendar</a:t>
            </a:r>
          </a:p>
          <a:p>
            <a:pPr lvl="1"/>
            <a:r>
              <a:rPr lang="en-US" dirty="0" smtClean="0">
                <a:solidFill>
                  <a:schemeClr val="tx1"/>
                </a:solidFill>
              </a:rPr>
              <a:t>Training authorized personnel</a:t>
            </a:r>
          </a:p>
          <a:p>
            <a:pPr lvl="1"/>
            <a:r>
              <a:rPr lang="en-US" dirty="0" smtClean="0">
                <a:solidFill>
                  <a:schemeClr val="tx1"/>
                </a:solidFill>
              </a:rPr>
              <a:t>Troubleshooting during testing (e.g.; emergencies; changes to the schedule; make-up tests)</a:t>
            </a:r>
          </a:p>
          <a:p>
            <a:pPr lvl="1"/>
            <a:r>
              <a:rPr lang="en-US" dirty="0" smtClean="0">
                <a:solidFill>
                  <a:schemeClr val="tx1"/>
                </a:solidFill>
              </a:rPr>
              <a:t>Serving as liaison to the LEA Test Integrity Coordinator</a:t>
            </a:r>
            <a:endParaRPr lang="en-US" dirty="0">
              <a:solidFill>
                <a:schemeClr val="tx1"/>
              </a:solidFill>
            </a:endParaRPr>
          </a:p>
        </p:txBody>
      </p:sp>
      <p:sp>
        <p:nvSpPr>
          <p:cNvPr id="4" name="Text Placeholder 3"/>
          <p:cNvSpPr>
            <a:spLocks noGrp="1"/>
          </p:cNvSpPr>
          <p:nvPr>
            <p:ph type="body" sz="half" idx="2"/>
          </p:nvPr>
        </p:nvSpPr>
        <p:spPr/>
        <p:txBody>
          <a:bodyPr>
            <a:normAutofit/>
          </a:bodyPr>
          <a:lstStyle/>
          <a:p>
            <a:r>
              <a:rPr lang="en-US" sz="1200" i="1" dirty="0"/>
              <a:t>The school test monitor is defined in section 101 and section 201 of the Testing Integrity Act as an individual who is designated by the LEA test integrity coordinator to be responsible for testing integrity and security at a school or campus site. There must be one test monitor for each school or campus under the LEA’s </a:t>
            </a:r>
            <a:r>
              <a:rPr lang="en-US" sz="1200" i="1" dirty="0" smtClean="0"/>
              <a:t>control; </a:t>
            </a:r>
            <a:r>
              <a:rPr lang="en-US" sz="1200" i="1" dirty="0"/>
              <a:t>including nonpublic placements. The school test monitor is responsible for creating and implementing all aspects of the school test security plan </a:t>
            </a:r>
            <a:r>
              <a:rPr lang="en-US" sz="1200" i="1" dirty="0" smtClean="0"/>
              <a:t>before; during; </a:t>
            </a:r>
            <a:r>
              <a:rPr lang="en-US" sz="1200" i="1" dirty="0"/>
              <a:t>and after the statewide assessment at the school or campus site. This individual coordinates </a:t>
            </a:r>
            <a:r>
              <a:rPr lang="en-US" sz="1200" i="1" dirty="0" smtClean="0"/>
              <a:t>security; </a:t>
            </a:r>
            <a:r>
              <a:rPr lang="en-US" sz="1200" i="1" dirty="0"/>
              <a:t>maintains data integrity within their school or campus and trains and supports all authorized personnel at that site. The test monitor must be an employee of the LEA who can successfully fulfill these functions.</a:t>
            </a:r>
          </a:p>
          <a:p>
            <a:endParaRPr lang="en-US" dirty="0"/>
          </a:p>
        </p:txBody>
      </p:sp>
    </p:spTree>
    <p:extLst>
      <p:ext uri="{BB962C8B-B14F-4D97-AF65-F5344CB8AC3E}">
        <p14:creationId xmlns:p14="http://schemas.microsoft.com/office/powerpoint/2010/main" val="2453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Administrator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Major duties include…</a:t>
            </a:r>
          </a:p>
          <a:p>
            <a:pPr lvl="1"/>
            <a:r>
              <a:rPr lang="en-US" dirty="0" smtClean="0">
                <a:solidFill>
                  <a:schemeClr val="tx1"/>
                </a:solidFill>
              </a:rPr>
              <a:t>Preparing the test environment (e.g.; removing non-permissible bulletins and wall displays)</a:t>
            </a:r>
          </a:p>
          <a:p>
            <a:pPr lvl="1"/>
            <a:r>
              <a:rPr lang="en-US" dirty="0" smtClean="0">
                <a:solidFill>
                  <a:schemeClr val="tx1"/>
                </a:solidFill>
              </a:rPr>
              <a:t>Distributing; monitoring and collecting testing materials</a:t>
            </a:r>
          </a:p>
          <a:p>
            <a:pPr lvl="1"/>
            <a:r>
              <a:rPr lang="en-US" dirty="0" smtClean="0">
                <a:solidFill>
                  <a:schemeClr val="tx1"/>
                </a:solidFill>
              </a:rPr>
              <a:t>Ensuring students do not have non-permissible materials</a:t>
            </a:r>
          </a:p>
          <a:p>
            <a:pPr lvl="1"/>
            <a:r>
              <a:rPr lang="en-US" dirty="0" smtClean="0">
                <a:solidFill>
                  <a:schemeClr val="tx1"/>
                </a:solidFill>
              </a:rPr>
              <a:t>Reading test directions aloud</a:t>
            </a:r>
          </a:p>
          <a:p>
            <a:pPr lvl="1"/>
            <a:r>
              <a:rPr lang="en-US" dirty="0" smtClean="0">
                <a:solidFill>
                  <a:schemeClr val="tx1"/>
                </a:solidFill>
              </a:rPr>
              <a:t>Responding to student needs during testing</a:t>
            </a:r>
          </a:p>
          <a:p>
            <a:pPr lvl="1"/>
            <a:r>
              <a:rPr lang="en-US" dirty="0" smtClean="0">
                <a:solidFill>
                  <a:schemeClr val="tx1"/>
                </a:solidFill>
              </a:rPr>
              <a:t>Reporting irregularities and test security violations</a:t>
            </a:r>
          </a:p>
          <a:p>
            <a:pPr lvl="1"/>
            <a:r>
              <a:rPr lang="en-US" dirty="0" smtClean="0">
                <a:solidFill>
                  <a:schemeClr val="tx1"/>
                </a:solidFill>
              </a:rPr>
              <a:t>Serving as liaison to the School Test Monitor</a:t>
            </a:r>
          </a:p>
          <a:p>
            <a:pPr lvl="1"/>
            <a:endParaRPr lang="en-US" dirty="0"/>
          </a:p>
        </p:txBody>
      </p:sp>
      <p:sp>
        <p:nvSpPr>
          <p:cNvPr id="4" name="Text Placeholder 3"/>
          <p:cNvSpPr>
            <a:spLocks noGrp="1"/>
          </p:cNvSpPr>
          <p:nvPr>
            <p:ph type="body" sz="half" idx="2"/>
          </p:nvPr>
        </p:nvSpPr>
        <p:spPr/>
        <p:txBody>
          <a:bodyPr>
            <a:normAutofit/>
          </a:bodyPr>
          <a:lstStyle/>
          <a:p>
            <a:r>
              <a:rPr lang="en-US" sz="1200" i="1" dirty="0"/>
              <a:t>The test administrators are professional employees of the LEA or a school and designated as authorized personnel under the Testing Integrity Act of 2013. The test administrator is responsible for administering the statewide assessment to </a:t>
            </a:r>
            <a:r>
              <a:rPr lang="en-US" sz="1200" i="1" dirty="0" smtClean="0"/>
              <a:t>students; </a:t>
            </a:r>
            <a:r>
              <a:rPr lang="en-US" sz="1200" i="1" dirty="0"/>
              <a:t>must comply with all the responsibilities and prohibitions of authorized </a:t>
            </a:r>
            <a:r>
              <a:rPr lang="en-US" sz="1200" i="1" dirty="0" smtClean="0"/>
              <a:t>personnel; </a:t>
            </a:r>
            <a:r>
              <a:rPr lang="en-US" sz="1200" i="1" dirty="0"/>
              <a:t>and must perform all duties assigned by the school test monitor. Test administrators may administer the test to their own students if another </a:t>
            </a:r>
            <a:r>
              <a:rPr lang="en-US" sz="1200" i="1" dirty="0" smtClean="0"/>
              <a:t>individual; </a:t>
            </a:r>
            <a:r>
              <a:rPr lang="en-US" sz="1200" i="1" dirty="0"/>
              <a:t>also authorized </a:t>
            </a:r>
            <a:r>
              <a:rPr lang="en-US" sz="1200" i="1" dirty="0" smtClean="0"/>
              <a:t>personnel; </a:t>
            </a:r>
            <a:r>
              <a:rPr lang="en-US" sz="1200" i="1" dirty="0"/>
              <a:t>who is not the teacher of record for the testing </a:t>
            </a:r>
            <a:r>
              <a:rPr lang="en-US" sz="1200" i="1" dirty="0" smtClean="0"/>
              <a:t>group; </a:t>
            </a:r>
            <a:r>
              <a:rPr lang="en-US" sz="1200" i="1" dirty="0"/>
              <a:t>is also present for the test administration. If the test administrator is not the teacher of record for the testing </a:t>
            </a:r>
            <a:r>
              <a:rPr lang="en-US" sz="1200" i="1" dirty="0" smtClean="0"/>
              <a:t>group; </a:t>
            </a:r>
            <a:r>
              <a:rPr lang="en-US" sz="1200" i="1" dirty="0"/>
              <a:t>additional authorized personnel are not required. The exception is alternate </a:t>
            </a:r>
            <a:r>
              <a:rPr lang="en-US" sz="1200" i="1" dirty="0" smtClean="0"/>
              <a:t>assessments; </a:t>
            </a:r>
            <a:r>
              <a:rPr lang="en-US" sz="1200" i="1" dirty="0"/>
              <a:t>an assessment of students with significant cognitive </a:t>
            </a:r>
            <a:r>
              <a:rPr lang="en-US" sz="1200" i="1" dirty="0" smtClean="0"/>
              <a:t>disabilities; </a:t>
            </a:r>
            <a:r>
              <a:rPr lang="en-US" sz="1200" i="1" dirty="0"/>
              <a:t>which may require administration by a teacher with whom the student is familiar.</a:t>
            </a:r>
          </a:p>
          <a:p>
            <a:endParaRPr lang="en-US" dirty="0"/>
          </a:p>
        </p:txBody>
      </p:sp>
    </p:spTree>
    <p:extLst>
      <p:ext uri="{BB962C8B-B14F-4D97-AF65-F5344CB8AC3E}">
        <p14:creationId xmlns:p14="http://schemas.microsoft.com/office/powerpoint/2010/main" val="359355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Proctor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Major duties include…</a:t>
            </a:r>
          </a:p>
          <a:p>
            <a:pPr lvl="1"/>
            <a:r>
              <a:rPr lang="en-US" dirty="0" smtClean="0">
                <a:solidFill>
                  <a:schemeClr val="tx1"/>
                </a:solidFill>
              </a:rPr>
              <a:t>Assisting the Test </a:t>
            </a:r>
            <a:r>
              <a:rPr lang="en-US" dirty="0">
                <a:solidFill>
                  <a:schemeClr val="tx1"/>
                </a:solidFill>
              </a:rPr>
              <a:t>A</a:t>
            </a:r>
            <a:r>
              <a:rPr lang="en-US" dirty="0" smtClean="0">
                <a:solidFill>
                  <a:schemeClr val="tx1"/>
                </a:solidFill>
              </a:rPr>
              <a:t>dministrator to distribute; monitor and collect </a:t>
            </a:r>
            <a:r>
              <a:rPr lang="en-US" dirty="0">
                <a:solidFill>
                  <a:schemeClr val="tx1"/>
                </a:solidFill>
              </a:rPr>
              <a:t>testing materials</a:t>
            </a:r>
          </a:p>
          <a:p>
            <a:pPr lvl="1"/>
            <a:r>
              <a:rPr lang="en-US" dirty="0">
                <a:solidFill>
                  <a:schemeClr val="tx1"/>
                </a:solidFill>
              </a:rPr>
              <a:t>Ensuring students do not have non-permissible </a:t>
            </a:r>
            <a:r>
              <a:rPr lang="en-US" dirty="0" smtClean="0">
                <a:solidFill>
                  <a:schemeClr val="tx1"/>
                </a:solidFill>
              </a:rPr>
              <a:t>materials</a:t>
            </a:r>
          </a:p>
          <a:p>
            <a:pPr lvl="1"/>
            <a:r>
              <a:rPr lang="en-US" dirty="0" smtClean="0">
                <a:solidFill>
                  <a:schemeClr val="tx1"/>
                </a:solidFill>
              </a:rPr>
              <a:t>Observing the room during testing</a:t>
            </a:r>
            <a:endParaRPr lang="en-US" dirty="0">
              <a:solidFill>
                <a:schemeClr val="tx1"/>
              </a:solidFill>
            </a:endParaRPr>
          </a:p>
          <a:p>
            <a:pPr lvl="1"/>
            <a:r>
              <a:rPr lang="en-US" dirty="0" smtClean="0">
                <a:solidFill>
                  <a:schemeClr val="tx1"/>
                </a:solidFill>
              </a:rPr>
              <a:t>Reporting </a:t>
            </a:r>
            <a:r>
              <a:rPr lang="en-US" dirty="0">
                <a:solidFill>
                  <a:schemeClr val="tx1"/>
                </a:solidFill>
              </a:rPr>
              <a:t>irregularities and test security </a:t>
            </a:r>
            <a:r>
              <a:rPr lang="en-US" dirty="0" smtClean="0">
                <a:solidFill>
                  <a:schemeClr val="tx1"/>
                </a:solidFill>
              </a:rPr>
              <a:t>violations</a:t>
            </a:r>
          </a:p>
          <a:p>
            <a:pPr lvl="1"/>
            <a:r>
              <a:rPr lang="en-US" dirty="0" smtClean="0">
                <a:solidFill>
                  <a:schemeClr val="tx1"/>
                </a:solidFill>
              </a:rPr>
              <a:t>Assisting in emergencies</a:t>
            </a:r>
            <a:endParaRPr lang="en-US" dirty="0">
              <a:solidFill>
                <a:schemeClr val="tx1"/>
              </a:solidFill>
            </a:endParaRPr>
          </a:p>
          <a:p>
            <a:pPr lvl="1"/>
            <a:r>
              <a:rPr lang="en-US" dirty="0" smtClean="0">
                <a:solidFill>
                  <a:schemeClr val="tx1"/>
                </a:solidFill>
              </a:rPr>
              <a:t>Serving as liaison to the </a:t>
            </a:r>
            <a:r>
              <a:rPr lang="en-US" dirty="0">
                <a:solidFill>
                  <a:schemeClr val="tx1"/>
                </a:solidFill>
              </a:rPr>
              <a:t>School Test </a:t>
            </a:r>
            <a:r>
              <a:rPr lang="en-US" dirty="0" smtClean="0">
                <a:solidFill>
                  <a:schemeClr val="tx1"/>
                </a:solidFill>
              </a:rPr>
              <a:t>Monitor when the Test Administrator cannot leave the testing room</a:t>
            </a:r>
            <a:endParaRPr lang="en-US" dirty="0">
              <a:solidFill>
                <a:schemeClr val="tx1"/>
              </a:solidFill>
            </a:endParaRPr>
          </a:p>
          <a:p>
            <a:pPr lvl="1"/>
            <a:endParaRPr lang="en-US" dirty="0" smtClean="0"/>
          </a:p>
          <a:p>
            <a:pPr lvl="1"/>
            <a:endParaRPr lang="en-US" dirty="0"/>
          </a:p>
        </p:txBody>
      </p:sp>
      <p:sp>
        <p:nvSpPr>
          <p:cNvPr id="4" name="Text Placeholder 3"/>
          <p:cNvSpPr>
            <a:spLocks noGrp="1"/>
          </p:cNvSpPr>
          <p:nvPr>
            <p:ph type="body" sz="half" idx="2"/>
          </p:nvPr>
        </p:nvSpPr>
        <p:spPr/>
        <p:txBody>
          <a:bodyPr>
            <a:normAutofit/>
          </a:bodyPr>
          <a:lstStyle/>
          <a:p>
            <a:r>
              <a:rPr lang="en-US" sz="1200" i="1" dirty="0"/>
              <a:t>Proctors may assist test administrators with classroom management during </a:t>
            </a:r>
            <a:r>
              <a:rPr lang="en-US" sz="1200" i="1" dirty="0" smtClean="0"/>
              <a:t>testing; </a:t>
            </a:r>
            <a:r>
              <a:rPr lang="en-US" sz="1200" i="1" dirty="0"/>
              <a:t>distribute and collect test </a:t>
            </a:r>
            <a:r>
              <a:rPr lang="en-US" sz="1200" i="1" dirty="0" smtClean="0"/>
              <a:t>materials; </a:t>
            </a:r>
            <a:r>
              <a:rPr lang="en-US" sz="1200" i="1" dirty="0"/>
              <a:t>or administer accommodations as directed by the school test monitor and test administrator.</a:t>
            </a:r>
            <a:r>
              <a:rPr lang="en-US" sz="1200" b="1" i="1" dirty="0"/>
              <a:t> </a:t>
            </a:r>
            <a:r>
              <a:rPr lang="en-US" sz="1200" i="1" dirty="0"/>
              <a:t>As </a:t>
            </a:r>
            <a:r>
              <a:rPr lang="en-US" sz="1200" i="1" dirty="0" smtClean="0"/>
              <a:t>such; </a:t>
            </a:r>
            <a:r>
              <a:rPr lang="en-US" sz="1200" i="1" dirty="0"/>
              <a:t>test proctors are considered by OSSE to be authorized personnel and must comply with all the responsibilities and prohibitions of authorized personnel. Test proctors need not be professional employees of the LEA or </a:t>
            </a:r>
            <a:r>
              <a:rPr lang="en-US" sz="1200" i="1" dirty="0" smtClean="0"/>
              <a:t>school; </a:t>
            </a:r>
            <a:r>
              <a:rPr lang="en-US" sz="1200" i="1" dirty="0"/>
              <a:t>and may be </a:t>
            </a:r>
            <a:r>
              <a:rPr lang="en-US" sz="1200" i="1" dirty="0" smtClean="0"/>
              <a:t>volunteers; contractors; </a:t>
            </a:r>
            <a:r>
              <a:rPr lang="en-US" sz="1200" i="1" dirty="0"/>
              <a:t>or aides. They must receive training in test security and test administration procedures from the school test </a:t>
            </a:r>
            <a:r>
              <a:rPr lang="en-US" sz="1200" i="1" dirty="0" smtClean="0"/>
              <a:t>monitor; </a:t>
            </a:r>
            <a:r>
              <a:rPr lang="en-US" sz="1200" i="1" dirty="0"/>
              <a:t>and work at all times under the direct supervision of a test administrator or school test monitor. Parent volunteers serving as proctors may not proctor the assessment of their own child.  </a:t>
            </a:r>
          </a:p>
          <a:p>
            <a:endParaRPr lang="en-US" dirty="0"/>
          </a:p>
        </p:txBody>
      </p:sp>
    </p:spTree>
    <p:extLst>
      <p:ext uri="{BB962C8B-B14F-4D97-AF65-F5344CB8AC3E}">
        <p14:creationId xmlns:p14="http://schemas.microsoft.com/office/powerpoint/2010/main" val="3593553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Responsibilities of All Authorized Personnel</a:t>
            </a:r>
            <a:endParaRPr lang="en-US" sz="3600" dirty="0"/>
          </a:p>
        </p:txBody>
      </p:sp>
      <p:sp>
        <p:nvSpPr>
          <p:cNvPr id="3" name="Content Placeholder 2"/>
          <p:cNvSpPr>
            <a:spLocks noGrp="1"/>
          </p:cNvSpPr>
          <p:nvPr>
            <p:ph idx="1"/>
          </p:nvPr>
        </p:nvSpPr>
        <p:spPr/>
        <p:txBody>
          <a:bodyPr>
            <a:noAutofit/>
          </a:bodyPr>
          <a:lstStyle/>
          <a:p>
            <a:pPr marL="0" indent="0" algn="ctr">
              <a:buNone/>
            </a:pPr>
            <a:endParaRPr lang="en-US" sz="800" b="1" dirty="0" smtClean="0">
              <a:solidFill>
                <a:schemeClr val="tx1"/>
              </a:solidFill>
            </a:endParaRPr>
          </a:p>
          <a:p>
            <a:r>
              <a:rPr lang="en-US" sz="2600" dirty="0" smtClean="0">
                <a:solidFill>
                  <a:schemeClr val="tx1"/>
                </a:solidFill>
              </a:rPr>
              <a:t>Fulfill duties as assigned by the School Test Monitor</a:t>
            </a:r>
          </a:p>
          <a:p>
            <a:r>
              <a:rPr lang="en-US" sz="2600" dirty="0" smtClean="0">
                <a:solidFill>
                  <a:schemeClr val="tx1"/>
                </a:solidFill>
              </a:rPr>
              <a:t>Review the school’s testing calendar and plan for test security</a:t>
            </a:r>
          </a:p>
          <a:p>
            <a:r>
              <a:rPr lang="en-US" sz="2600" dirty="0" smtClean="0">
                <a:solidFill>
                  <a:schemeClr val="tx1"/>
                </a:solidFill>
              </a:rPr>
              <a:t>Review the Statewide </a:t>
            </a:r>
            <a:r>
              <a:rPr lang="en-US" sz="2600" dirty="0">
                <a:solidFill>
                  <a:schemeClr val="tx1"/>
                </a:solidFill>
              </a:rPr>
              <a:t>Testing Integrity and Security Notification </a:t>
            </a:r>
            <a:r>
              <a:rPr lang="en-US" sz="2600" dirty="0" smtClean="0">
                <a:solidFill>
                  <a:schemeClr val="tx1"/>
                </a:solidFill>
              </a:rPr>
              <a:t>Statement</a:t>
            </a:r>
          </a:p>
          <a:p>
            <a:r>
              <a:rPr lang="en-US" sz="2600" dirty="0">
                <a:solidFill>
                  <a:schemeClr val="tx1"/>
                </a:solidFill>
              </a:rPr>
              <a:t>Ensure the security of testing materials</a:t>
            </a:r>
          </a:p>
          <a:p>
            <a:r>
              <a:rPr lang="en-US" sz="2600" dirty="0" smtClean="0">
                <a:solidFill>
                  <a:schemeClr val="tx1"/>
                </a:solidFill>
              </a:rPr>
              <a:t>Prohibit any form of cheating</a:t>
            </a:r>
          </a:p>
          <a:p>
            <a:r>
              <a:rPr lang="en-US" sz="2600" dirty="0" smtClean="0">
                <a:solidFill>
                  <a:schemeClr val="tx1"/>
                </a:solidFill>
              </a:rPr>
              <a:t>Report test security incidents and testing irregularities</a:t>
            </a:r>
          </a:p>
          <a:p>
            <a:r>
              <a:rPr lang="en-US" sz="2600" dirty="0" smtClean="0">
                <a:solidFill>
                  <a:schemeClr val="tx1"/>
                </a:solidFill>
              </a:rPr>
              <a:t>Ensure a secure and successful administration of the statewide assessment</a:t>
            </a: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189846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Calendar</a:t>
            </a:r>
            <a:endParaRPr lang="en-US" dirty="0"/>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endParaRPr lang="en-US" sz="2800" i="1" dirty="0" smtClean="0"/>
          </a:p>
          <a:p>
            <a:pPr marL="0" indent="0">
              <a:buNone/>
            </a:pPr>
            <a:r>
              <a:rPr lang="en-US" sz="2800" dirty="0" smtClean="0">
                <a:solidFill>
                  <a:schemeClr val="tx1"/>
                </a:solidFill>
              </a:rPr>
              <a:t>Insert slides and/or use handouts to familiarize trainees with the school’s testing calendar. </a:t>
            </a:r>
            <a:endParaRPr lang="en-US" sz="2800" dirty="0">
              <a:solidFill>
                <a:schemeClr val="tx1"/>
              </a:solidFill>
            </a:endParaRPr>
          </a:p>
        </p:txBody>
      </p:sp>
    </p:spTree>
    <p:extLst>
      <p:ext uri="{BB962C8B-B14F-4D97-AF65-F5344CB8AC3E}">
        <p14:creationId xmlns:p14="http://schemas.microsoft.com/office/powerpoint/2010/main" val="1105717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434342"/>
      </a:dk2>
      <a:lt2>
        <a:srgbClr val="CCC2B6"/>
      </a:lt2>
      <a:accent1>
        <a:srgbClr val="D11141"/>
      </a:accent1>
      <a:accent2>
        <a:srgbClr val="E37F1C"/>
      </a:accent2>
      <a:accent3>
        <a:srgbClr val="007CC2"/>
      </a:accent3>
      <a:accent4>
        <a:srgbClr val="7C984A"/>
      </a:accent4>
      <a:accent5>
        <a:srgbClr val="7E8083"/>
      </a:accent5>
      <a:accent6>
        <a:srgbClr val="004B8D"/>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b175468f-1d1a-4c06-8ad5-ba5636890b24">
      <Url xsi:nil="true"/>
      <Description xsi:nil="true"/>
    </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90B9D3380C584195FB6C376704490E" ma:contentTypeVersion="6" ma:contentTypeDescription="Create a new document." ma:contentTypeScope="" ma:versionID="0021e5099aaa05bbc7536224368cff11">
  <xsd:schema xmlns:xsd="http://www.w3.org/2001/XMLSchema" xmlns:xs="http://www.w3.org/2001/XMLSchema" xmlns:p="http://schemas.microsoft.com/office/2006/metadata/properties" xmlns:ns2="b175468f-1d1a-4c06-8ad5-ba5636890b24" targetNamespace="http://schemas.microsoft.com/office/2006/metadata/properties" ma:root="true" ma:fieldsID="f0d8a0a1e75d891946e3d5e8529d0ba3" ns2:_="">
    <xsd:import namespace="b175468f-1d1a-4c06-8ad5-ba5636890b24"/>
    <xsd:element name="properties">
      <xsd:complexType>
        <xsd:sequence>
          <xsd:element name="documentManagement">
            <xsd:complexType>
              <xsd:all>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5468f-1d1a-4c06-8ad5-ba5636890b24" elementFormDefault="qualified">
    <xsd:import namespace="http://schemas.microsoft.com/office/2006/documentManagement/types"/>
    <xsd:import namespace="http://schemas.microsoft.com/office/infopath/2007/PartnerControls"/>
    <xsd:element name="link" ma:index="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3D5EFA-574A-491C-816F-3C4135461A7B}">
  <ds:schemaRefs>
    <ds:schemaRef ds:uri="http://schemas.microsoft.com/office/infopath/2007/PartnerControls"/>
    <ds:schemaRef ds:uri="b175468f-1d1a-4c06-8ad5-ba5636890b24"/>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FCFF4FB9-D044-40F8-A3EF-4A73FCFDC1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5468f-1d1a-4c06-8ad5-ba5636890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666EE1-D542-4D5B-8218-3D0B1DB635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497</TotalTime>
  <Words>1373</Words>
  <Application>Microsoft Office PowerPoint</Application>
  <PresentationFormat>On-screen Show (4:3)</PresentationFormat>
  <Paragraphs>94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Sample Test Security Training</vt:lpstr>
      <vt:lpstr>Introduction</vt:lpstr>
      <vt:lpstr>Sign-In Sheet</vt:lpstr>
      <vt:lpstr>Sample Agenda</vt:lpstr>
      <vt:lpstr>School Test Monitor</vt:lpstr>
      <vt:lpstr>Test Administrator</vt:lpstr>
      <vt:lpstr>Test Proctor</vt:lpstr>
      <vt:lpstr>Responsibilities of All Authorized Personnel</vt:lpstr>
      <vt:lpstr>Testing Calendar</vt:lpstr>
      <vt:lpstr>School Plan for Test Security</vt:lpstr>
      <vt:lpstr>Other Test Administration Content</vt:lpstr>
      <vt:lpstr>Reporting Incidents</vt:lpstr>
      <vt:lpstr>Statewide Testing Integrity and Security Notification Statement</vt:lpstr>
      <vt:lpstr>Sample Exit Quiz</vt:lpstr>
    </vt:vector>
  </TitlesOfParts>
  <Company>OSSE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Santiago</dc:creator>
  <cp:lastModifiedBy>ServUS</cp:lastModifiedBy>
  <cp:revision>38</cp:revision>
  <dcterms:created xsi:type="dcterms:W3CDTF">2014-02-06T21:18:58Z</dcterms:created>
  <dcterms:modified xsi:type="dcterms:W3CDTF">2016-12-22T17:06:17Z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0x0101003C90B9D3380C584195FB6C376704490E</vt:lpwstr>
  </property>
</Properties>
</file>