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0"/>
  </p:notesMasterIdLst>
  <p:sldIdLst>
    <p:sldId id="284" r:id="rId5"/>
    <p:sldId id="285" r:id="rId6"/>
    <p:sldId id="1279" r:id="rId7"/>
    <p:sldId id="1267" r:id="rId8"/>
    <p:sldId id="1265" r:id="rId9"/>
    <p:sldId id="1263" r:id="rId10"/>
    <p:sldId id="1264" r:id="rId11"/>
    <p:sldId id="1272" r:id="rId12"/>
    <p:sldId id="1287" r:id="rId13"/>
    <p:sldId id="1288" r:id="rId14"/>
    <p:sldId id="1290" r:id="rId15"/>
    <p:sldId id="1291" r:id="rId16"/>
    <p:sldId id="1292" r:id="rId17"/>
    <p:sldId id="1285" r:id="rId18"/>
    <p:sldId id="12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3D0809-C2E8-37A3-13A2-77406FB90F37}" name="Martin, Sarah (OSSE)" initials="M(" userId="S::sarah.martin@dc.gov::4a7b33cd-2113-436f-8caa-4e119e04f018" providerId="AD"/>
  <p188:author id="{0C0F2E32-2928-8FDF-D2A0-F9BB9BF4F27F}" name="Gall, Andrew (OSSE)" initials="G(" userId="S::andrew.gall@dc.gov::f1f9a7c5-16d0-45e2-8db2-a76ff27280b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all, Andrew (OSSE)" initials="GA(" lastIdx="7" clrIdx="0">
    <p:extLst>
      <p:ext uri="{19B8F6BF-5375-455C-9EA6-DF929625EA0E}">
        <p15:presenceInfo xmlns:p15="http://schemas.microsoft.com/office/powerpoint/2012/main" userId="S::andrew.gall@dc.gov::f1f9a7c5-16d0-45e2-8db2-a76ff27280b4" providerId="AD"/>
      </p:ext>
    </p:extLst>
  </p:cmAuthor>
  <p:cmAuthor id="2" name="Tooley, Justin (OSSE)" initials="T(" lastIdx="23" clrIdx="1">
    <p:extLst>
      <p:ext uri="{19B8F6BF-5375-455C-9EA6-DF929625EA0E}">
        <p15:presenceInfo xmlns:p15="http://schemas.microsoft.com/office/powerpoint/2012/main" userId="S::justin.tooley@dc.gov::0d22ab08-7214-4d4f-a6a4-0344c72edde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4B540A-8901-3195-5F8A-1C003375E56E}" v="82" dt="2022-05-26T23:56:08.479"/>
    <p1510:client id="{7196A1E0-456C-4A35-A429-B939B6CBFE76}" v="26" dt="2022-05-27T13:43:34.7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4" autoAdjust="0"/>
    <p:restoredTop sz="94660"/>
  </p:normalViewPr>
  <p:slideViewPr>
    <p:cSldViewPr snapToGrid="0">
      <p:cViewPr varScale="1">
        <p:scale>
          <a:sx n="61" d="100"/>
          <a:sy n="61" d="100"/>
        </p:scale>
        <p:origin x="15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ll, Andrew (OSSE)" userId="f1f9a7c5-16d0-45e2-8db2-a76ff27280b4" providerId="ADAL" clId="{7196A1E0-456C-4A35-A429-B939B6CBFE76}"/>
    <pc:docChg chg="undo redo custSel addSld delSld modSld sldOrd">
      <pc:chgData name="Gall, Andrew (OSSE)" userId="f1f9a7c5-16d0-45e2-8db2-a76ff27280b4" providerId="ADAL" clId="{7196A1E0-456C-4A35-A429-B939B6CBFE76}" dt="2022-05-27T13:44:13.750" v="1152" actId="47"/>
      <pc:docMkLst>
        <pc:docMk/>
      </pc:docMkLst>
      <pc:sldChg chg="modSp mod addCm delCm modCm">
        <pc:chgData name="Gall, Andrew (OSSE)" userId="f1f9a7c5-16d0-45e2-8db2-a76ff27280b4" providerId="ADAL" clId="{7196A1E0-456C-4A35-A429-B939B6CBFE76}" dt="2022-05-27T13:38:41.510" v="1114" actId="1592"/>
        <pc:sldMkLst>
          <pc:docMk/>
          <pc:sldMk cId="3986350822" sldId="285"/>
        </pc:sldMkLst>
        <pc:spChg chg="mod">
          <ac:chgData name="Gall, Andrew (OSSE)" userId="f1f9a7c5-16d0-45e2-8db2-a76ff27280b4" providerId="ADAL" clId="{7196A1E0-456C-4A35-A429-B939B6CBFE76}" dt="2022-05-26T21:15:55.131" v="141" actId="20577"/>
          <ac:spMkLst>
            <pc:docMk/>
            <pc:sldMk cId="3986350822" sldId="285"/>
            <ac:spMk id="8" creationId="{00000000-0000-0000-0000-000000000000}"/>
          </ac:spMkLst>
        </pc:spChg>
      </pc:sldChg>
      <pc:sldChg chg="del">
        <pc:chgData name="Gall, Andrew (OSSE)" userId="f1f9a7c5-16d0-45e2-8db2-a76ff27280b4" providerId="ADAL" clId="{7196A1E0-456C-4A35-A429-B939B6CBFE76}" dt="2022-05-26T21:11:13.895" v="113" actId="47"/>
        <pc:sldMkLst>
          <pc:docMk/>
          <pc:sldMk cId="3414718273" sldId="287"/>
        </pc:sldMkLst>
      </pc:sldChg>
      <pc:sldChg chg="del">
        <pc:chgData name="Gall, Andrew (OSSE)" userId="f1f9a7c5-16d0-45e2-8db2-a76ff27280b4" providerId="ADAL" clId="{7196A1E0-456C-4A35-A429-B939B6CBFE76}" dt="2022-05-26T21:10:58.808" v="112" actId="47"/>
        <pc:sldMkLst>
          <pc:docMk/>
          <pc:sldMk cId="1346159075" sldId="288"/>
        </pc:sldMkLst>
      </pc:sldChg>
      <pc:sldChg chg="del">
        <pc:chgData name="Gall, Andrew (OSSE)" userId="f1f9a7c5-16d0-45e2-8db2-a76ff27280b4" providerId="ADAL" clId="{7196A1E0-456C-4A35-A429-B939B6CBFE76}" dt="2022-05-26T21:10:04.349" v="111" actId="47"/>
        <pc:sldMkLst>
          <pc:docMk/>
          <pc:sldMk cId="2224680808" sldId="289"/>
        </pc:sldMkLst>
      </pc:sldChg>
      <pc:sldChg chg="del">
        <pc:chgData name="Gall, Andrew (OSSE)" userId="f1f9a7c5-16d0-45e2-8db2-a76ff27280b4" providerId="ADAL" clId="{7196A1E0-456C-4A35-A429-B939B6CBFE76}" dt="2022-05-26T21:10:01.800" v="110" actId="47"/>
        <pc:sldMkLst>
          <pc:docMk/>
          <pc:sldMk cId="3504765325" sldId="291"/>
        </pc:sldMkLst>
      </pc:sldChg>
      <pc:sldChg chg="modSp del mod">
        <pc:chgData name="Gall, Andrew (OSSE)" userId="f1f9a7c5-16d0-45e2-8db2-a76ff27280b4" providerId="ADAL" clId="{7196A1E0-456C-4A35-A429-B939B6CBFE76}" dt="2022-05-26T21:12:57.546" v="116" actId="47"/>
        <pc:sldMkLst>
          <pc:docMk/>
          <pc:sldMk cId="103266364" sldId="299"/>
        </pc:sldMkLst>
        <pc:spChg chg="mod">
          <ac:chgData name="Gall, Andrew (OSSE)" userId="f1f9a7c5-16d0-45e2-8db2-a76ff27280b4" providerId="ADAL" clId="{7196A1E0-456C-4A35-A429-B939B6CBFE76}" dt="2022-05-26T21:12:48.763" v="115" actId="255"/>
          <ac:spMkLst>
            <pc:docMk/>
            <pc:sldMk cId="103266364" sldId="299"/>
            <ac:spMk id="5" creationId="{00000000-0000-0000-0000-000000000000}"/>
          </ac:spMkLst>
        </pc:spChg>
      </pc:sldChg>
      <pc:sldChg chg="add">
        <pc:chgData name="Gall, Andrew (OSSE)" userId="f1f9a7c5-16d0-45e2-8db2-a76ff27280b4" providerId="ADAL" clId="{7196A1E0-456C-4A35-A429-B939B6CBFE76}" dt="2022-05-26T21:12:24.354" v="114"/>
        <pc:sldMkLst>
          <pc:docMk/>
          <pc:sldMk cId="1850986998" sldId="1263"/>
        </pc:sldMkLst>
      </pc:sldChg>
      <pc:sldChg chg="add">
        <pc:chgData name="Gall, Andrew (OSSE)" userId="f1f9a7c5-16d0-45e2-8db2-a76ff27280b4" providerId="ADAL" clId="{7196A1E0-456C-4A35-A429-B939B6CBFE76}" dt="2022-05-26T21:12:24.354" v="114"/>
        <pc:sldMkLst>
          <pc:docMk/>
          <pc:sldMk cId="1759311295" sldId="1264"/>
        </pc:sldMkLst>
      </pc:sldChg>
      <pc:sldChg chg="add del">
        <pc:chgData name="Gall, Andrew (OSSE)" userId="f1f9a7c5-16d0-45e2-8db2-a76ff27280b4" providerId="ADAL" clId="{7196A1E0-456C-4A35-A429-B939B6CBFE76}" dt="2022-05-26T21:12:24.354" v="114"/>
        <pc:sldMkLst>
          <pc:docMk/>
          <pc:sldMk cId="2557257592" sldId="1265"/>
        </pc:sldMkLst>
      </pc:sldChg>
      <pc:sldChg chg="add">
        <pc:chgData name="Gall, Andrew (OSSE)" userId="f1f9a7c5-16d0-45e2-8db2-a76ff27280b4" providerId="ADAL" clId="{7196A1E0-456C-4A35-A429-B939B6CBFE76}" dt="2022-05-26T21:12:24.354" v="114"/>
        <pc:sldMkLst>
          <pc:docMk/>
          <pc:sldMk cId="3908847631" sldId="1267"/>
        </pc:sldMkLst>
      </pc:sldChg>
      <pc:sldChg chg="add ord">
        <pc:chgData name="Gall, Andrew (OSSE)" userId="f1f9a7c5-16d0-45e2-8db2-a76ff27280b4" providerId="ADAL" clId="{7196A1E0-456C-4A35-A429-B939B6CBFE76}" dt="2022-05-26T21:56:57.380" v="145"/>
        <pc:sldMkLst>
          <pc:docMk/>
          <pc:sldMk cId="1021098774" sldId="1272"/>
        </pc:sldMkLst>
      </pc:sldChg>
      <pc:sldChg chg="modSp mod">
        <pc:chgData name="Gall, Andrew (OSSE)" userId="f1f9a7c5-16d0-45e2-8db2-a76ff27280b4" providerId="ADAL" clId="{7196A1E0-456C-4A35-A429-B939B6CBFE76}" dt="2022-05-27T12:45:02.686" v="443" actId="207"/>
        <pc:sldMkLst>
          <pc:docMk/>
          <pc:sldMk cId="1754932284" sldId="1277"/>
        </pc:sldMkLst>
        <pc:spChg chg="mod">
          <ac:chgData name="Gall, Andrew (OSSE)" userId="f1f9a7c5-16d0-45e2-8db2-a76ff27280b4" providerId="ADAL" clId="{7196A1E0-456C-4A35-A429-B939B6CBFE76}" dt="2022-05-27T12:45:02.686" v="443" actId="207"/>
          <ac:spMkLst>
            <pc:docMk/>
            <pc:sldMk cId="1754932284" sldId="1277"/>
            <ac:spMk id="4" creationId="{51B38ADF-E865-4997-A152-079C231D42C9}"/>
          </ac:spMkLst>
        </pc:spChg>
        <pc:spChg chg="mod">
          <ac:chgData name="Gall, Andrew (OSSE)" userId="f1f9a7c5-16d0-45e2-8db2-a76ff27280b4" providerId="ADAL" clId="{7196A1E0-456C-4A35-A429-B939B6CBFE76}" dt="2022-05-26T22:09:42.552" v="236" actId="14100"/>
          <ac:spMkLst>
            <pc:docMk/>
            <pc:sldMk cId="1754932284" sldId="1277"/>
            <ac:spMk id="6" creationId="{B73FA96E-8F78-48A4-8BF9-A23AF083F8BE}"/>
          </ac:spMkLst>
        </pc:spChg>
      </pc:sldChg>
      <pc:sldChg chg="addSp delSp modSp mod ord delCm">
        <pc:chgData name="Gall, Andrew (OSSE)" userId="f1f9a7c5-16d0-45e2-8db2-a76ff27280b4" providerId="ADAL" clId="{7196A1E0-456C-4A35-A429-B939B6CBFE76}" dt="2022-05-27T13:38:29.149" v="1113" actId="255"/>
        <pc:sldMkLst>
          <pc:docMk/>
          <pc:sldMk cId="4071404357" sldId="1279"/>
        </pc:sldMkLst>
        <pc:spChg chg="del">
          <ac:chgData name="Gall, Andrew (OSSE)" userId="f1f9a7c5-16d0-45e2-8db2-a76ff27280b4" providerId="ADAL" clId="{7196A1E0-456C-4A35-A429-B939B6CBFE76}" dt="2022-05-27T13:36:17.619" v="1089" actId="478"/>
          <ac:spMkLst>
            <pc:docMk/>
            <pc:sldMk cId="4071404357" sldId="1279"/>
            <ac:spMk id="5" creationId="{40A7A69B-54AD-4DA5-B041-767DD7131A1B}"/>
          </ac:spMkLst>
        </pc:spChg>
        <pc:graphicFrameChg chg="add mod modGraphic">
          <ac:chgData name="Gall, Andrew (OSSE)" userId="f1f9a7c5-16d0-45e2-8db2-a76ff27280b4" providerId="ADAL" clId="{7196A1E0-456C-4A35-A429-B939B6CBFE76}" dt="2022-05-27T13:38:29.149" v="1113" actId="255"/>
          <ac:graphicFrameMkLst>
            <pc:docMk/>
            <pc:sldMk cId="4071404357" sldId="1279"/>
            <ac:graphicFrameMk id="2" creationId="{7B3B9BFE-B92F-4416-A87D-DDAB8D365352}"/>
          </ac:graphicFrameMkLst>
        </pc:graphicFrameChg>
      </pc:sldChg>
      <pc:sldChg chg="del">
        <pc:chgData name="Gall, Andrew (OSSE)" userId="f1f9a7c5-16d0-45e2-8db2-a76ff27280b4" providerId="ADAL" clId="{7196A1E0-456C-4A35-A429-B939B6CBFE76}" dt="2022-05-26T21:09:37.220" v="105" actId="47"/>
        <pc:sldMkLst>
          <pc:docMk/>
          <pc:sldMk cId="1122513661" sldId="1280"/>
        </pc:sldMkLst>
      </pc:sldChg>
      <pc:sldChg chg="del">
        <pc:chgData name="Gall, Andrew (OSSE)" userId="f1f9a7c5-16d0-45e2-8db2-a76ff27280b4" providerId="ADAL" clId="{7196A1E0-456C-4A35-A429-B939B6CBFE76}" dt="2022-05-26T21:09:19.643" v="102" actId="47"/>
        <pc:sldMkLst>
          <pc:docMk/>
          <pc:sldMk cId="3911203441" sldId="1281"/>
        </pc:sldMkLst>
      </pc:sldChg>
      <pc:sldChg chg="del">
        <pc:chgData name="Gall, Andrew (OSSE)" userId="f1f9a7c5-16d0-45e2-8db2-a76ff27280b4" providerId="ADAL" clId="{7196A1E0-456C-4A35-A429-B939B6CBFE76}" dt="2022-05-26T21:09:25.096" v="104" actId="47"/>
        <pc:sldMkLst>
          <pc:docMk/>
          <pc:sldMk cId="1633966592" sldId="1282"/>
        </pc:sldMkLst>
      </pc:sldChg>
      <pc:sldChg chg="del">
        <pc:chgData name="Gall, Andrew (OSSE)" userId="f1f9a7c5-16d0-45e2-8db2-a76ff27280b4" providerId="ADAL" clId="{7196A1E0-456C-4A35-A429-B939B6CBFE76}" dt="2022-05-26T21:10:00.282" v="109" actId="47"/>
        <pc:sldMkLst>
          <pc:docMk/>
          <pc:sldMk cId="1878907026" sldId="1283"/>
        </pc:sldMkLst>
      </pc:sldChg>
      <pc:sldChg chg="del">
        <pc:chgData name="Gall, Andrew (OSSE)" userId="f1f9a7c5-16d0-45e2-8db2-a76ff27280b4" providerId="ADAL" clId="{7196A1E0-456C-4A35-A429-B939B6CBFE76}" dt="2022-05-26T21:09:21.991" v="103" actId="47"/>
        <pc:sldMkLst>
          <pc:docMk/>
          <pc:sldMk cId="3993997796" sldId="1284"/>
        </pc:sldMkLst>
      </pc:sldChg>
      <pc:sldChg chg="modSp add mod">
        <pc:chgData name="Gall, Andrew (OSSE)" userId="f1f9a7c5-16d0-45e2-8db2-a76ff27280b4" providerId="ADAL" clId="{7196A1E0-456C-4A35-A429-B939B6CBFE76}" dt="2022-05-27T13:44:09.446" v="1151" actId="20577"/>
        <pc:sldMkLst>
          <pc:docMk/>
          <pc:sldMk cId="264335902" sldId="1285"/>
        </pc:sldMkLst>
        <pc:spChg chg="mod">
          <ac:chgData name="Gall, Andrew (OSSE)" userId="f1f9a7c5-16d0-45e2-8db2-a76ff27280b4" providerId="ADAL" clId="{7196A1E0-456C-4A35-A429-B939B6CBFE76}" dt="2022-05-27T13:43:57.863" v="1121"/>
          <ac:spMkLst>
            <pc:docMk/>
            <pc:sldMk cId="264335902" sldId="1285"/>
            <ac:spMk id="2" creationId="{D96FE49E-6BB1-4C2B-A6C5-2F15E9700533}"/>
          </ac:spMkLst>
        </pc:spChg>
        <pc:spChg chg="mod">
          <ac:chgData name="Gall, Andrew (OSSE)" userId="f1f9a7c5-16d0-45e2-8db2-a76ff27280b4" providerId="ADAL" clId="{7196A1E0-456C-4A35-A429-B939B6CBFE76}" dt="2022-05-27T13:44:09.446" v="1151" actId="20577"/>
          <ac:spMkLst>
            <pc:docMk/>
            <pc:sldMk cId="264335902" sldId="1285"/>
            <ac:spMk id="3" creationId="{E73ACCE2-4C5B-451C-A761-70648D64E0AE}"/>
          </ac:spMkLst>
        </pc:spChg>
      </pc:sldChg>
      <pc:sldChg chg="ord delCm">
        <pc:chgData name="Gall, Andrew (OSSE)" userId="f1f9a7c5-16d0-45e2-8db2-a76ff27280b4" providerId="ADAL" clId="{7196A1E0-456C-4A35-A429-B939B6CBFE76}" dt="2022-05-26T21:14:56.122" v="122"/>
        <pc:sldMkLst>
          <pc:docMk/>
          <pc:sldMk cId="2280899938" sldId="1285"/>
        </pc:sldMkLst>
      </pc:sldChg>
      <pc:sldChg chg="modSp mod">
        <pc:chgData name="Gall, Andrew (OSSE)" userId="f1f9a7c5-16d0-45e2-8db2-a76ff27280b4" providerId="ADAL" clId="{7196A1E0-456C-4A35-A429-B939B6CBFE76}" dt="2022-05-27T13:21:51.919" v="692" actId="20577"/>
        <pc:sldMkLst>
          <pc:docMk/>
          <pc:sldMk cId="550485322" sldId="1287"/>
        </pc:sldMkLst>
        <pc:spChg chg="mod">
          <ac:chgData name="Gall, Andrew (OSSE)" userId="f1f9a7c5-16d0-45e2-8db2-a76ff27280b4" providerId="ADAL" clId="{7196A1E0-456C-4A35-A429-B939B6CBFE76}" dt="2022-05-27T12:46:13.998" v="451" actId="207"/>
          <ac:spMkLst>
            <pc:docMk/>
            <pc:sldMk cId="550485322" sldId="1287"/>
            <ac:spMk id="3" creationId="{19E751F1-20CE-475A-A347-E817F66497D3}"/>
          </ac:spMkLst>
        </pc:spChg>
        <pc:graphicFrameChg chg="mod modGraphic">
          <ac:chgData name="Gall, Andrew (OSSE)" userId="f1f9a7c5-16d0-45e2-8db2-a76ff27280b4" providerId="ADAL" clId="{7196A1E0-456C-4A35-A429-B939B6CBFE76}" dt="2022-05-27T13:21:51.919" v="692" actId="20577"/>
          <ac:graphicFrameMkLst>
            <pc:docMk/>
            <pc:sldMk cId="550485322" sldId="1287"/>
            <ac:graphicFrameMk id="10" creationId="{D69DE79C-63E3-4496-A714-E62121255CB7}"/>
          </ac:graphicFrameMkLst>
        </pc:graphicFrameChg>
      </pc:sldChg>
      <pc:sldChg chg="modSp mod">
        <pc:chgData name="Gall, Andrew (OSSE)" userId="f1f9a7c5-16d0-45e2-8db2-a76ff27280b4" providerId="ADAL" clId="{7196A1E0-456C-4A35-A429-B939B6CBFE76}" dt="2022-05-27T12:46:04.998" v="450" actId="207"/>
        <pc:sldMkLst>
          <pc:docMk/>
          <pc:sldMk cId="3805154607" sldId="1288"/>
        </pc:sldMkLst>
        <pc:spChg chg="mod">
          <ac:chgData name="Gall, Andrew (OSSE)" userId="f1f9a7c5-16d0-45e2-8db2-a76ff27280b4" providerId="ADAL" clId="{7196A1E0-456C-4A35-A429-B939B6CBFE76}" dt="2022-05-27T12:46:04.998" v="450" actId="207"/>
          <ac:spMkLst>
            <pc:docMk/>
            <pc:sldMk cId="3805154607" sldId="1288"/>
            <ac:spMk id="3" creationId="{19E751F1-20CE-475A-A347-E817F66497D3}"/>
          </ac:spMkLst>
        </pc:spChg>
        <pc:graphicFrameChg chg="modGraphic">
          <ac:chgData name="Gall, Andrew (OSSE)" userId="f1f9a7c5-16d0-45e2-8db2-a76ff27280b4" providerId="ADAL" clId="{7196A1E0-456C-4A35-A429-B939B6CBFE76}" dt="2022-05-26T22:15:48.207" v="321" actId="20577"/>
          <ac:graphicFrameMkLst>
            <pc:docMk/>
            <pc:sldMk cId="3805154607" sldId="1288"/>
            <ac:graphicFrameMk id="10" creationId="{D69DE79C-63E3-4496-A714-E62121255CB7}"/>
          </ac:graphicFrameMkLst>
        </pc:graphicFrameChg>
      </pc:sldChg>
      <pc:sldChg chg="modSp mod">
        <pc:chgData name="Gall, Andrew (OSSE)" userId="f1f9a7c5-16d0-45e2-8db2-a76ff27280b4" providerId="ADAL" clId="{7196A1E0-456C-4A35-A429-B939B6CBFE76}" dt="2022-05-27T13:41:39.526" v="1116" actId="20577"/>
        <pc:sldMkLst>
          <pc:docMk/>
          <pc:sldMk cId="298684363" sldId="1290"/>
        </pc:sldMkLst>
        <pc:spChg chg="mod">
          <ac:chgData name="Gall, Andrew (OSSE)" userId="f1f9a7c5-16d0-45e2-8db2-a76ff27280b4" providerId="ADAL" clId="{7196A1E0-456C-4A35-A429-B939B6CBFE76}" dt="2022-05-27T12:45:59.772" v="449" actId="207"/>
          <ac:spMkLst>
            <pc:docMk/>
            <pc:sldMk cId="298684363" sldId="1290"/>
            <ac:spMk id="3" creationId="{19E751F1-20CE-475A-A347-E817F66497D3}"/>
          </ac:spMkLst>
        </pc:spChg>
        <pc:graphicFrameChg chg="mod modGraphic">
          <ac:chgData name="Gall, Andrew (OSSE)" userId="f1f9a7c5-16d0-45e2-8db2-a76ff27280b4" providerId="ADAL" clId="{7196A1E0-456C-4A35-A429-B939B6CBFE76}" dt="2022-05-27T13:41:39.526" v="1116" actId="20577"/>
          <ac:graphicFrameMkLst>
            <pc:docMk/>
            <pc:sldMk cId="298684363" sldId="1290"/>
            <ac:graphicFrameMk id="10" creationId="{D69DE79C-63E3-4496-A714-E62121255CB7}"/>
          </ac:graphicFrameMkLst>
        </pc:graphicFrameChg>
      </pc:sldChg>
      <pc:sldChg chg="modSp mod">
        <pc:chgData name="Gall, Andrew (OSSE)" userId="f1f9a7c5-16d0-45e2-8db2-a76ff27280b4" providerId="ADAL" clId="{7196A1E0-456C-4A35-A429-B939B6CBFE76}" dt="2022-05-27T13:42:22.273" v="1117"/>
        <pc:sldMkLst>
          <pc:docMk/>
          <pc:sldMk cId="2048539448" sldId="1291"/>
        </pc:sldMkLst>
        <pc:spChg chg="mod">
          <ac:chgData name="Gall, Andrew (OSSE)" userId="f1f9a7c5-16d0-45e2-8db2-a76ff27280b4" providerId="ADAL" clId="{7196A1E0-456C-4A35-A429-B939B6CBFE76}" dt="2022-05-27T12:45:22.736" v="448" actId="207"/>
          <ac:spMkLst>
            <pc:docMk/>
            <pc:sldMk cId="2048539448" sldId="1291"/>
            <ac:spMk id="3" creationId="{19E751F1-20CE-475A-A347-E817F66497D3}"/>
          </ac:spMkLst>
        </pc:spChg>
        <pc:graphicFrameChg chg="mod modGraphic">
          <ac:chgData name="Gall, Andrew (OSSE)" userId="f1f9a7c5-16d0-45e2-8db2-a76ff27280b4" providerId="ADAL" clId="{7196A1E0-456C-4A35-A429-B939B6CBFE76}" dt="2022-05-27T13:42:22.273" v="1117"/>
          <ac:graphicFrameMkLst>
            <pc:docMk/>
            <pc:sldMk cId="2048539448" sldId="1291"/>
            <ac:graphicFrameMk id="10" creationId="{D69DE79C-63E3-4496-A714-E62121255CB7}"/>
          </ac:graphicFrameMkLst>
        </pc:graphicFrameChg>
      </pc:sldChg>
      <pc:sldChg chg="addSp delSp modSp add mod">
        <pc:chgData name="Gall, Andrew (OSSE)" userId="f1f9a7c5-16d0-45e2-8db2-a76ff27280b4" providerId="ADAL" clId="{7196A1E0-456C-4A35-A429-B939B6CBFE76}" dt="2022-05-27T12:45:15.177" v="447" actId="207"/>
        <pc:sldMkLst>
          <pc:docMk/>
          <pc:sldMk cId="2233005768" sldId="1292"/>
        </pc:sldMkLst>
        <pc:spChg chg="mod">
          <ac:chgData name="Gall, Andrew (OSSE)" userId="f1f9a7c5-16d0-45e2-8db2-a76ff27280b4" providerId="ADAL" clId="{7196A1E0-456C-4A35-A429-B939B6CBFE76}" dt="2022-05-27T12:45:15.177" v="447" actId="207"/>
          <ac:spMkLst>
            <pc:docMk/>
            <pc:sldMk cId="2233005768" sldId="1292"/>
            <ac:spMk id="3" creationId="{19E751F1-20CE-475A-A347-E817F66497D3}"/>
          </ac:spMkLst>
        </pc:spChg>
        <pc:spChg chg="add mod">
          <ac:chgData name="Gall, Andrew (OSSE)" userId="f1f9a7c5-16d0-45e2-8db2-a76ff27280b4" providerId="ADAL" clId="{7196A1E0-456C-4A35-A429-B939B6CBFE76}" dt="2022-05-26T22:05:49.400" v="214" actId="20577"/>
          <ac:spMkLst>
            <pc:docMk/>
            <pc:sldMk cId="2233005768" sldId="1292"/>
            <ac:spMk id="4" creationId="{16AFF768-35A4-400B-A099-8E65FDF5F9E0}"/>
          </ac:spMkLst>
        </pc:spChg>
        <pc:spChg chg="add del">
          <ac:chgData name="Gall, Andrew (OSSE)" userId="f1f9a7c5-16d0-45e2-8db2-a76ff27280b4" providerId="ADAL" clId="{7196A1E0-456C-4A35-A429-B939B6CBFE76}" dt="2022-05-26T21:06:49.508" v="58"/>
          <ac:spMkLst>
            <pc:docMk/>
            <pc:sldMk cId="2233005768" sldId="1292"/>
            <ac:spMk id="5" creationId="{7A8FCB2C-C346-43FA-A5F0-AA337FDF1F36}"/>
          </ac:spMkLst>
        </pc:spChg>
        <pc:graphicFrameChg chg="del">
          <ac:chgData name="Gall, Andrew (OSSE)" userId="f1f9a7c5-16d0-45e2-8db2-a76ff27280b4" providerId="ADAL" clId="{7196A1E0-456C-4A35-A429-B939B6CBFE76}" dt="2022-05-26T21:04:29.927" v="28" actId="478"/>
          <ac:graphicFrameMkLst>
            <pc:docMk/>
            <pc:sldMk cId="2233005768" sldId="1292"/>
            <ac:graphicFrameMk id="10" creationId="{D69DE79C-63E3-4496-A714-E62121255CB7}"/>
          </ac:graphicFrameMkLst>
        </pc:graphicFrameChg>
      </pc:sldChg>
      <pc:sldChg chg="modSp add del mod ord">
        <pc:chgData name="Gall, Andrew (OSSE)" userId="f1f9a7c5-16d0-45e2-8db2-a76ff27280b4" providerId="ADAL" clId="{7196A1E0-456C-4A35-A429-B939B6CBFE76}" dt="2022-05-27T13:44:13.750" v="1152" actId="47"/>
        <pc:sldMkLst>
          <pc:docMk/>
          <pc:sldMk cId="2620020463" sldId="1293"/>
        </pc:sldMkLst>
        <pc:spChg chg="mod">
          <ac:chgData name="Gall, Andrew (OSSE)" userId="f1f9a7c5-16d0-45e2-8db2-a76ff27280b4" providerId="ADAL" clId="{7196A1E0-456C-4A35-A429-B939B6CBFE76}" dt="2022-05-27T12:45:10.065" v="446" actId="207"/>
          <ac:spMkLst>
            <pc:docMk/>
            <pc:sldMk cId="2620020463" sldId="1293"/>
            <ac:spMk id="3" creationId="{19E751F1-20CE-475A-A347-E817F66497D3}"/>
          </ac:spMkLst>
        </pc:spChg>
        <pc:spChg chg="mod">
          <ac:chgData name="Gall, Andrew (OSSE)" userId="f1f9a7c5-16d0-45e2-8db2-a76ff27280b4" providerId="ADAL" clId="{7196A1E0-456C-4A35-A429-B939B6CBFE76}" dt="2022-05-26T23:48:31.618" v="431" actId="20577"/>
          <ac:spMkLst>
            <pc:docMk/>
            <pc:sldMk cId="2620020463" sldId="1293"/>
            <ac:spMk id="4" creationId="{16AFF768-35A4-400B-A099-8E65FDF5F9E0}"/>
          </ac:spMkLst>
        </pc:spChg>
      </pc:sldChg>
    </pc:docChg>
  </pc:docChgLst>
  <pc:docChgLst>
    <pc:chgData name="Tooley, Justin (OSSE)" userId="S::justin.tooley@dc.gov::0d22ab08-7214-4d4f-a6a4-0344c72edde4" providerId="AD" clId="Web-{3C4B540A-8901-3195-5F8A-1C003375E56E}"/>
    <pc:docChg chg="delSld modSld">
      <pc:chgData name="Tooley, Justin (OSSE)" userId="S::justin.tooley@dc.gov::0d22ab08-7214-4d4f-a6a4-0344c72edde4" providerId="AD" clId="Web-{3C4B540A-8901-3195-5F8A-1C003375E56E}" dt="2022-05-26T23:56:08.479" v="74"/>
      <pc:docMkLst>
        <pc:docMk/>
      </pc:docMkLst>
      <pc:sldChg chg="del">
        <pc:chgData name="Tooley, Justin (OSSE)" userId="S::justin.tooley@dc.gov::0d22ab08-7214-4d4f-a6a4-0344c72edde4" providerId="AD" clId="Web-{3C4B540A-8901-3195-5F8A-1C003375E56E}" dt="2022-05-26T23:54:08.805" v="2"/>
        <pc:sldMkLst>
          <pc:docMk/>
          <pc:sldMk cId="2280899938" sldId="1285"/>
        </pc:sldMkLst>
      </pc:sldChg>
      <pc:sldChg chg="del">
        <pc:chgData name="Tooley, Justin (OSSE)" userId="S::justin.tooley@dc.gov::0d22ab08-7214-4d4f-a6a4-0344c72edde4" providerId="AD" clId="Web-{3C4B540A-8901-3195-5F8A-1C003375E56E}" dt="2022-05-26T23:53:31.914" v="0"/>
        <pc:sldMkLst>
          <pc:docMk/>
          <pc:sldMk cId="890718486" sldId="1286"/>
        </pc:sldMkLst>
      </pc:sldChg>
      <pc:sldChg chg="modSp">
        <pc:chgData name="Tooley, Justin (OSSE)" userId="S::justin.tooley@dc.gov::0d22ab08-7214-4d4f-a6a4-0344c72edde4" providerId="AD" clId="Web-{3C4B540A-8901-3195-5F8A-1C003375E56E}" dt="2022-05-26T23:53:50.618" v="1"/>
        <pc:sldMkLst>
          <pc:docMk/>
          <pc:sldMk cId="550485322" sldId="1287"/>
        </pc:sldMkLst>
        <pc:graphicFrameChg chg="modGraphic">
          <ac:chgData name="Tooley, Justin (OSSE)" userId="S::justin.tooley@dc.gov::0d22ab08-7214-4d4f-a6a4-0344c72edde4" providerId="AD" clId="Web-{3C4B540A-8901-3195-5F8A-1C003375E56E}" dt="2022-05-26T23:53:50.618" v="1"/>
          <ac:graphicFrameMkLst>
            <pc:docMk/>
            <pc:sldMk cId="550485322" sldId="1287"/>
            <ac:graphicFrameMk id="10" creationId="{D69DE79C-63E3-4496-A714-E62121255CB7}"/>
          </ac:graphicFrameMkLst>
        </pc:graphicFrameChg>
      </pc:sldChg>
      <pc:sldChg chg="del">
        <pc:chgData name="Tooley, Justin (OSSE)" userId="S::justin.tooley@dc.gov::0d22ab08-7214-4d4f-a6a4-0344c72edde4" providerId="AD" clId="Web-{3C4B540A-8901-3195-5F8A-1C003375E56E}" dt="2022-05-26T23:54:18.665" v="3"/>
        <pc:sldMkLst>
          <pc:docMk/>
          <pc:sldMk cId="2385588496" sldId="1289"/>
        </pc:sldMkLst>
      </pc:sldChg>
      <pc:sldChg chg="modSp">
        <pc:chgData name="Tooley, Justin (OSSE)" userId="S::justin.tooley@dc.gov::0d22ab08-7214-4d4f-a6a4-0344c72edde4" providerId="AD" clId="Web-{3C4B540A-8901-3195-5F8A-1C003375E56E}" dt="2022-05-26T23:56:08.479" v="74"/>
        <pc:sldMkLst>
          <pc:docMk/>
          <pc:sldMk cId="298684363" sldId="1290"/>
        </pc:sldMkLst>
        <pc:graphicFrameChg chg="mod modGraphic">
          <ac:chgData name="Tooley, Justin (OSSE)" userId="S::justin.tooley@dc.gov::0d22ab08-7214-4d4f-a6a4-0344c72edde4" providerId="AD" clId="Web-{3C4B540A-8901-3195-5F8A-1C003375E56E}" dt="2022-05-26T23:56:08.479" v="74"/>
          <ac:graphicFrameMkLst>
            <pc:docMk/>
            <pc:sldMk cId="298684363" sldId="1290"/>
            <ac:graphicFrameMk id="10" creationId="{D69DE79C-63E3-4496-A714-E62121255CB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D6911-DC5A-4C98-894A-DD2BED62E9E8}" type="datetimeFigureOut">
              <a:rPr lang="en-US" smtClean="0"/>
              <a:t>5/27/2022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FC6DD9-335C-4362-B56D-6EFB3390D977}" type="slidenum">
              <a:rPr lang="en-US" smtClean="0"/>
              <a:t>‹#›</a:t>
            </a:fld>
            <a:endParaRPr lang="en-US"/>
          </a:p>
        </p:txBody>
      </p:sp>
    </p:spTree>
    <p:extLst>
      <p:ext uri="{BB962C8B-B14F-4D97-AF65-F5344CB8AC3E}">
        <p14:creationId xmlns:p14="http://schemas.microsoft.com/office/powerpoint/2010/main" val="4136471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D5C3D-601E-4BBA-88F3-BD6E9EC282D8}" type="slidenum">
              <a:rPr lang="en-US" smtClean="0"/>
              <a:t>3</a:t>
            </a:fld>
            <a:endParaRPr lang="en-US"/>
          </a:p>
        </p:txBody>
      </p:sp>
    </p:spTree>
    <p:extLst>
      <p:ext uri="{BB962C8B-B14F-4D97-AF65-F5344CB8AC3E}">
        <p14:creationId xmlns:p14="http://schemas.microsoft.com/office/powerpoint/2010/main" val="4037035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80CD5C3D-601E-4BBA-88F3-BD6E9EC282D8}" type="slidenum">
              <a:rPr lang="en-US" smtClean="0"/>
              <a:t>4</a:t>
            </a:fld>
            <a:endParaRPr lang="en-US"/>
          </a:p>
        </p:txBody>
      </p:sp>
    </p:spTree>
    <p:extLst>
      <p:ext uri="{BB962C8B-B14F-4D97-AF65-F5344CB8AC3E}">
        <p14:creationId xmlns:p14="http://schemas.microsoft.com/office/powerpoint/2010/main" val="3927099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CD5C3D-601E-4BBA-88F3-BD6E9EC282D8}" type="slidenum">
              <a:rPr lang="en-US" smtClean="0"/>
              <a:t>5</a:t>
            </a:fld>
            <a:endParaRPr lang="en-US"/>
          </a:p>
        </p:txBody>
      </p:sp>
    </p:spTree>
    <p:extLst>
      <p:ext uri="{BB962C8B-B14F-4D97-AF65-F5344CB8AC3E}">
        <p14:creationId xmlns:p14="http://schemas.microsoft.com/office/powerpoint/2010/main" val="1079892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D5C3D-601E-4BBA-88F3-BD6E9EC282D8}" type="slidenum">
              <a:rPr lang="en-US" smtClean="0"/>
              <a:t>6</a:t>
            </a:fld>
            <a:endParaRPr lang="en-US"/>
          </a:p>
        </p:txBody>
      </p:sp>
    </p:spTree>
    <p:extLst>
      <p:ext uri="{BB962C8B-B14F-4D97-AF65-F5344CB8AC3E}">
        <p14:creationId xmlns:p14="http://schemas.microsoft.com/office/powerpoint/2010/main" val="1326896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CD5C3D-601E-4BBA-88F3-BD6E9EC282D8}" type="slidenum">
              <a:rPr lang="en-US" smtClean="0"/>
              <a:t>7</a:t>
            </a:fld>
            <a:endParaRPr lang="en-US"/>
          </a:p>
        </p:txBody>
      </p:sp>
    </p:spTree>
    <p:extLst>
      <p:ext uri="{BB962C8B-B14F-4D97-AF65-F5344CB8AC3E}">
        <p14:creationId xmlns:p14="http://schemas.microsoft.com/office/powerpoint/2010/main" val="1927736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CD5C3D-601E-4BBA-88F3-BD6E9EC282D8}" type="slidenum">
              <a:rPr lang="en-US" smtClean="0"/>
              <a:t>15</a:t>
            </a:fld>
            <a:endParaRPr lang="en-US"/>
          </a:p>
        </p:txBody>
      </p:sp>
    </p:spTree>
    <p:extLst>
      <p:ext uri="{BB962C8B-B14F-4D97-AF65-F5344CB8AC3E}">
        <p14:creationId xmlns:p14="http://schemas.microsoft.com/office/powerpoint/2010/main" val="3800104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3E55-4ACA-422B-B1B9-6A4E963CE8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6A2E7C-A9F4-4E8B-966E-A153ECC2C9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48F3CB-60A8-46B7-8276-E936281F27F7}"/>
              </a:ext>
            </a:extLst>
          </p:cNvPr>
          <p:cNvSpPr>
            <a:spLocks noGrp="1"/>
          </p:cNvSpPr>
          <p:nvPr>
            <p:ph type="dt" sz="half" idx="10"/>
          </p:nvPr>
        </p:nvSpPr>
        <p:spPr/>
        <p:txBody>
          <a:bodyPr/>
          <a:lstStyle/>
          <a:p>
            <a:fld id="{AE436E78-02DE-49CA-9DD5-28C5D1F27833}" type="datetimeFigureOut">
              <a:rPr lang="en-US" smtClean="0"/>
              <a:t>5/27/2022</a:t>
            </a:fld>
            <a:endParaRPr lang="en-US"/>
          </a:p>
        </p:txBody>
      </p:sp>
      <p:sp>
        <p:nvSpPr>
          <p:cNvPr id="5" name="Footer Placeholder 4">
            <a:extLst>
              <a:ext uri="{FF2B5EF4-FFF2-40B4-BE49-F238E27FC236}">
                <a16:creationId xmlns:a16="http://schemas.microsoft.com/office/drawing/2014/main" id="{5117FD95-77D8-44A9-89F0-BC58CDEF12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0ABD9E-7A40-4AD2-9B96-6D7854E4F5DA}"/>
              </a:ext>
            </a:extLst>
          </p:cNvPr>
          <p:cNvSpPr>
            <a:spLocks noGrp="1"/>
          </p:cNvSpPr>
          <p:nvPr>
            <p:ph type="sldNum" sz="quarter" idx="12"/>
          </p:nvPr>
        </p:nvSpPr>
        <p:spPr/>
        <p:txBody>
          <a:bodyPr/>
          <a:lstStyle/>
          <a:p>
            <a:fld id="{3ECB95E0-0F8A-4A54-8AED-90B09A8F2425}" type="slidenum">
              <a:rPr lang="en-US" smtClean="0"/>
              <a:t>‹#›</a:t>
            </a:fld>
            <a:endParaRPr lang="en-US"/>
          </a:p>
        </p:txBody>
      </p:sp>
    </p:spTree>
    <p:extLst>
      <p:ext uri="{BB962C8B-B14F-4D97-AF65-F5344CB8AC3E}">
        <p14:creationId xmlns:p14="http://schemas.microsoft.com/office/powerpoint/2010/main" val="3788558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12D53-ACA1-4721-B17B-A08DC8FB07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204E2A-BFBE-47C7-8C35-0D39A16969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ECE22-0A3B-4738-9C80-73B45A09D02A}"/>
              </a:ext>
            </a:extLst>
          </p:cNvPr>
          <p:cNvSpPr>
            <a:spLocks noGrp="1"/>
          </p:cNvSpPr>
          <p:nvPr>
            <p:ph type="dt" sz="half" idx="10"/>
          </p:nvPr>
        </p:nvSpPr>
        <p:spPr/>
        <p:txBody>
          <a:bodyPr/>
          <a:lstStyle/>
          <a:p>
            <a:fld id="{AE436E78-02DE-49CA-9DD5-28C5D1F27833}" type="datetimeFigureOut">
              <a:rPr lang="en-US" smtClean="0"/>
              <a:t>5/27/2022</a:t>
            </a:fld>
            <a:endParaRPr lang="en-US"/>
          </a:p>
        </p:txBody>
      </p:sp>
      <p:sp>
        <p:nvSpPr>
          <p:cNvPr id="5" name="Footer Placeholder 4">
            <a:extLst>
              <a:ext uri="{FF2B5EF4-FFF2-40B4-BE49-F238E27FC236}">
                <a16:creationId xmlns:a16="http://schemas.microsoft.com/office/drawing/2014/main" id="{F61BBA23-AE07-47F9-B6C5-BC6DECD24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6FC498-A7DB-41DF-8C35-FD75431980B7}"/>
              </a:ext>
            </a:extLst>
          </p:cNvPr>
          <p:cNvSpPr>
            <a:spLocks noGrp="1"/>
          </p:cNvSpPr>
          <p:nvPr>
            <p:ph type="sldNum" sz="quarter" idx="12"/>
          </p:nvPr>
        </p:nvSpPr>
        <p:spPr/>
        <p:txBody>
          <a:bodyPr/>
          <a:lstStyle/>
          <a:p>
            <a:fld id="{3ECB95E0-0F8A-4A54-8AED-90B09A8F2425}" type="slidenum">
              <a:rPr lang="en-US" smtClean="0"/>
              <a:t>‹#›</a:t>
            </a:fld>
            <a:endParaRPr lang="en-US"/>
          </a:p>
        </p:txBody>
      </p:sp>
    </p:spTree>
    <p:extLst>
      <p:ext uri="{BB962C8B-B14F-4D97-AF65-F5344CB8AC3E}">
        <p14:creationId xmlns:p14="http://schemas.microsoft.com/office/powerpoint/2010/main" val="217536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BAD63F-C9AC-44D4-8E38-8AF0E3430A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FC2F23-3B3C-4217-B1D7-66B537FDC0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BC83D0-D84A-4109-B903-BBA324E1DCE9}"/>
              </a:ext>
            </a:extLst>
          </p:cNvPr>
          <p:cNvSpPr>
            <a:spLocks noGrp="1"/>
          </p:cNvSpPr>
          <p:nvPr>
            <p:ph type="dt" sz="half" idx="10"/>
          </p:nvPr>
        </p:nvSpPr>
        <p:spPr/>
        <p:txBody>
          <a:bodyPr/>
          <a:lstStyle/>
          <a:p>
            <a:fld id="{AE436E78-02DE-49CA-9DD5-28C5D1F27833}" type="datetimeFigureOut">
              <a:rPr lang="en-US" smtClean="0"/>
              <a:t>5/27/2022</a:t>
            </a:fld>
            <a:endParaRPr lang="en-US"/>
          </a:p>
        </p:txBody>
      </p:sp>
      <p:sp>
        <p:nvSpPr>
          <p:cNvPr id="5" name="Footer Placeholder 4">
            <a:extLst>
              <a:ext uri="{FF2B5EF4-FFF2-40B4-BE49-F238E27FC236}">
                <a16:creationId xmlns:a16="http://schemas.microsoft.com/office/drawing/2014/main" id="{3E6F71F6-0470-42EC-843D-DF3DE4799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A371C1-AD6F-4589-93AD-68FB26F5BA52}"/>
              </a:ext>
            </a:extLst>
          </p:cNvPr>
          <p:cNvSpPr>
            <a:spLocks noGrp="1"/>
          </p:cNvSpPr>
          <p:nvPr>
            <p:ph type="sldNum" sz="quarter" idx="12"/>
          </p:nvPr>
        </p:nvSpPr>
        <p:spPr/>
        <p:txBody>
          <a:bodyPr/>
          <a:lstStyle/>
          <a:p>
            <a:fld id="{3ECB95E0-0F8A-4A54-8AED-90B09A8F2425}" type="slidenum">
              <a:rPr lang="en-US" smtClean="0"/>
              <a:t>‹#›</a:t>
            </a:fld>
            <a:endParaRPr lang="en-US"/>
          </a:p>
        </p:txBody>
      </p:sp>
    </p:spTree>
    <p:extLst>
      <p:ext uri="{BB962C8B-B14F-4D97-AF65-F5344CB8AC3E}">
        <p14:creationId xmlns:p14="http://schemas.microsoft.com/office/powerpoint/2010/main" val="3828670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90DFCB1-CA6F-EA40-A701-AE317D180D86}" type="datetime1">
              <a:rPr lang="en-US" smtClean="0"/>
              <a:t>5/27/2022</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9" name="Content Placeholder 8">
            <a:extLst>
              <a:ext uri="{FF2B5EF4-FFF2-40B4-BE49-F238E27FC236}">
                <a16:creationId xmlns:a16="http://schemas.microsoft.com/office/drawing/2014/main" id="{B49F0000-3C19-AC44-96E3-73AF1836FAE1}"/>
              </a:ext>
            </a:extLst>
          </p:cNvPr>
          <p:cNvSpPr>
            <a:spLocks noGrp="1"/>
          </p:cNvSpPr>
          <p:nvPr>
            <p:ph sz="quarter" idx="13"/>
          </p:nvPr>
        </p:nvSpPr>
        <p:spPr>
          <a:xfrm>
            <a:off x="1295400" y="1471613"/>
            <a:ext cx="9601200" cy="4410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A close up of a logo&#10;&#10;Description automatically generated">
            <a:extLst>
              <a:ext uri="{FF2B5EF4-FFF2-40B4-BE49-F238E27FC236}">
                <a16:creationId xmlns:a16="http://schemas.microsoft.com/office/drawing/2014/main" id="{65550B70-93A5-1F4C-B8AB-D549554B8E7B}"/>
              </a:ext>
            </a:extLst>
          </p:cNvPr>
          <p:cNvPicPr>
            <a:picLocks noChangeAspect="1"/>
          </p:cNvPicPr>
          <p:nvPr userDrawn="1"/>
        </p:nvPicPr>
        <p:blipFill>
          <a:blip r:embed="rId2"/>
          <a:stretch>
            <a:fillRect/>
          </a:stretch>
        </p:blipFill>
        <p:spPr>
          <a:xfrm>
            <a:off x="0" y="0"/>
            <a:ext cx="266700" cy="6858000"/>
          </a:xfrm>
          <a:prstGeom prst="rect">
            <a:avLst/>
          </a:prstGeom>
        </p:spPr>
      </p:pic>
      <p:sp>
        <p:nvSpPr>
          <p:cNvPr id="10" name="Title 1">
            <a:extLst>
              <a:ext uri="{FF2B5EF4-FFF2-40B4-BE49-F238E27FC236}">
                <a16:creationId xmlns:a16="http://schemas.microsoft.com/office/drawing/2014/main" id="{DC3B376F-2A9D-E14E-A536-C00C95C85905}"/>
              </a:ext>
            </a:extLst>
          </p:cNvPr>
          <p:cNvSpPr>
            <a:spLocks noGrp="1"/>
          </p:cNvSpPr>
          <p:nvPr>
            <p:ph type="title"/>
          </p:nvPr>
        </p:nvSpPr>
        <p:spPr>
          <a:xfrm>
            <a:off x="1295400" y="345885"/>
            <a:ext cx="9601200" cy="939991"/>
          </a:xfrm>
        </p:spPr>
        <p:txBody>
          <a:bodyPr/>
          <a:lstStyle>
            <a:lvl1pPr>
              <a:defRPr>
                <a:solidFill>
                  <a:srgbClr val="1B305C"/>
                </a:solidFill>
              </a:defRPr>
            </a:lvl1pPr>
          </a:lstStyle>
          <a:p>
            <a:r>
              <a:rPr lang="en-US"/>
              <a:t>Click to edit Master title style</a:t>
            </a:r>
          </a:p>
        </p:txBody>
      </p:sp>
    </p:spTree>
    <p:extLst>
      <p:ext uri="{BB962C8B-B14F-4D97-AF65-F5344CB8AC3E}">
        <p14:creationId xmlns:p14="http://schemas.microsoft.com/office/powerpoint/2010/main" val="3277798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603F520-EF5D-624D-A858-B4F805ECE4CE}"/>
              </a:ext>
            </a:extLst>
          </p:cNvPr>
          <p:cNvSpPr>
            <a:spLocks noGrp="1"/>
          </p:cNvSpPr>
          <p:nvPr>
            <p:ph type="dt" sz="half" idx="10"/>
          </p:nvPr>
        </p:nvSpPr>
        <p:spPr/>
        <p:txBody>
          <a:bodyPr/>
          <a:lstStyle/>
          <a:p>
            <a:fld id="{1C79950C-8C55-F34D-B934-3747CCC843E0}" type="datetime1">
              <a:rPr lang="en-US" smtClean="0"/>
              <a:t>5/27/2022</a:t>
            </a:fld>
            <a:endParaRPr lang="en-US"/>
          </a:p>
        </p:txBody>
      </p:sp>
      <p:sp>
        <p:nvSpPr>
          <p:cNvPr id="4" name="Slide Number Placeholder 3">
            <a:extLst>
              <a:ext uri="{FF2B5EF4-FFF2-40B4-BE49-F238E27FC236}">
                <a16:creationId xmlns:a16="http://schemas.microsoft.com/office/drawing/2014/main" id="{C684DB86-EB6C-1749-9E27-3C9E7C3A69F9}"/>
              </a:ext>
            </a:extLst>
          </p:cNvPr>
          <p:cNvSpPr>
            <a:spLocks noGrp="1"/>
          </p:cNvSpPr>
          <p:nvPr>
            <p:ph type="sldNum" sz="quarter" idx="11"/>
          </p:nvPr>
        </p:nvSpPr>
        <p:spPr/>
        <p:txBody>
          <a:bodyPr/>
          <a:lstStyle/>
          <a:p>
            <a:fld id="{E31375A4-56A4-47D6-9801-1991572033F7}" type="slidenum">
              <a:rPr lang="en-US" smtClean="0"/>
              <a:pPr/>
              <a:t>‹#›</a:t>
            </a:fld>
            <a:endParaRPr lang="en-US"/>
          </a:p>
        </p:txBody>
      </p:sp>
      <p:pic>
        <p:nvPicPr>
          <p:cNvPr id="6" name="Picture 5" descr="A close up of a logo&#10;&#10;Description automatically generated">
            <a:extLst>
              <a:ext uri="{FF2B5EF4-FFF2-40B4-BE49-F238E27FC236}">
                <a16:creationId xmlns:a16="http://schemas.microsoft.com/office/drawing/2014/main" id="{0759DE29-F1BD-8D49-9B7A-9E32C05DD83D}"/>
              </a:ext>
            </a:extLst>
          </p:cNvPr>
          <p:cNvPicPr>
            <a:picLocks noChangeAspect="1"/>
          </p:cNvPicPr>
          <p:nvPr userDrawn="1"/>
        </p:nvPicPr>
        <p:blipFill>
          <a:blip r:embed="rId2"/>
          <a:stretch>
            <a:fillRect/>
          </a:stretch>
        </p:blipFill>
        <p:spPr>
          <a:xfrm>
            <a:off x="0" y="0"/>
            <a:ext cx="266700" cy="6858000"/>
          </a:xfrm>
          <a:prstGeom prst="rect">
            <a:avLst/>
          </a:prstGeom>
        </p:spPr>
      </p:pic>
      <p:sp>
        <p:nvSpPr>
          <p:cNvPr id="7" name="Title 1">
            <a:extLst>
              <a:ext uri="{FF2B5EF4-FFF2-40B4-BE49-F238E27FC236}">
                <a16:creationId xmlns:a16="http://schemas.microsoft.com/office/drawing/2014/main" id="{A34F64F7-BE8F-FF47-A348-383CEEDA528B}"/>
              </a:ext>
            </a:extLst>
          </p:cNvPr>
          <p:cNvSpPr>
            <a:spLocks noGrp="1"/>
          </p:cNvSpPr>
          <p:nvPr>
            <p:ph type="title"/>
          </p:nvPr>
        </p:nvSpPr>
        <p:spPr>
          <a:xfrm>
            <a:off x="1295400" y="345885"/>
            <a:ext cx="9601200" cy="939991"/>
          </a:xfrm>
        </p:spPr>
        <p:txBody>
          <a:bodyPr/>
          <a:lstStyle>
            <a:lvl1pPr>
              <a:defRPr>
                <a:solidFill>
                  <a:srgbClr val="1B305C"/>
                </a:solidFill>
              </a:defRPr>
            </a:lvl1pPr>
          </a:lstStyle>
          <a:p>
            <a:r>
              <a:rPr lang="en-US"/>
              <a:t>Click to edit Master title style</a:t>
            </a:r>
          </a:p>
        </p:txBody>
      </p:sp>
    </p:spTree>
    <p:extLst>
      <p:ext uri="{BB962C8B-B14F-4D97-AF65-F5344CB8AC3E}">
        <p14:creationId xmlns:p14="http://schemas.microsoft.com/office/powerpoint/2010/main" val="3690385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7_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32E091-04CE-B14D-ACEE-5BD65BDB51D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95353" y="4336582"/>
            <a:ext cx="1508918" cy="1606718"/>
          </a:xfrm>
          <a:prstGeom prst="rect">
            <a:avLst/>
          </a:prstGeom>
        </p:spPr>
      </p:pic>
      <p:sp>
        <p:nvSpPr>
          <p:cNvPr id="6" name="Rectangle 5">
            <a:extLst>
              <a:ext uri="{FF2B5EF4-FFF2-40B4-BE49-F238E27FC236}">
                <a16:creationId xmlns:a16="http://schemas.microsoft.com/office/drawing/2014/main" id="{CEBE708A-C02E-F145-B28E-46E1EC36A0CB}"/>
              </a:ext>
            </a:extLst>
          </p:cNvPr>
          <p:cNvSpPr/>
          <p:nvPr userDrawn="1"/>
        </p:nvSpPr>
        <p:spPr>
          <a:xfrm>
            <a:off x="4079032" y="4432808"/>
            <a:ext cx="45719" cy="141845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cxnSp>
        <p:nvCxnSpPr>
          <p:cNvPr id="7" name="Straight Connector 6">
            <a:extLst>
              <a:ext uri="{FF2B5EF4-FFF2-40B4-BE49-F238E27FC236}">
                <a16:creationId xmlns:a16="http://schemas.microsoft.com/office/drawing/2014/main" id="{07B88A15-5EC4-8B4C-805A-650804371705}"/>
              </a:ext>
            </a:extLst>
          </p:cNvPr>
          <p:cNvCxnSpPr/>
          <p:nvPr userDrawn="1"/>
        </p:nvCxnSpPr>
        <p:spPr>
          <a:xfrm>
            <a:off x="4323225" y="5520845"/>
            <a:ext cx="3788330" cy="0"/>
          </a:xfrm>
          <a:prstGeom prst="line">
            <a:avLst/>
          </a:prstGeom>
          <a:noFill/>
          <a:ln w="12700" cap="flat" cmpd="sng" algn="ctr">
            <a:solidFill>
              <a:srgbClr val="A7AAA9"/>
            </a:solidFill>
            <a:prstDash val="dot"/>
            <a:headEnd type="none"/>
            <a:tailEnd type="none"/>
          </a:ln>
          <a:effectLst/>
        </p:spPr>
      </p:cxnSp>
      <p:sp>
        <p:nvSpPr>
          <p:cNvPr id="8" name="Text Placeholder 22">
            <a:extLst>
              <a:ext uri="{FF2B5EF4-FFF2-40B4-BE49-F238E27FC236}">
                <a16:creationId xmlns:a16="http://schemas.microsoft.com/office/drawing/2014/main" id="{FFF136D5-84B3-1D49-B389-FF2DA146A4EA}"/>
              </a:ext>
            </a:extLst>
          </p:cNvPr>
          <p:cNvSpPr>
            <a:spLocks noGrp="1"/>
          </p:cNvSpPr>
          <p:nvPr>
            <p:ph type="body" sz="quarter" idx="10" hasCustomPrompt="1"/>
          </p:nvPr>
        </p:nvSpPr>
        <p:spPr>
          <a:xfrm>
            <a:off x="4322765" y="4298963"/>
            <a:ext cx="5132387" cy="645808"/>
          </a:xfrm>
          <a:prstGeom prst="rect">
            <a:avLst/>
          </a:prstGeom>
        </p:spPr>
        <p:txBody>
          <a:bodyPr/>
          <a:lstStyle>
            <a:lvl1pPr marL="0" indent="0">
              <a:buNone/>
              <a:defRPr sz="4000" b="1"/>
            </a:lvl1pPr>
            <a:lvl2pPr marL="457182" indent="0">
              <a:buNone/>
              <a:defRPr/>
            </a:lvl2pPr>
            <a:lvl3pPr marL="914364" indent="0">
              <a:buNone/>
              <a:defRPr/>
            </a:lvl3pPr>
            <a:lvl4pPr marL="1371545" indent="0">
              <a:buNone/>
              <a:defRPr/>
            </a:lvl4pPr>
            <a:lvl5pPr marL="1828727" indent="0">
              <a:buNone/>
              <a:defRPr/>
            </a:lvl5pPr>
          </a:lstStyle>
          <a:p>
            <a:pPr lvl="0"/>
            <a:r>
              <a:rPr lang="en-US"/>
              <a:t>Presentation Title</a:t>
            </a:r>
          </a:p>
        </p:txBody>
      </p:sp>
      <p:sp>
        <p:nvSpPr>
          <p:cNvPr id="9" name="Text Placeholder 22">
            <a:extLst>
              <a:ext uri="{FF2B5EF4-FFF2-40B4-BE49-F238E27FC236}">
                <a16:creationId xmlns:a16="http://schemas.microsoft.com/office/drawing/2014/main" id="{C50135FD-A815-6B41-A79D-45D4E09878A1}"/>
              </a:ext>
            </a:extLst>
          </p:cNvPr>
          <p:cNvSpPr>
            <a:spLocks noGrp="1"/>
          </p:cNvSpPr>
          <p:nvPr>
            <p:ph type="body" sz="quarter" idx="11" hasCustomPrompt="1"/>
          </p:nvPr>
        </p:nvSpPr>
        <p:spPr>
          <a:xfrm>
            <a:off x="4322765" y="4929107"/>
            <a:ext cx="5132387" cy="476524"/>
          </a:xfrm>
          <a:prstGeom prst="rect">
            <a:avLst/>
          </a:prstGeom>
        </p:spPr>
        <p:txBody>
          <a:bodyPr/>
          <a:lstStyle>
            <a:lvl1pPr marL="0" indent="0">
              <a:buNone/>
              <a:defRPr sz="2800" b="0" i="1" baseline="0"/>
            </a:lvl1pPr>
            <a:lvl2pPr marL="457182" indent="0">
              <a:buNone/>
              <a:defRPr/>
            </a:lvl2pPr>
            <a:lvl3pPr marL="914364" indent="0">
              <a:buNone/>
              <a:defRPr/>
            </a:lvl3pPr>
            <a:lvl4pPr marL="1371545" indent="0">
              <a:buNone/>
              <a:defRPr/>
            </a:lvl4pPr>
            <a:lvl5pPr marL="1828727" indent="0">
              <a:buNone/>
              <a:defRPr/>
            </a:lvl5pPr>
          </a:lstStyle>
          <a:p>
            <a:pPr lvl="0"/>
            <a:r>
              <a:rPr lang="en-US"/>
              <a:t>Subtitle (or delete)</a:t>
            </a:r>
          </a:p>
        </p:txBody>
      </p:sp>
      <p:sp>
        <p:nvSpPr>
          <p:cNvPr id="10" name="Text Placeholder 22">
            <a:extLst>
              <a:ext uri="{FF2B5EF4-FFF2-40B4-BE49-F238E27FC236}">
                <a16:creationId xmlns:a16="http://schemas.microsoft.com/office/drawing/2014/main" id="{F91A4A14-63F4-0D44-97D8-62A6CC72F671}"/>
              </a:ext>
            </a:extLst>
          </p:cNvPr>
          <p:cNvSpPr>
            <a:spLocks noGrp="1"/>
          </p:cNvSpPr>
          <p:nvPr>
            <p:ph type="body" sz="quarter" idx="12" hasCustomPrompt="1"/>
          </p:nvPr>
        </p:nvSpPr>
        <p:spPr>
          <a:xfrm>
            <a:off x="4322765" y="5523801"/>
            <a:ext cx="5132387" cy="476524"/>
          </a:xfrm>
          <a:prstGeom prst="rect">
            <a:avLst/>
          </a:prstGeom>
        </p:spPr>
        <p:txBody>
          <a:bodyPr/>
          <a:lstStyle>
            <a:lvl1pPr marL="0" indent="0">
              <a:buNone/>
              <a:defRPr sz="1400" b="0" i="0" baseline="0"/>
            </a:lvl1pPr>
            <a:lvl2pPr marL="457182" indent="0">
              <a:buNone/>
              <a:defRPr/>
            </a:lvl2pPr>
            <a:lvl3pPr marL="914364" indent="0">
              <a:buNone/>
              <a:defRPr/>
            </a:lvl3pPr>
            <a:lvl4pPr marL="1371545" indent="0">
              <a:buNone/>
              <a:defRPr/>
            </a:lvl4pPr>
            <a:lvl5pPr marL="1828727" indent="0">
              <a:buNone/>
              <a:defRPr/>
            </a:lvl5pPr>
          </a:lstStyle>
          <a:p>
            <a:pPr lvl="0"/>
            <a:r>
              <a:rPr lang="en-US"/>
              <a:t>Date | Name of Presenter</a:t>
            </a:r>
          </a:p>
        </p:txBody>
      </p:sp>
    </p:spTree>
    <p:extLst>
      <p:ext uri="{BB962C8B-B14F-4D97-AF65-F5344CB8AC3E}">
        <p14:creationId xmlns:p14="http://schemas.microsoft.com/office/powerpoint/2010/main" val="44051263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E3ECD-05F2-4CF3-9A0D-3BE16E84AB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E2702-1B93-48B5-A25A-B346BC2717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CBFF27-37A2-402B-97ED-7A202BD41FF2}"/>
              </a:ext>
            </a:extLst>
          </p:cNvPr>
          <p:cNvSpPr>
            <a:spLocks noGrp="1"/>
          </p:cNvSpPr>
          <p:nvPr>
            <p:ph type="dt" sz="half" idx="10"/>
          </p:nvPr>
        </p:nvSpPr>
        <p:spPr/>
        <p:txBody>
          <a:bodyPr/>
          <a:lstStyle/>
          <a:p>
            <a:fld id="{AE436E78-02DE-49CA-9DD5-28C5D1F27833}" type="datetimeFigureOut">
              <a:rPr lang="en-US" smtClean="0"/>
              <a:t>5/27/2022</a:t>
            </a:fld>
            <a:endParaRPr lang="en-US"/>
          </a:p>
        </p:txBody>
      </p:sp>
      <p:sp>
        <p:nvSpPr>
          <p:cNvPr id="5" name="Footer Placeholder 4">
            <a:extLst>
              <a:ext uri="{FF2B5EF4-FFF2-40B4-BE49-F238E27FC236}">
                <a16:creationId xmlns:a16="http://schemas.microsoft.com/office/drawing/2014/main" id="{C3E27C78-260D-471F-9182-4EC7751901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92821E-9C92-40CB-9887-EB617837E9A3}"/>
              </a:ext>
            </a:extLst>
          </p:cNvPr>
          <p:cNvSpPr>
            <a:spLocks noGrp="1"/>
          </p:cNvSpPr>
          <p:nvPr>
            <p:ph type="sldNum" sz="quarter" idx="12"/>
          </p:nvPr>
        </p:nvSpPr>
        <p:spPr/>
        <p:txBody>
          <a:bodyPr/>
          <a:lstStyle/>
          <a:p>
            <a:fld id="{3ECB95E0-0F8A-4A54-8AED-90B09A8F2425}" type="slidenum">
              <a:rPr lang="en-US" smtClean="0"/>
              <a:t>‹#›</a:t>
            </a:fld>
            <a:endParaRPr lang="en-US"/>
          </a:p>
        </p:txBody>
      </p:sp>
    </p:spTree>
    <p:extLst>
      <p:ext uri="{BB962C8B-B14F-4D97-AF65-F5344CB8AC3E}">
        <p14:creationId xmlns:p14="http://schemas.microsoft.com/office/powerpoint/2010/main" val="3255861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C412C-4EC6-4C3D-9DCA-D5D3147349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888ED8-D0A2-4550-857D-D9D261798A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9C8044-C4B7-49EF-833B-8E1DA3E59CDC}"/>
              </a:ext>
            </a:extLst>
          </p:cNvPr>
          <p:cNvSpPr>
            <a:spLocks noGrp="1"/>
          </p:cNvSpPr>
          <p:nvPr>
            <p:ph type="dt" sz="half" idx="10"/>
          </p:nvPr>
        </p:nvSpPr>
        <p:spPr/>
        <p:txBody>
          <a:bodyPr/>
          <a:lstStyle/>
          <a:p>
            <a:fld id="{AE436E78-02DE-49CA-9DD5-28C5D1F27833}" type="datetimeFigureOut">
              <a:rPr lang="en-US" smtClean="0"/>
              <a:t>5/27/2022</a:t>
            </a:fld>
            <a:endParaRPr lang="en-US"/>
          </a:p>
        </p:txBody>
      </p:sp>
      <p:sp>
        <p:nvSpPr>
          <p:cNvPr id="5" name="Footer Placeholder 4">
            <a:extLst>
              <a:ext uri="{FF2B5EF4-FFF2-40B4-BE49-F238E27FC236}">
                <a16:creationId xmlns:a16="http://schemas.microsoft.com/office/drawing/2014/main" id="{D786F200-2679-4853-A405-7EA4C42774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AFF1DE-15AE-4DA0-A632-9BDCFA9AC3FA}"/>
              </a:ext>
            </a:extLst>
          </p:cNvPr>
          <p:cNvSpPr>
            <a:spLocks noGrp="1"/>
          </p:cNvSpPr>
          <p:nvPr>
            <p:ph type="sldNum" sz="quarter" idx="12"/>
          </p:nvPr>
        </p:nvSpPr>
        <p:spPr/>
        <p:txBody>
          <a:bodyPr/>
          <a:lstStyle/>
          <a:p>
            <a:fld id="{3ECB95E0-0F8A-4A54-8AED-90B09A8F2425}" type="slidenum">
              <a:rPr lang="en-US" smtClean="0"/>
              <a:t>‹#›</a:t>
            </a:fld>
            <a:endParaRPr lang="en-US"/>
          </a:p>
        </p:txBody>
      </p:sp>
    </p:spTree>
    <p:extLst>
      <p:ext uri="{BB962C8B-B14F-4D97-AF65-F5344CB8AC3E}">
        <p14:creationId xmlns:p14="http://schemas.microsoft.com/office/powerpoint/2010/main" val="1257735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97C40-2406-4928-B87B-8622F6C609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AE5B99-5868-4886-BFBB-B15ABBD331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EFD34C-8255-42B7-AB67-BC587C6C73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5F50C6-2706-4845-B6C0-AB64BAD0518D}"/>
              </a:ext>
            </a:extLst>
          </p:cNvPr>
          <p:cNvSpPr>
            <a:spLocks noGrp="1"/>
          </p:cNvSpPr>
          <p:nvPr>
            <p:ph type="dt" sz="half" idx="10"/>
          </p:nvPr>
        </p:nvSpPr>
        <p:spPr/>
        <p:txBody>
          <a:bodyPr/>
          <a:lstStyle/>
          <a:p>
            <a:fld id="{AE436E78-02DE-49CA-9DD5-28C5D1F27833}" type="datetimeFigureOut">
              <a:rPr lang="en-US" smtClean="0"/>
              <a:t>5/27/2022</a:t>
            </a:fld>
            <a:endParaRPr lang="en-US"/>
          </a:p>
        </p:txBody>
      </p:sp>
      <p:sp>
        <p:nvSpPr>
          <p:cNvPr id="6" name="Footer Placeholder 5">
            <a:extLst>
              <a:ext uri="{FF2B5EF4-FFF2-40B4-BE49-F238E27FC236}">
                <a16:creationId xmlns:a16="http://schemas.microsoft.com/office/drawing/2014/main" id="{D1B141B2-1E54-4F86-B977-442FEB4EEC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498F3E-FAB0-4940-9EE6-39BA6BBE651D}"/>
              </a:ext>
            </a:extLst>
          </p:cNvPr>
          <p:cNvSpPr>
            <a:spLocks noGrp="1"/>
          </p:cNvSpPr>
          <p:nvPr>
            <p:ph type="sldNum" sz="quarter" idx="12"/>
          </p:nvPr>
        </p:nvSpPr>
        <p:spPr/>
        <p:txBody>
          <a:bodyPr/>
          <a:lstStyle/>
          <a:p>
            <a:fld id="{3ECB95E0-0F8A-4A54-8AED-90B09A8F2425}" type="slidenum">
              <a:rPr lang="en-US" smtClean="0"/>
              <a:t>‹#›</a:t>
            </a:fld>
            <a:endParaRPr lang="en-US"/>
          </a:p>
        </p:txBody>
      </p:sp>
    </p:spTree>
    <p:extLst>
      <p:ext uri="{BB962C8B-B14F-4D97-AF65-F5344CB8AC3E}">
        <p14:creationId xmlns:p14="http://schemas.microsoft.com/office/powerpoint/2010/main" val="12500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8B3EE-5CDC-431D-860F-4DE1AF8E43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4D2723-E6E6-417E-8484-DD1EFF5A45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355331-C5C8-465D-BBAF-B93E602F77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49F778-4FB4-4A24-836E-165457D34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20669C-A858-4A31-B3DA-7CF369AF55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2CD9DE-5245-4412-934E-AA233957E080}"/>
              </a:ext>
            </a:extLst>
          </p:cNvPr>
          <p:cNvSpPr>
            <a:spLocks noGrp="1"/>
          </p:cNvSpPr>
          <p:nvPr>
            <p:ph type="dt" sz="half" idx="10"/>
          </p:nvPr>
        </p:nvSpPr>
        <p:spPr/>
        <p:txBody>
          <a:bodyPr/>
          <a:lstStyle/>
          <a:p>
            <a:fld id="{AE436E78-02DE-49CA-9DD5-28C5D1F27833}" type="datetimeFigureOut">
              <a:rPr lang="en-US" smtClean="0"/>
              <a:t>5/27/2022</a:t>
            </a:fld>
            <a:endParaRPr lang="en-US"/>
          </a:p>
        </p:txBody>
      </p:sp>
      <p:sp>
        <p:nvSpPr>
          <p:cNvPr id="8" name="Footer Placeholder 7">
            <a:extLst>
              <a:ext uri="{FF2B5EF4-FFF2-40B4-BE49-F238E27FC236}">
                <a16:creationId xmlns:a16="http://schemas.microsoft.com/office/drawing/2014/main" id="{723638AF-A558-491F-A175-C2781D45E5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9A4F6B-AFB5-4596-93D0-F6E2744D9683}"/>
              </a:ext>
            </a:extLst>
          </p:cNvPr>
          <p:cNvSpPr>
            <a:spLocks noGrp="1"/>
          </p:cNvSpPr>
          <p:nvPr>
            <p:ph type="sldNum" sz="quarter" idx="12"/>
          </p:nvPr>
        </p:nvSpPr>
        <p:spPr/>
        <p:txBody>
          <a:bodyPr/>
          <a:lstStyle/>
          <a:p>
            <a:fld id="{3ECB95E0-0F8A-4A54-8AED-90B09A8F2425}" type="slidenum">
              <a:rPr lang="en-US" smtClean="0"/>
              <a:t>‹#›</a:t>
            </a:fld>
            <a:endParaRPr lang="en-US"/>
          </a:p>
        </p:txBody>
      </p:sp>
    </p:spTree>
    <p:extLst>
      <p:ext uri="{BB962C8B-B14F-4D97-AF65-F5344CB8AC3E}">
        <p14:creationId xmlns:p14="http://schemas.microsoft.com/office/powerpoint/2010/main" val="1079955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51846-EF95-4404-AAFA-7BFBFF3842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B6CF40-8F5A-4415-9214-89A2382D2E07}"/>
              </a:ext>
            </a:extLst>
          </p:cNvPr>
          <p:cNvSpPr>
            <a:spLocks noGrp="1"/>
          </p:cNvSpPr>
          <p:nvPr>
            <p:ph type="dt" sz="half" idx="10"/>
          </p:nvPr>
        </p:nvSpPr>
        <p:spPr/>
        <p:txBody>
          <a:bodyPr/>
          <a:lstStyle/>
          <a:p>
            <a:fld id="{AE436E78-02DE-49CA-9DD5-28C5D1F27833}" type="datetimeFigureOut">
              <a:rPr lang="en-US" smtClean="0"/>
              <a:t>5/27/2022</a:t>
            </a:fld>
            <a:endParaRPr lang="en-US"/>
          </a:p>
        </p:txBody>
      </p:sp>
      <p:sp>
        <p:nvSpPr>
          <p:cNvPr id="4" name="Footer Placeholder 3">
            <a:extLst>
              <a:ext uri="{FF2B5EF4-FFF2-40B4-BE49-F238E27FC236}">
                <a16:creationId xmlns:a16="http://schemas.microsoft.com/office/drawing/2014/main" id="{6111B303-E20A-4E9F-819B-986F76333A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A5DDB2-679C-444A-89BB-0EB9FCC98CB3}"/>
              </a:ext>
            </a:extLst>
          </p:cNvPr>
          <p:cNvSpPr>
            <a:spLocks noGrp="1"/>
          </p:cNvSpPr>
          <p:nvPr>
            <p:ph type="sldNum" sz="quarter" idx="12"/>
          </p:nvPr>
        </p:nvSpPr>
        <p:spPr/>
        <p:txBody>
          <a:bodyPr/>
          <a:lstStyle/>
          <a:p>
            <a:fld id="{3ECB95E0-0F8A-4A54-8AED-90B09A8F2425}" type="slidenum">
              <a:rPr lang="en-US" smtClean="0"/>
              <a:t>‹#›</a:t>
            </a:fld>
            <a:endParaRPr lang="en-US"/>
          </a:p>
        </p:txBody>
      </p:sp>
    </p:spTree>
    <p:extLst>
      <p:ext uri="{BB962C8B-B14F-4D97-AF65-F5344CB8AC3E}">
        <p14:creationId xmlns:p14="http://schemas.microsoft.com/office/powerpoint/2010/main" val="3844655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AD6FAE-B689-4E57-84F1-D2D4BBFA1DE2}"/>
              </a:ext>
            </a:extLst>
          </p:cNvPr>
          <p:cNvSpPr>
            <a:spLocks noGrp="1"/>
          </p:cNvSpPr>
          <p:nvPr>
            <p:ph type="dt" sz="half" idx="10"/>
          </p:nvPr>
        </p:nvSpPr>
        <p:spPr/>
        <p:txBody>
          <a:bodyPr/>
          <a:lstStyle/>
          <a:p>
            <a:fld id="{AE436E78-02DE-49CA-9DD5-28C5D1F27833}" type="datetimeFigureOut">
              <a:rPr lang="en-US" smtClean="0"/>
              <a:t>5/27/2022</a:t>
            </a:fld>
            <a:endParaRPr lang="en-US"/>
          </a:p>
        </p:txBody>
      </p:sp>
      <p:sp>
        <p:nvSpPr>
          <p:cNvPr id="3" name="Footer Placeholder 2">
            <a:extLst>
              <a:ext uri="{FF2B5EF4-FFF2-40B4-BE49-F238E27FC236}">
                <a16:creationId xmlns:a16="http://schemas.microsoft.com/office/drawing/2014/main" id="{63A45CB7-FF19-4508-A110-C1262208C6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F75915-31F5-4700-919F-2B457415CE8B}"/>
              </a:ext>
            </a:extLst>
          </p:cNvPr>
          <p:cNvSpPr>
            <a:spLocks noGrp="1"/>
          </p:cNvSpPr>
          <p:nvPr>
            <p:ph type="sldNum" sz="quarter" idx="12"/>
          </p:nvPr>
        </p:nvSpPr>
        <p:spPr/>
        <p:txBody>
          <a:bodyPr/>
          <a:lstStyle/>
          <a:p>
            <a:fld id="{3ECB95E0-0F8A-4A54-8AED-90B09A8F2425}" type="slidenum">
              <a:rPr lang="en-US" smtClean="0"/>
              <a:t>‹#›</a:t>
            </a:fld>
            <a:endParaRPr lang="en-US"/>
          </a:p>
        </p:txBody>
      </p:sp>
    </p:spTree>
    <p:extLst>
      <p:ext uri="{BB962C8B-B14F-4D97-AF65-F5344CB8AC3E}">
        <p14:creationId xmlns:p14="http://schemas.microsoft.com/office/powerpoint/2010/main" val="157183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78D5F-B76A-4C9A-8016-AD20C00DD0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0B4764-F382-47C5-A1D8-3E5553757A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B66D21-0C7C-4F47-AE50-11178BF515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1E5401-0AF6-4F41-B203-C6109D415C4E}"/>
              </a:ext>
            </a:extLst>
          </p:cNvPr>
          <p:cNvSpPr>
            <a:spLocks noGrp="1"/>
          </p:cNvSpPr>
          <p:nvPr>
            <p:ph type="dt" sz="half" idx="10"/>
          </p:nvPr>
        </p:nvSpPr>
        <p:spPr/>
        <p:txBody>
          <a:bodyPr/>
          <a:lstStyle/>
          <a:p>
            <a:fld id="{AE436E78-02DE-49CA-9DD5-28C5D1F27833}" type="datetimeFigureOut">
              <a:rPr lang="en-US" smtClean="0"/>
              <a:t>5/27/2022</a:t>
            </a:fld>
            <a:endParaRPr lang="en-US"/>
          </a:p>
        </p:txBody>
      </p:sp>
      <p:sp>
        <p:nvSpPr>
          <p:cNvPr id="6" name="Footer Placeholder 5">
            <a:extLst>
              <a:ext uri="{FF2B5EF4-FFF2-40B4-BE49-F238E27FC236}">
                <a16:creationId xmlns:a16="http://schemas.microsoft.com/office/drawing/2014/main" id="{215D8F8F-F9FD-4BD4-9F71-C2F5BBDA2B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2BD6FB-30AD-49FB-AE70-D6CA6CE5E3E0}"/>
              </a:ext>
            </a:extLst>
          </p:cNvPr>
          <p:cNvSpPr>
            <a:spLocks noGrp="1"/>
          </p:cNvSpPr>
          <p:nvPr>
            <p:ph type="sldNum" sz="quarter" idx="12"/>
          </p:nvPr>
        </p:nvSpPr>
        <p:spPr/>
        <p:txBody>
          <a:bodyPr/>
          <a:lstStyle/>
          <a:p>
            <a:fld id="{3ECB95E0-0F8A-4A54-8AED-90B09A8F2425}" type="slidenum">
              <a:rPr lang="en-US" smtClean="0"/>
              <a:t>‹#›</a:t>
            </a:fld>
            <a:endParaRPr lang="en-US"/>
          </a:p>
        </p:txBody>
      </p:sp>
    </p:spTree>
    <p:extLst>
      <p:ext uri="{BB962C8B-B14F-4D97-AF65-F5344CB8AC3E}">
        <p14:creationId xmlns:p14="http://schemas.microsoft.com/office/powerpoint/2010/main" val="1102748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6CC09-112B-4E2E-B804-39C1969469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BC5C13-A304-42ED-9057-E6F62F655B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964288-EF35-4BAF-8B50-B8BCEBC158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61F6D1-B24B-4C93-94BA-1693B90A17A7}"/>
              </a:ext>
            </a:extLst>
          </p:cNvPr>
          <p:cNvSpPr>
            <a:spLocks noGrp="1"/>
          </p:cNvSpPr>
          <p:nvPr>
            <p:ph type="dt" sz="half" idx="10"/>
          </p:nvPr>
        </p:nvSpPr>
        <p:spPr/>
        <p:txBody>
          <a:bodyPr/>
          <a:lstStyle/>
          <a:p>
            <a:fld id="{AE436E78-02DE-49CA-9DD5-28C5D1F27833}" type="datetimeFigureOut">
              <a:rPr lang="en-US" smtClean="0"/>
              <a:t>5/27/2022</a:t>
            </a:fld>
            <a:endParaRPr lang="en-US"/>
          </a:p>
        </p:txBody>
      </p:sp>
      <p:sp>
        <p:nvSpPr>
          <p:cNvPr id="6" name="Footer Placeholder 5">
            <a:extLst>
              <a:ext uri="{FF2B5EF4-FFF2-40B4-BE49-F238E27FC236}">
                <a16:creationId xmlns:a16="http://schemas.microsoft.com/office/drawing/2014/main" id="{011E58F5-6E78-4CB6-A46F-F85EECC2F2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D3B542-5927-42A0-AAB8-5BDC45523602}"/>
              </a:ext>
            </a:extLst>
          </p:cNvPr>
          <p:cNvSpPr>
            <a:spLocks noGrp="1"/>
          </p:cNvSpPr>
          <p:nvPr>
            <p:ph type="sldNum" sz="quarter" idx="12"/>
          </p:nvPr>
        </p:nvSpPr>
        <p:spPr/>
        <p:txBody>
          <a:bodyPr/>
          <a:lstStyle/>
          <a:p>
            <a:fld id="{3ECB95E0-0F8A-4A54-8AED-90B09A8F2425}" type="slidenum">
              <a:rPr lang="en-US" smtClean="0"/>
              <a:t>‹#›</a:t>
            </a:fld>
            <a:endParaRPr lang="en-US"/>
          </a:p>
        </p:txBody>
      </p:sp>
    </p:spTree>
    <p:extLst>
      <p:ext uri="{BB962C8B-B14F-4D97-AF65-F5344CB8AC3E}">
        <p14:creationId xmlns:p14="http://schemas.microsoft.com/office/powerpoint/2010/main" val="2007138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53DE6A-3212-4C5D-A53A-758AF7952F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B9B762-3F4C-4745-9FD5-93CCC468C3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ECABA-6080-439E-9CA9-A5C8CACAF2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36E78-02DE-49CA-9DD5-28C5D1F27833}" type="datetimeFigureOut">
              <a:rPr lang="en-US" smtClean="0"/>
              <a:t>5/27/2022</a:t>
            </a:fld>
            <a:endParaRPr lang="en-US"/>
          </a:p>
        </p:txBody>
      </p:sp>
      <p:sp>
        <p:nvSpPr>
          <p:cNvPr id="5" name="Footer Placeholder 4">
            <a:extLst>
              <a:ext uri="{FF2B5EF4-FFF2-40B4-BE49-F238E27FC236}">
                <a16:creationId xmlns:a16="http://schemas.microsoft.com/office/drawing/2014/main" id="{75A8B17C-C7BD-40CC-BCC6-70A2791097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A5D8FA-D816-4EE4-A336-050170D9BC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B95E0-0F8A-4A54-8AED-90B09A8F2425}" type="slidenum">
              <a:rPr lang="en-US" smtClean="0"/>
              <a:t>‹#›</a:t>
            </a:fld>
            <a:endParaRPr lang="en-US"/>
          </a:p>
        </p:txBody>
      </p:sp>
    </p:spTree>
    <p:extLst>
      <p:ext uri="{BB962C8B-B14F-4D97-AF65-F5344CB8AC3E}">
        <p14:creationId xmlns:p14="http://schemas.microsoft.com/office/powerpoint/2010/main" val="2723031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22765" y="2635045"/>
            <a:ext cx="5132387" cy="2309726"/>
          </a:xfrm>
        </p:spPr>
        <p:txBody>
          <a:bodyPr>
            <a:normAutofit/>
          </a:bodyPr>
          <a:lstStyle/>
          <a:p>
            <a:r>
              <a:rPr lang="en-US" dirty="0"/>
              <a:t>Attendance Regulations</a:t>
            </a:r>
          </a:p>
        </p:txBody>
      </p:sp>
      <p:sp>
        <p:nvSpPr>
          <p:cNvPr id="3" name="Text Placeholder 2"/>
          <p:cNvSpPr>
            <a:spLocks noGrp="1"/>
          </p:cNvSpPr>
          <p:nvPr>
            <p:ph type="body" sz="quarter" idx="11"/>
          </p:nvPr>
        </p:nvSpPr>
        <p:spPr/>
        <p:txBody>
          <a:bodyPr/>
          <a:lstStyle/>
          <a:p>
            <a:r>
              <a:rPr lang="en-US"/>
              <a:t>SBOE Working Session</a:t>
            </a:r>
          </a:p>
        </p:txBody>
      </p:sp>
      <p:sp>
        <p:nvSpPr>
          <p:cNvPr id="4" name="Text Placeholder 3"/>
          <p:cNvSpPr>
            <a:spLocks noGrp="1"/>
          </p:cNvSpPr>
          <p:nvPr>
            <p:ph type="body" sz="quarter" idx="12"/>
          </p:nvPr>
        </p:nvSpPr>
        <p:spPr/>
        <p:txBody>
          <a:bodyPr>
            <a:normAutofit/>
          </a:bodyPr>
          <a:lstStyle/>
          <a:p>
            <a:r>
              <a:rPr lang="en-US" sz="1800" dirty="0"/>
              <a:t>June 1, 2022</a:t>
            </a:r>
          </a:p>
        </p:txBody>
      </p:sp>
    </p:spTree>
    <p:extLst>
      <p:ext uri="{BB962C8B-B14F-4D97-AF65-F5344CB8AC3E}">
        <p14:creationId xmlns:p14="http://schemas.microsoft.com/office/powerpoint/2010/main" val="450360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E751F1-20CE-475A-A347-E817F66497D3}"/>
              </a:ext>
            </a:extLst>
          </p:cNvPr>
          <p:cNvSpPr>
            <a:spLocks noGrp="1"/>
          </p:cNvSpPr>
          <p:nvPr>
            <p:ph type="title"/>
          </p:nvPr>
        </p:nvSpPr>
        <p:spPr/>
        <p:txBody>
          <a:bodyPr>
            <a:normAutofit/>
          </a:bodyPr>
          <a:lstStyle/>
          <a:p>
            <a:r>
              <a:rPr lang="en-US" dirty="0">
                <a:solidFill>
                  <a:srgbClr val="C00000"/>
                </a:solidFill>
              </a:rPr>
              <a:t>Section by Section: Distance Learning</a:t>
            </a:r>
          </a:p>
        </p:txBody>
      </p:sp>
      <p:graphicFrame>
        <p:nvGraphicFramePr>
          <p:cNvPr id="10" name="Content Placeholder 9">
            <a:extLst>
              <a:ext uri="{FF2B5EF4-FFF2-40B4-BE49-F238E27FC236}">
                <a16:creationId xmlns:a16="http://schemas.microsoft.com/office/drawing/2014/main" id="{D69DE79C-63E3-4496-A714-E62121255CB7}"/>
              </a:ext>
            </a:extLst>
          </p:cNvPr>
          <p:cNvGraphicFramePr>
            <a:graphicFrameLocks noGrp="1"/>
          </p:cNvGraphicFramePr>
          <p:nvPr>
            <p:ph sz="quarter" idx="13"/>
            <p:extLst>
              <p:ext uri="{D42A27DB-BD31-4B8C-83A1-F6EECF244321}">
                <p14:modId xmlns:p14="http://schemas.microsoft.com/office/powerpoint/2010/main" val="2334522549"/>
              </p:ext>
            </p:extLst>
          </p:nvPr>
        </p:nvGraphicFramePr>
        <p:xfrm>
          <a:off x="770563" y="1285876"/>
          <a:ext cx="10828960" cy="4971086"/>
        </p:xfrm>
        <a:graphic>
          <a:graphicData uri="http://schemas.openxmlformats.org/drawingml/2006/table">
            <a:tbl>
              <a:tblPr firstRow="1" bandRow="1">
                <a:tableStyleId>{5C22544A-7EE6-4342-B048-85BDC9FD1C3A}</a:tableStyleId>
              </a:tblPr>
              <a:tblGrid>
                <a:gridCol w="1419956">
                  <a:extLst>
                    <a:ext uri="{9D8B030D-6E8A-4147-A177-3AD203B41FA5}">
                      <a16:colId xmlns:a16="http://schemas.microsoft.com/office/drawing/2014/main" val="3371628835"/>
                    </a:ext>
                  </a:extLst>
                </a:gridCol>
                <a:gridCol w="922551">
                  <a:extLst>
                    <a:ext uri="{9D8B030D-6E8A-4147-A177-3AD203B41FA5}">
                      <a16:colId xmlns:a16="http://schemas.microsoft.com/office/drawing/2014/main" val="2396473714"/>
                    </a:ext>
                  </a:extLst>
                </a:gridCol>
                <a:gridCol w="8486453">
                  <a:extLst>
                    <a:ext uri="{9D8B030D-6E8A-4147-A177-3AD203B41FA5}">
                      <a16:colId xmlns:a16="http://schemas.microsoft.com/office/drawing/2014/main" val="1269040877"/>
                    </a:ext>
                  </a:extLst>
                </a:gridCol>
              </a:tblGrid>
              <a:tr h="278009">
                <a:tc>
                  <a:txBody>
                    <a:bodyPr/>
                    <a:lstStyle/>
                    <a:p>
                      <a:pPr marL="0" marR="0">
                        <a:lnSpc>
                          <a:spcPct val="107000"/>
                        </a:lnSpc>
                        <a:spcBef>
                          <a:spcPts val="0"/>
                        </a:spcBef>
                        <a:spcAft>
                          <a:spcPts val="800"/>
                        </a:spcAft>
                      </a:pPr>
                      <a:r>
                        <a:rPr lang="en-US" sz="1800" dirty="0">
                          <a:effectLst/>
                        </a:rPr>
                        <a:t>Section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dirty="0">
                          <a:effectLst/>
                        </a:rPr>
                        <a:t>Current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dirty="0">
                          <a:effectLst/>
                        </a:rPr>
                        <a:t>Proposed Changed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751347545"/>
                  </a:ext>
                </a:extLst>
              </a:tr>
              <a:tr h="936174">
                <a:tc>
                  <a:txBody>
                    <a:bodyPr/>
                    <a:lstStyle/>
                    <a:p>
                      <a:pPr marL="0" marR="0">
                        <a:lnSpc>
                          <a:spcPct val="107000"/>
                        </a:lnSpc>
                        <a:spcBef>
                          <a:spcPts val="0"/>
                        </a:spcBef>
                        <a:spcAft>
                          <a:spcPts val="800"/>
                        </a:spcAft>
                      </a:pPr>
                      <a:r>
                        <a:rPr lang="en-US" sz="1800" dirty="0">
                          <a:cs typeface="Arial"/>
                        </a:rPr>
                        <a:t>2101.11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NA/</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New Section</a:t>
                      </a:r>
                    </a:p>
                  </a:txBody>
                  <a:tcPr/>
                </a:tc>
                <a:tc>
                  <a:txBody>
                    <a:bodyPr/>
                    <a:lstStyle/>
                    <a:p>
                      <a:pPr marL="0" marR="0" indent="0">
                        <a:spcBef>
                          <a:spcPts val="0"/>
                        </a:spcBef>
                        <a:spcAft>
                          <a:spcPts val="300"/>
                        </a:spcAft>
                        <a:buNone/>
                      </a:pPr>
                      <a:r>
                        <a:rPr lang="en-US" sz="1800" dirty="0">
                          <a:cs typeface="Arial"/>
                        </a:rPr>
                        <a:t>Requires schools offering distance learning to submit an attendance plan to OSSE that:</a:t>
                      </a:r>
                    </a:p>
                    <a:p>
                      <a:pPr marR="0">
                        <a:spcBef>
                          <a:spcPts val="0"/>
                        </a:spcBef>
                        <a:spcAft>
                          <a:spcPts val="300"/>
                        </a:spcAft>
                        <a:buFontTx/>
                        <a:buChar char="-"/>
                      </a:pPr>
                      <a:r>
                        <a:rPr lang="en-US" sz="1800" dirty="0">
                          <a:cs typeface="Arial"/>
                        </a:rPr>
                        <a:t>Complies with instructional day requirements (180 6-hour days)</a:t>
                      </a:r>
                    </a:p>
                    <a:p>
                      <a:pPr marR="0">
                        <a:spcBef>
                          <a:spcPts val="0"/>
                        </a:spcBef>
                        <a:spcAft>
                          <a:spcPts val="300"/>
                        </a:spcAft>
                        <a:buFontTx/>
                        <a:buChar char="-"/>
                      </a:pPr>
                      <a:r>
                        <a:rPr lang="en-US" sz="1800" dirty="0">
                          <a:cs typeface="Arial"/>
                        </a:rPr>
                        <a:t>Identifies whether class will be synchronous or asynchronous </a:t>
                      </a:r>
                    </a:p>
                    <a:p>
                      <a:pPr marR="0">
                        <a:spcBef>
                          <a:spcPts val="0"/>
                        </a:spcBef>
                        <a:spcAft>
                          <a:spcPts val="300"/>
                        </a:spcAft>
                        <a:buFontTx/>
                        <a:buChar char="-"/>
                      </a:pPr>
                      <a:r>
                        <a:rPr lang="en-US" sz="1800" dirty="0">
                          <a:cs typeface="Arial"/>
                        </a:rPr>
                        <a:t>Has at least 1 synchronous class per day</a:t>
                      </a:r>
                    </a:p>
                    <a:p>
                      <a:pPr marR="0">
                        <a:spcBef>
                          <a:spcPts val="0"/>
                        </a:spcBef>
                        <a:spcAft>
                          <a:spcPts val="300"/>
                        </a:spcAft>
                        <a:buFontTx/>
                        <a:buChar char="-"/>
                      </a:pPr>
                      <a:r>
                        <a:rPr lang="en-US" sz="1800" dirty="0">
                          <a:cs typeface="Arial"/>
                        </a:rPr>
                        <a:t>Preserves attendance records</a:t>
                      </a:r>
                    </a:p>
                    <a:p>
                      <a:pPr marR="0">
                        <a:spcBef>
                          <a:spcPts val="0"/>
                        </a:spcBef>
                        <a:spcAft>
                          <a:spcPts val="300"/>
                        </a:spcAft>
                        <a:buFontTx/>
                        <a:buChar char="-"/>
                      </a:pPr>
                      <a:r>
                        <a:rPr lang="en-US" sz="1800" dirty="0">
                          <a:cs typeface="Arial"/>
                        </a:rPr>
                        <a:t>Communicates attendance expectations (including regarding supervision) to parents</a:t>
                      </a:r>
                    </a:p>
                  </a:txBody>
                  <a:tcPr/>
                </a:tc>
                <a:extLst>
                  <a:ext uri="{0D108BD9-81ED-4DB2-BD59-A6C34878D82A}">
                    <a16:rowId xmlns:a16="http://schemas.microsoft.com/office/drawing/2014/main" val="3448946635"/>
                  </a:ext>
                </a:extLst>
              </a:tr>
              <a:tr h="0">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2101.12</a:t>
                      </a:r>
                    </a:p>
                  </a:txBody>
                  <a:tcPr/>
                </a:tc>
                <a:tc>
                  <a:txBody>
                    <a:bodyPr/>
                    <a:lstStyle/>
                    <a:p>
                      <a:pPr lvl="0"/>
                      <a:r>
                        <a:rPr lang="en-US" sz="1800" kern="1200" dirty="0">
                          <a:solidFill>
                            <a:schemeClr val="dk1"/>
                          </a:solidFill>
                          <a:effectLst/>
                          <a:latin typeface="+mn-lt"/>
                          <a:ea typeface="+mn-ea"/>
                          <a:cs typeface="+mn-cs"/>
                        </a:rPr>
                        <a:t>New</a:t>
                      </a:r>
                    </a:p>
                  </a:txBody>
                  <a:tcPr/>
                </a:tc>
                <a:tc>
                  <a:txBody>
                    <a:bodyPr/>
                    <a:lstStyle/>
                    <a:p>
                      <a:pPr marL="0" marR="0" indent="0">
                        <a:spcBef>
                          <a:spcPts val="0"/>
                        </a:spcBef>
                        <a:spcAft>
                          <a:spcPts val="300"/>
                        </a:spcAft>
                        <a:buNone/>
                      </a:pPr>
                      <a:r>
                        <a:rPr lang="en-US" sz="1800" dirty="0">
                          <a:cs typeface="Arial"/>
                        </a:rPr>
                        <a:t>Defines presence for synchronous modules (camera </a:t>
                      </a:r>
                      <a:r>
                        <a:rPr lang="en-US" sz="1800" i="1" dirty="0">
                          <a:cs typeface="Arial"/>
                        </a:rPr>
                        <a:t>temporarily</a:t>
                      </a:r>
                      <a:r>
                        <a:rPr lang="en-US" sz="1800" dirty="0">
                          <a:cs typeface="Arial"/>
                        </a:rPr>
                        <a:t> on to verify student)</a:t>
                      </a:r>
                    </a:p>
                  </a:txBody>
                  <a:tcPr/>
                </a:tc>
                <a:extLst>
                  <a:ext uri="{0D108BD9-81ED-4DB2-BD59-A6C34878D82A}">
                    <a16:rowId xmlns:a16="http://schemas.microsoft.com/office/drawing/2014/main" val="2160121181"/>
                  </a:ext>
                </a:extLst>
              </a:tr>
              <a:tr h="655521">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2101.13</a:t>
                      </a:r>
                    </a:p>
                  </a:txBody>
                  <a:tcPr/>
                </a:tc>
                <a:tc>
                  <a:txBody>
                    <a:bodyPr/>
                    <a:lstStyle/>
                    <a:p>
                      <a:pPr lvl="0"/>
                      <a:r>
                        <a:rPr lang="en-US" sz="1800" kern="1200" dirty="0">
                          <a:solidFill>
                            <a:schemeClr val="dk1"/>
                          </a:solidFill>
                          <a:effectLst/>
                          <a:latin typeface="+mn-lt"/>
                          <a:ea typeface="+mn-ea"/>
                          <a:cs typeface="+mn-cs"/>
                        </a:rPr>
                        <a:t>New</a:t>
                      </a:r>
                    </a:p>
                  </a:txBody>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US" sz="1800" dirty="0">
                          <a:cs typeface="Arial"/>
                        </a:rPr>
                        <a:t>Defines presence for asynchronous modules – a student must complete an output (instructional activity)</a:t>
                      </a:r>
                    </a:p>
                  </a:txBody>
                  <a:tcPr/>
                </a:tc>
                <a:extLst>
                  <a:ext uri="{0D108BD9-81ED-4DB2-BD59-A6C34878D82A}">
                    <a16:rowId xmlns:a16="http://schemas.microsoft.com/office/drawing/2014/main" val="1789681307"/>
                  </a:ext>
                </a:extLst>
              </a:tr>
              <a:tr h="678094">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2101.14-17</a:t>
                      </a:r>
                    </a:p>
                  </a:txBody>
                  <a:tcPr/>
                </a:tc>
                <a:tc>
                  <a:txBody>
                    <a:bodyPr/>
                    <a:lstStyle/>
                    <a:p>
                      <a:pPr lvl="0"/>
                      <a:r>
                        <a:rPr lang="en-US" sz="1800" kern="1200" dirty="0">
                          <a:solidFill>
                            <a:schemeClr val="dk1"/>
                          </a:solidFill>
                          <a:effectLst/>
                          <a:latin typeface="+mn-lt"/>
                          <a:ea typeface="+mn-ea"/>
                          <a:cs typeface="+mn-cs"/>
                        </a:rPr>
                        <a:t>New</a:t>
                      </a:r>
                    </a:p>
                  </a:txBody>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US" sz="1800" dirty="0">
                          <a:cs typeface="Arial"/>
                        </a:rPr>
                        <a:t>Defines “presence” for attendance in routine distance learning consistently with the new 60/40 rule, and requires a student to attend at least one synchronous module daily to be marked present</a:t>
                      </a:r>
                    </a:p>
                  </a:txBody>
                  <a:tcPr/>
                </a:tc>
                <a:extLst>
                  <a:ext uri="{0D108BD9-81ED-4DB2-BD59-A6C34878D82A}">
                    <a16:rowId xmlns:a16="http://schemas.microsoft.com/office/drawing/2014/main" val="2398508493"/>
                  </a:ext>
                </a:extLst>
              </a:tr>
              <a:tr h="729465">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2101.18</a:t>
                      </a:r>
                    </a:p>
                  </a:txBody>
                  <a:tcPr/>
                </a:tc>
                <a:tc>
                  <a:txBody>
                    <a:bodyPr/>
                    <a:lstStyle/>
                    <a:p>
                      <a:pPr lvl="0"/>
                      <a:r>
                        <a:rPr lang="en-US" sz="1800" kern="1200" dirty="0">
                          <a:solidFill>
                            <a:schemeClr val="dk1"/>
                          </a:solidFill>
                          <a:effectLst/>
                          <a:latin typeface="+mn-lt"/>
                          <a:ea typeface="+mn-ea"/>
                          <a:cs typeface="+mn-cs"/>
                        </a:rPr>
                        <a:t>New</a:t>
                      </a:r>
                    </a:p>
                  </a:txBody>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US" sz="1800" dirty="0">
                          <a:cs typeface="Arial"/>
                        </a:rPr>
                        <a:t>Allows LEAs to define attendance procedures for situational distance learning within broad parameters (one-on-one contact and the completion of an instructional activity)</a:t>
                      </a:r>
                    </a:p>
                  </a:txBody>
                  <a:tcPr/>
                </a:tc>
                <a:extLst>
                  <a:ext uri="{0D108BD9-81ED-4DB2-BD59-A6C34878D82A}">
                    <a16:rowId xmlns:a16="http://schemas.microsoft.com/office/drawing/2014/main" val="4127489434"/>
                  </a:ext>
                </a:extLst>
              </a:tr>
            </a:tbl>
          </a:graphicData>
        </a:graphic>
      </p:graphicFrame>
    </p:spTree>
    <p:extLst>
      <p:ext uri="{BB962C8B-B14F-4D97-AF65-F5344CB8AC3E}">
        <p14:creationId xmlns:p14="http://schemas.microsoft.com/office/powerpoint/2010/main" val="3805154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E751F1-20CE-475A-A347-E817F66497D3}"/>
              </a:ext>
            </a:extLst>
          </p:cNvPr>
          <p:cNvSpPr>
            <a:spLocks noGrp="1"/>
          </p:cNvSpPr>
          <p:nvPr>
            <p:ph type="title"/>
          </p:nvPr>
        </p:nvSpPr>
        <p:spPr/>
        <p:txBody>
          <a:bodyPr>
            <a:normAutofit fontScale="90000"/>
          </a:bodyPr>
          <a:lstStyle/>
          <a:p>
            <a:r>
              <a:rPr lang="en-US" dirty="0">
                <a:solidFill>
                  <a:srgbClr val="C00000"/>
                </a:solidFill>
              </a:rPr>
              <a:t>Section by Section: Notable Changes § 2103</a:t>
            </a:r>
          </a:p>
        </p:txBody>
      </p:sp>
      <p:graphicFrame>
        <p:nvGraphicFramePr>
          <p:cNvPr id="10" name="Content Placeholder 9">
            <a:extLst>
              <a:ext uri="{FF2B5EF4-FFF2-40B4-BE49-F238E27FC236}">
                <a16:creationId xmlns:a16="http://schemas.microsoft.com/office/drawing/2014/main" id="{D69DE79C-63E3-4496-A714-E62121255CB7}"/>
              </a:ext>
            </a:extLst>
          </p:cNvPr>
          <p:cNvGraphicFramePr>
            <a:graphicFrameLocks noGrp="1"/>
          </p:cNvGraphicFramePr>
          <p:nvPr>
            <p:ph sz="quarter" idx="13"/>
            <p:extLst>
              <p:ext uri="{D42A27DB-BD31-4B8C-83A1-F6EECF244321}">
                <p14:modId xmlns:p14="http://schemas.microsoft.com/office/powerpoint/2010/main" val="4070341212"/>
              </p:ext>
            </p:extLst>
          </p:nvPr>
        </p:nvGraphicFramePr>
        <p:xfrm>
          <a:off x="893853" y="1285876"/>
          <a:ext cx="10828960" cy="3496679"/>
        </p:xfrm>
        <a:graphic>
          <a:graphicData uri="http://schemas.openxmlformats.org/drawingml/2006/table">
            <a:tbl>
              <a:tblPr firstRow="1" bandRow="1">
                <a:tableStyleId>{5C22544A-7EE6-4342-B048-85BDC9FD1C3A}</a:tableStyleId>
              </a:tblPr>
              <a:tblGrid>
                <a:gridCol w="1419956">
                  <a:extLst>
                    <a:ext uri="{9D8B030D-6E8A-4147-A177-3AD203B41FA5}">
                      <a16:colId xmlns:a16="http://schemas.microsoft.com/office/drawing/2014/main" val="3371628835"/>
                    </a:ext>
                  </a:extLst>
                </a:gridCol>
                <a:gridCol w="3431501">
                  <a:extLst>
                    <a:ext uri="{9D8B030D-6E8A-4147-A177-3AD203B41FA5}">
                      <a16:colId xmlns:a16="http://schemas.microsoft.com/office/drawing/2014/main" val="2396473714"/>
                    </a:ext>
                  </a:extLst>
                </a:gridCol>
                <a:gridCol w="5977503">
                  <a:extLst>
                    <a:ext uri="{9D8B030D-6E8A-4147-A177-3AD203B41FA5}">
                      <a16:colId xmlns:a16="http://schemas.microsoft.com/office/drawing/2014/main" val="1269040877"/>
                    </a:ext>
                  </a:extLst>
                </a:gridCol>
              </a:tblGrid>
              <a:tr h="278009">
                <a:tc>
                  <a:txBody>
                    <a:bodyPr/>
                    <a:lstStyle/>
                    <a:p>
                      <a:pPr marL="0" marR="0">
                        <a:lnSpc>
                          <a:spcPct val="107000"/>
                        </a:lnSpc>
                        <a:spcBef>
                          <a:spcPts val="0"/>
                        </a:spcBef>
                        <a:spcAft>
                          <a:spcPts val="800"/>
                        </a:spcAft>
                      </a:pPr>
                      <a:r>
                        <a:rPr lang="en-US" sz="1800" dirty="0">
                          <a:effectLst/>
                        </a:rPr>
                        <a:t>Section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dirty="0">
                          <a:effectLst/>
                        </a:rPr>
                        <a:t>Current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dirty="0">
                          <a:effectLst/>
                        </a:rPr>
                        <a:t>Proposed Changed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751347545"/>
                  </a:ext>
                </a:extLst>
              </a:tr>
              <a:tr h="936174">
                <a:tc>
                  <a:txBody>
                    <a:bodyPr/>
                    <a:lstStyle/>
                    <a:p>
                      <a:pPr marL="0" marR="0">
                        <a:lnSpc>
                          <a:spcPct val="107000"/>
                        </a:lnSpc>
                        <a:spcBef>
                          <a:spcPts val="0"/>
                        </a:spcBef>
                        <a:spcAft>
                          <a:spcPts val="800"/>
                        </a:spcAft>
                      </a:pPr>
                      <a:r>
                        <a:rPr lang="en-US" sz="1800" dirty="0">
                          <a:cs typeface="Arial"/>
                        </a:rPr>
                        <a:t>2103.2(c)(3)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dirty="0">
                          <a:effectLst/>
                        </a:rPr>
                        <a:t>Defines when a student should be referred to SST for absences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indent="0">
                        <a:spcBef>
                          <a:spcPts val="0"/>
                        </a:spcBef>
                        <a:spcAft>
                          <a:spcPts val="300"/>
                        </a:spcAft>
                        <a:buNone/>
                      </a:pPr>
                      <a:r>
                        <a:rPr lang="en-US" sz="1800">
                          <a:cs typeface="Arial"/>
                        </a:rPr>
                        <a:t>Clarifies the language from 5 unexcused absences to 5 full day unexcused absences.  </a:t>
                      </a:r>
                    </a:p>
                  </a:txBody>
                  <a:tcPr/>
                </a:tc>
                <a:extLst>
                  <a:ext uri="{0D108BD9-81ED-4DB2-BD59-A6C34878D82A}">
                    <a16:rowId xmlns:a16="http://schemas.microsoft.com/office/drawing/2014/main" val="3448946635"/>
                  </a:ext>
                </a:extLst>
              </a:tr>
              <a:tr h="936174">
                <a:tc>
                  <a:txBody>
                    <a:bodyPr/>
                    <a:lstStyle/>
                    <a:p>
                      <a:pPr marL="0" marR="0">
                        <a:lnSpc>
                          <a:spcPct val="107000"/>
                        </a:lnSpc>
                        <a:spcBef>
                          <a:spcPts val="0"/>
                        </a:spcBef>
                        <a:spcAft>
                          <a:spcPts val="800"/>
                        </a:spcAft>
                      </a:pPr>
                      <a:r>
                        <a:rPr lang="en-US" sz="1800" dirty="0">
                          <a:cs typeface="Arial"/>
                        </a:rPr>
                        <a:t>2103.2(c)(4)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Requires SST personnel to report a student’s 10</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dirty="0">
                          <a:effectLst/>
                          <a:latin typeface="Calibri" panose="020F0502020204030204" pitchFamily="34" charset="0"/>
                          <a:ea typeface="Calibri" panose="020F0502020204030204" pitchFamily="34" charset="0"/>
                          <a:cs typeface="Times New Roman" panose="02020603050405020304" pitchFamily="18" charset="0"/>
                        </a:rPr>
                        <a:t> absence to the school administrator and develop a plan for immediate intervention</a:t>
                      </a:r>
                    </a:p>
                  </a:txBody>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US" sz="1800" dirty="0">
                          <a:cs typeface="Arial"/>
                        </a:rPr>
                        <a:t>Adds language to clarify that SST teams must notify administrators when a student accumulates 10 </a:t>
                      </a:r>
                      <a:r>
                        <a:rPr lang="en-US" sz="1800" u="sng" dirty="0">
                          <a:cs typeface="Arial"/>
                        </a:rPr>
                        <a:t>full day</a:t>
                      </a:r>
                      <a:r>
                        <a:rPr lang="en-US" sz="1800" u="none" dirty="0">
                          <a:cs typeface="Arial"/>
                        </a:rPr>
                        <a:t> </a:t>
                      </a:r>
                      <a:r>
                        <a:rPr lang="en-US" sz="1800" dirty="0">
                          <a:cs typeface="Arial"/>
                        </a:rPr>
                        <a:t>unexcused absences during a school year</a:t>
                      </a:r>
                    </a:p>
                  </a:txBody>
                  <a:tcPr/>
                </a:tc>
                <a:extLst>
                  <a:ext uri="{0D108BD9-81ED-4DB2-BD59-A6C34878D82A}">
                    <a16:rowId xmlns:a16="http://schemas.microsoft.com/office/drawing/2014/main" val="1843837481"/>
                  </a:ext>
                </a:extLst>
              </a:tr>
              <a:tr h="936174">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2103.5</a:t>
                      </a:r>
                    </a:p>
                  </a:txBody>
                  <a:tcPr/>
                </a:tc>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Defines when a school is to refer a student to District agencies</a:t>
                      </a:r>
                    </a:p>
                  </a:txBody>
                  <a:tcPr/>
                </a:tc>
                <a:tc>
                  <a:txBody>
                    <a:bodyPr/>
                    <a:lstStyle/>
                    <a:p>
                      <a:pPr marL="0" marR="0" lvl="0" indent="0" algn="l" rtl="0" eaLnBrk="1" fontAlgn="auto" latinLnBrk="0" hangingPunct="1">
                        <a:lnSpc>
                          <a:spcPct val="100000"/>
                        </a:lnSpc>
                        <a:spcBef>
                          <a:spcPts val="0"/>
                        </a:spcBef>
                        <a:spcAft>
                          <a:spcPts val="300"/>
                        </a:spcAft>
                        <a:buClrTx/>
                        <a:buSzTx/>
                        <a:buFontTx/>
                        <a:buNone/>
                      </a:pPr>
                      <a:r>
                        <a:rPr lang="en-US" sz="1800" dirty="0">
                          <a:cs typeface="Arial"/>
                        </a:rPr>
                        <a:t>Adds “full day” in front of unexcused absences, consistent with the law and current practices. </a:t>
                      </a:r>
                    </a:p>
                  </a:txBody>
                  <a:tcPr/>
                </a:tc>
                <a:extLst>
                  <a:ext uri="{0D108BD9-81ED-4DB2-BD59-A6C34878D82A}">
                    <a16:rowId xmlns:a16="http://schemas.microsoft.com/office/drawing/2014/main" val="2416444370"/>
                  </a:ext>
                </a:extLst>
              </a:tr>
            </a:tbl>
          </a:graphicData>
        </a:graphic>
      </p:graphicFrame>
    </p:spTree>
    <p:extLst>
      <p:ext uri="{BB962C8B-B14F-4D97-AF65-F5344CB8AC3E}">
        <p14:creationId xmlns:p14="http://schemas.microsoft.com/office/powerpoint/2010/main" val="298684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E751F1-20CE-475A-A347-E817F66497D3}"/>
              </a:ext>
            </a:extLst>
          </p:cNvPr>
          <p:cNvSpPr>
            <a:spLocks noGrp="1"/>
          </p:cNvSpPr>
          <p:nvPr>
            <p:ph type="title"/>
          </p:nvPr>
        </p:nvSpPr>
        <p:spPr/>
        <p:txBody>
          <a:bodyPr>
            <a:normAutofit fontScale="90000"/>
          </a:bodyPr>
          <a:lstStyle/>
          <a:p>
            <a:r>
              <a:rPr lang="en-US" dirty="0">
                <a:solidFill>
                  <a:srgbClr val="C00000"/>
                </a:solidFill>
              </a:rPr>
              <a:t>Section by Section: Notable Changes § 2199</a:t>
            </a:r>
          </a:p>
        </p:txBody>
      </p:sp>
      <p:graphicFrame>
        <p:nvGraphicFramePr>
          <p:cNvPr id="10" name="Content Placeholder 9">
            <a:extLst>
              <a:ext uri="{FF2B5EF4-FFF2-40B4-BE49-F238E27FC236}">
                <a16:creationId xmlns:a16="http://schemas.microsoft.com/office/drawing/2014/main" id="{D69DE79C-63E3-4496-A714-E62121255CB7}"/>
              </a:ext>
            </a:extLst>
          </p:cNvPr>
          <p:cNvGraphicFramePr>
            <a:graphicFrameLocks noGrp="1"/>
          </p:cNvGraphicFramePr>
          <p:nvPr>
            <p:ph sz="quarter" idx="13"/>
            <p:extLst>
              <p:ext uri="{D42A27DB-BD31-4B8C-83A1-F6EECF244321}">
                <p14:modId xmlns:p14="http://schemas.microsoft.com/office/powerpoint/2010/main" val="1966949456"/>
              </p:ext>
            </p:extLst>
          </p:nvPr>
        </p:nvGraphicFramePr>
        <p:xfrm>
          <a:off x="893853" y="1285876"/>
          <a:ext cx="10828960" cy="4637724"/>
        </p:xfrm>
        <a:graphic>
          <a:graphicData uri="http://schemas.openxmlformats.org/drawingml/2006/table">
            <a:tbl>
              <a:tblPr firstRow="1" bandRow="1">
                <a:tableStyleId>{5C22544A-7EE6-4342-B048-85BDC9FD1C3A}</a:tableStyleId>
              </a:tblPr>
              <a:tblGrid>
                <a:gridCol w="1419956">
                  <a:extLst>
                    <a:ext uri="{9D8B030D-6E8A-4147-A177-3AD203B41FA5}">
                      <a16:colId xmlns:a16="http://schemas.microsoft.com/office/drawing/2014/main" val="3371628835"/>
                    </a:ext>
                  </a:extLst>
                </a:gridCol>
                <a:gridCol w="3963166">
                  <a:extLst>
                    <a:ext uri="{9D8B030D-6E8A-4147-A177-3AD203B41FA5}">
                      <a16:colId xmlns:a16="http://schemas.microsoft.com/office/drawing/2014/main" val="2396473714"/>
                    </a:ext>
                  </a:extLst>
                </a:gridCol>
                <a:gridCol w="5445838">
                  <a:extLst>
                    <a:ext uri="{9D8B030D-6E8A-4147-A177-3AD203B41FA5}">
                      <a16:colId xmlns:a16="http://schemas.microsoft.com/office/drawing/2014/main" val="1269040877"/>
                    </a:ext>
                  </a:extLst>
                </a:gridCol>
              </a:tblGrid>
              <a:tr h="278009">
                <a:tc>
                  <a:txBody>
                    <a:bodyPr/>
                    <a:lstStyle/>
                    <a:p>
                      <a:pPr marL="0" marR="0">
                        <a:lnSpc>
                          <a:spcPct val="107000"/>
                        </a:lnSpc>
                        <a:spcBef>
                          <a:spcPts val="0"/>
                        </a:spcBef>
                        <a:spcAft>
                          <a:spcPts val="800"/>
                        </a:spcAft>
                      </a:pPr>
                      <a:r>
                        <a:rPr lang="en-US" sz="1800" dirty="0">
                          <a:effectLst/>
                        </a:rPr>
                        <a:t>Section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dirty="0">
                          <a:effectLst/>
                        </a:rPr>
                        <a:t>Current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dirty="0">
                          <a:effectLst/>
                        </a:rPr>
                        <a:t>Proposed Changed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751347545"/>
                  </a:ext>
                </a:extLst>
              </a:tr>
              <a:tr h="936174">
                <a:tc>
                  <a:txBody>
                    <a:bodyPr/>
                    <a:lstStyle/>
                    <a:p>
                      <a:pPr marL="0" marR="0">
                        <a:lnSpc>
                          <a:spcPct val="107000"/>
                        </a:lnSpc>
                        <a:spcBef>
                          <a:spcPts val="0"/>
                        </a:spcBef>
                        <a:spcAft>
                          <a:spcPts val="800"/>
                        </a:spcAft>
                      </a:pPr>
                      <a:r>
                        <a:rPr lang="en-US" sz="1800" dirty="0">
                          <a:cs typeface="Arial"/>
                        </a:rPr>
                        <a:t>2199 (Definitions)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“Present</a:t>
                      </a: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0" i="0" kern="1200" dirty="0">
                          <a:solidFill>
                            <a:schemeClr val="tx1"/>
                          </a:solidFill>
                          <a:effectLst/>
                          <a:latin typeface="+mn-lt"/>
                          <a:ea typeface="+mn-ea"/>
                          <a:cs typeface="+mn-cs"/>
                        </a:rPr>
                        <a:t>A single school day on which the student is physically in attendance at scheduled periods of actual instruction at the educational institution in which she or he was enrolled and registered for at least eighty percent (80%) of the full instructional day, or in attendance at a school-approved activity that constitutes part of the approved school program for that student. (80/20)</a:t>
                      </a:r>
                      <a:endParaRPr lang="en-US" b="0" dirty="0">
                        <a:solidFill>
                          <a:schemeClr val="tx1"/>
                        </a:solidFill>
                      </a:endParaRPr>
                    </a:p>
                  </a:txBody>
                  <a:tcPr/>
                </a:tc>
                <a:tc>
                  <a:txBody>
                    <a:bodyPr/>
                    <a:lstStyle/>
                    <a:p>
                      <a:r>
                        <a:rPr lang="en-US" sz="1800" dirty="0">
                          <a:cs typeface="Arial"/>
                        </a:rPr>
                        <a:t>“Present”: A school day when the student is either fully present or partially present.</a:t>
                      </a:r>
                    </a:p>
                    <a:p>
                      <a:endParaRPr lang="en-US" sz="1800" b="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“Fully present”: The designation for a school day when a student is present for the entire instructional day.</a:t>
                      </a:r>
                    </a:p>
                    <a:p>
                      <a:endParaRPr lang="en-US" sz="1800" b="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“Partially present”: The designation for a school day when a student is present for </a:t>
                      </a:r>
                      <a:r>
                        <a:rPr lang="en-US" sz="1800" kern="1200" dirty="0">
                          <a:solidFill>
                            <a:schemeClr val="dk1"/>
                          </a:solidFill>
                          <a:effectLst/>
                          <a:latin typeface="+mn-lt"/>
                          <a:ea typeface="+mn-ea"/>
                          <a:cs typeface="+mn-cs"/>
                        </a:rPr>
                        <a:t>at least 60 percent of the instructional day regardless of whether the absent period was excused.</a:t>
                      </a:r>
                    </a:p>
                  </a:txBody>
                  <a:tcPr/>
                </a:tc>
                <a:extLst>
                  <a:ext uri="{0D108BD9-81ED-4DB2-BD59-A6C34878D82A}">
                    <a16:rowId xmlns:a16="http://schemas.microsoft.com/office/drawing/2014/main" val="3448946635"/>
                  </a:ext>
                </a:extLst>
              </a:tr>
              <a:tr h="936174">
                <a:tc>
                  <a:txBody>
                    <a:bodyPr/>
                    <a:lstStyle/>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“In-person”: </a:t>
                      </a:r>
                      <a:r>
                        <a:rPr lang="en-US" sz="1800" kern="1200" dirty="0">
                          <a:solidFill>
                            <a:schemeClr val="dk1"/>
                          </a:solidFill>
                          <a:effectLst/>
                          <a:latin typeface="+mn-lt"/>
                          <a:ea typeface="+mn-ea"/>
                          <a:cs typeface="+mn-cs"/>
                        </a:rPr>
                        <a:t>Instruction that takes place when the student is physically present in the educational institution in which the student is enrolled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R="0">
                        <a:spcBef>
                          <a:spcPts val="0"/>
                        </a:spcBef>
                        <a:spcAft>
                          <a:spcPts val="300"/>
                        </a:spcAft>
                        <a:buFontTx/>
                        <a:buNone/>
                      </a:pPr>
                      <a:r>
                        <a:rPr lang="en-US" sz="1800" dirty="0">
                          <a:cs typeface="Arial"/>
                        </a:rPr>
                        <a:t>Includes off-site, in-person internships/dual enrollment/ATC by adding “or at the specified off-site in-person learning location” at the end</a:t>
                      </a:r>
                    </a:p>
                  </a:txBody>
                  <a:tcPr/>
                </a:tc>
                <a:extLst>
                  <a:ext uri="{0D108BD9-81ED-4DB2-BD59-A6C34878D82A}">
                    <a16:rowId xmlns:a16="http://schemas.microsoft.com/office/drawing/2014/main" val="2416444370"/>
                  </a:ext>
                </a:extLst>
              </a:tr>
            </a:tbl>
          </a:graphicData>
        </a:graphic>
      </p:graphicFrame>
    </p:spTree>
    <p:extLst>
      <p:ext uri="{BB962C8B-B14F-4D97-AF65-F5344CB8AC3E}">
        <p14:creationId xmlns:p14="http://schemas.microsoft.com/office/powerpoint/2010/main" val="2048539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E751F1-20CE-475A-A347-E817F66497D3}"/>
              </a:ext>
            </a:extLst>
          </p:cNvPr>
          <p:cNvSpPr>
            <a:spLocks noGrp="1"/>
          </p:cNvSpPr>
          <p:nvPr>
            <p:ph type="title"/>
          </p:nvPr>
        </p:nvSpPr>
        <p:spPr/>
        <p:txBody>
          <a:bodyPr>
            <a:normAutofit fontScale="90000"/>
          </a:bodyPr>
          <a:lstStyle/>
          <a:p>
            <a:r>
              <a:rPr lang="en-US" dirty="0">
                <a:solidFill>
                  <a:srgbClr val="C00000"/>
                </a:solidFill>
              </a:rPr>
              <a:t>Section by Section: Notable Changes § 2199</a:t>
            </a:r>
          </a:p>
        </p:txBody>
      </p:sp>
      <p:sp>
        <p:nvSpPr>
          <p:cNvPr id="4" name="Content Placeholder 3">
            <a:extLst>
              <a:ext uri="{FF2B5EF4-FFF2-40B4-BE49-F238E27FC236}">
                <a16:creationId xmlns:a16="http://schemas.microsoft.com/office/drawing/2014/main" id="{16AFF768-35A4-400B-A099-8E65FDF5F9E0}"/>
              </a:ext>
            </a:extLst>
          </p:cNvPr>
          <p:cNvSpPr>
            <a:spLocks noGrp="1"/>
          </p:cNvSpPr>
          <p:nvPr>
            <p:ph sz="quarter" idx="13"/>
          </p:nvPr>
        </p:nvSpPr>
        <p:spPr>
          <a:xfrm>
            <a:off x="1295399" y="1285876"/>
            <a:ext cx="9686925" cy="4867273"/>
          </a:xfrm>
        </p:spPr>
        <p:txBody>
          <a:bodyPr>
            <a:normAutofit fontScale="92500" lnSpcReduction="10000"/>
          </a:bodyPr>
          <a:lstStyle/>
          <a:p>
            <a:pPr marL="0" marR="0" indent="0">
              <a:spcBef>
                <a:spcPts val="0"/>
              </a:spcBef>
              <a:spcAft>
                <a:spcPts val="300"/>
              </a:spcAft>
              <a:buNone/>
            </a:pPr>
            <a:r>
              <a:rPr lang="en-US" sz="1700" b="1" dirty="0">
                <a:cs typeface="Arial"/>
              </a:rPr>
              <a:t>Definitions Continued … </a:t>
            </a:r>
          </a:p>
          <a:p>
            <a:pPr marR="0">
              <a:spcBef>
                <a:spcPts val="0"/>
              </a:spcBef>
              <a:spcAft>
                <a:spcPts val="300"/>
              </a:spcAft>
              <a:buFontTx/>
              <a:buChar char="-"/>
            </a:pPr>
            <a:r>
              <a:rPr lang="en-US" sz="1700" dirty="0">
                <a:cs typeface="Arial"/>
              </a:rPr>
              <a:t>Add the following definitions:</a:t>
            </a:r>
          </a:p>
          <a:p>
            <a:pPr lvl="1">
              <a:spcBef>
                <a:spcPts val="0"/>
              </a:spcBef>
              <a:spcAft>
                <a:spcPts val="300"/>
              </a:spcAft>
              <a:buFontTx/>
              <a:buChar char="-"/>
            </a:pPr>
            <a:r>
              <a:rPr lang="en-US" sz="1700" u="sng" dirty="0">
                <a:cs typeface="Arial"/>
              </a:rPr>
              <a:t>asynchronous</a:t>
            </a:r>
            <a:r>
              <a:rPr lang="en-US" sz="1700" dirty="0">
                <a:cs typeface="Arial"/>
              </a:rPr>
              <a:t>: </a:t>
            </a:r>
            <a:r>
              <a:rPr lang="en-US" sz="1700" dirty="0">
                <a:effectLst/>
                <a:latin typeface="Calibri" panose="020F0502020204030204" pitchFamily="34" charset="0"/>
                <a:ea typeface="Calibri" panose="020F0502020204030204" pitchFamily="34" charset="0"/>
                <a:cs typeface="Times New Roman" panose="02020603050405020304" pitchFamily="18" charset="0"/>
              </a:rPr>
              <a:t>Non-simultaneous distance instruction where a student completes work independently without a teacher providing real time instruction.</a:t>
            </a:r>
          </a:p>
          <a:p>
            <a:pPr lvl="1">
              <a:spcBef>
                <a:spcPts val="0"/>
              </a:spcBef>
              <a:spcAft>
                <a:spcPts val="300"/>
              </a:spcAft>
              <a:buFontTx/>
              <a:buChar char="-"/>
            </a:pPr>
            <a:r>
              <a:rPr lang="en-US" sz="1700" u="sng" dirty="0">
                <a:cs typeface="Arial"/>
              </a:rPr>
              <a:t>fully absent</a:t>
            </a:r>
            <a:r>
              <a:rPr lang="en-US" sz="1700" dirty="0">
                <a:cs typeface="Arial"/>
              </a:rPr>
              <a:t>: The designation for a school day when a student is not in attendance for the entire instructional day.  This designation applies to both excused and unexcused full school day absences. </a:t>
            </a:r>
          </a:p>
          <a:p>
            <a:pPr lvl="1">
              <a:spcBef>
                <a:spcPts val="0"/>
              </a:spcBef>
              <a:spcAft>
                <a:spcPts val="300"/>
              </a:spcAft>
              <a:buFontTx/>
              <a:buChar char="-"/>
            </a:pPr>
            <a:r>
              <a:rPr lang="en-US" sz="1700" u="sng" dirty="0">
                <a:cs typeface="Arial"/>
              </a:rPr>
              <a:t>module</a:t>
            </a:r>
            <a:r>
              <a:rPr lang="en-US" sz="1700" dirty="0">
                <a:cs typeface="Arial"/>
              </a:rPr>
              <a:t>: A subdivision of the instructional day for distance learning</a:t>
            </a:r>
          </a:p>
          <a:p>
            <a:pPr lvl="1">
              <a:spcBef>
                <a:spcPts val="0"/>
              </a:spcBef>
              <a:spcAft>
                <a:spcPts val="300"/>
              </a:spcAft>
              <a:buFontTx/>
              <a:buChar char="-"/>
            </a:pPr>
            <a:r>
              <a:rPr lang="en-US" sz="1700" u="sng" dirty="0">
                <a:cs typeface="Arial"/>
              </a:rPr>
              <a:t>output</a:t>
            </a:r>
            <a:r>
              <a:rPr lang="en-US" sz="1700" dirty="0">
                <a:cs typeface="Arial"/>
              </a:rPr>
              <a:t>: An instructional activity completed by the student during a module of distance learning that reflects the instruction delivered in that module.</a:t>
            </a:r>
          </a:p>
          <a:p>
            <a:pPr lvl="1">
              <a:spcBef>
                <a:spcPts val="0"/>
              </a:spcBef>
              <a:spcAft>
                <a:spcPts val="300"/>
              </a:spcAft>
              <a:buFontTx/>
              <a:buChar char="-"/>
            </a:pPr>
            <a:r>
              <a:rPr lang="en-US" sz="1700" u="sng" dirty="0">
                <a:cs typeface="Arial"/>
              </a:rPr>
              <a:t>partially absent</a:t>
            </a:r>
            <a:r>
              <a:rPr lang="en-US" sz="1700" dirty="0">
                <a:cs typeface="Arial"/>
              </a:rPr>
              <a:t>: Present less than 60% of the instructional day</a:t>
            </a:r>
          </a:p>
          <a:p>
            <a:pPr lvl="1">
              <a:spcBef>
                <a:spcPts val="0"/>
              </a:spcBef>
              <a:spcAft>
                <a:spcPts val="300"/>
              </a:spcAft>
              <a:buFontTx/>
              <a:buChar char="-"/>
            </a:pPr>
            <a:r>
              <a:rPr lang="en-US" sz="1700" u="sng" dirty="0">
                <a:ea typeface="Times New Roman" panose="02020603050405020304" pitchFamily="18" charset="0"/>
              </a:rPr>
              <a:t>r</a:t>
            </a:r>
            <a:r>
              <a:rPr lang="en-US" sz="1700" u="sng" dirty="0">
                <a:effectLst/>
                <a:ea typeface="Times New Roman" panose="02020603050405020304" pitchFamily="18" charset="0"/>
              </a:rPr>
              <a:t>outine distance</a:t>
            </a:r>
            <a:r>
              <a:rPr lang="en-US" sz="1700" dirty="0">
                <a:ea typeface="Times New Roman" panose="02020603050405020304" pitchFamily="18" charset="0"/>
              </a:rPr>
              <a:t>: </a:t>
            </a:r>
            <a:r>
              <a:rPr lang="en-US" sz="1700" dirty="0">
                <a:effectLst/>
                <a:ea typeface="Times New Roman" panose="02020603050405020304" pitchFamily="18" charset="0"/>
              </a:rPr>
              <a:t>The use of distance instruction by a school on a regular or otherwise routine and predictable, nonemergency, basis.</a:t>
            </a:r>
          </a:p>
          <a:p>
            <a:pPr lvl="1">
              <a:spcBef>
                <a:spcPts val="0"/>
              </a:spcBef>
              <a:spcAft>
                <a:spcPts val="300"/>
              </a:spcAft>
              <a:buFontTx/>
              <a:buChar char="-"/>
            </a:pPr>
            <a:r>
              <a:rPr lang="en-US" sz="1700" u="sng" dirty="0">
                <a:ea typeface="Times New Roman" panose="02020603050405020304" pitchFamily="18" charset="0"/>
              </a:rPr>
              <a:t>s</a:t>
            </a:r>
            <a:r>
              <a:rPr lang="en-US" sz="1700" u="sng" dirty="0">
                <a:effectLst/>
                <a:ea typeface="Times New Roman" panose="02020603050405020304" pitchFamily="18" charset="0"/>
              </a:rPr>
              <a:t>ituational distance</a:t>
            </a:r>
            <a:r>
              <a:rPr lang="en-US" sz="1700" dirty="0">
                <a:ea typeface="Times New Roman" panose="02020603050405020304" pitchFamily="18" charset="0"/>
              </a:rPr>
              <a:t>:</a:t>
            </a:r>
            <a:r>
              <a:rPr lang="en-US" sz="1700" dirty="0">
                <a:effectLst/>
                <a:ea typeface="Times New Roman" panose="02020603050405020304" pitchFamily="18" charset="0"/>
              </a:rPr>
              <a:t> The use of distance instruction by a school otherwise providing in-person instruction to address a temporary, emergency need. </a:t>
            </a:r>
            <a:endParaRPr lang="en-US" sz="1700" dirty="0">
              <a:cs typeface="Arial"/>
            </a:endParaRPr>
          </a:p>
          <a:p>
            <a:pPr lvl="1">
              <a:spcBef>
                <a:spcPts val="0"/>
              </a:spcBef>
              <a:spcAft>
                <a:spcPts val="300"/>
              </a:spcAft>
              <a:buFontTx/>
              <a:buChar char="-"/>
            </a:pPr>
            <a:r>
              <a:rPr lang="en-US" sz="1700" u="sng" dirty="0">
                <a:cs typeface="Arial"/>
              </a:rPr>
              <a:t>synchronous</a:t>
            </a:r>
            <a:r>
              <a:rPr lang="en-US" sz="1700" dirty="0">
                <a:cs typeface="Arial"/>
              </a:rPr>
              <a:t>: In </a:t>
            </a:r>
            <a:r>
              <a:rPr lang="en-US" sz="1700" dirty="0">
                <a:effectLst/>
                <a:ea typeface="Calibri" panose="020F0502020204030204" pitchFamily="34" charset="0"/>
                <a:cs typeface="Times New Roman" panose="02020603050405020304" pitchFamily="18" charset="0"/>
              </a:rPr>
              <a:t>synchronous modules, teaching and learning occur simultaneously such that the teacher is able to react and respond to students </a:t>
            </a:r>
            <a:r>
              <a:rPr lang="en-US" sz="1700" dirty="0">
                <a:effectLst/>
                <a:latin typeface="Calibri" panose="020F0502020204030204" pitchFamily="34" charset="0"/>
                <a:ea typeface="Calibri" panose="020F0502020204030204" pitchFamily="34" charset="0"/>
                <a:cs typeface="Times New Roman" panose="02020603050405020304" pitchFamily="18" charset="0"/>
              </a:rPr>
              <a:t>in the moment and vice-versa</a:t>
            </a:r>
          </a:p>
          <a:p>
            <a:pPr lvl="1">
              <a:spcBef>
                <a:spcPts val="0"/>
              </a:spcBef>
              <a:spcAft>
                <a:spcPts val="300"/>
              </a:spcAft>
              <a:buFontTx/>
              <a:buChar char="-"/>
            </a:pPr>
            <a:r>
              <a:rPr lang="en-US" sz="1700" u="sng" dirty="0">
                <a:cs typeface="Arial"/>
              </a:rPr>
              <a:t>truancy</a:t>
            </a:r>
            <a:r>
              <a:rPr lang="en-US" sz="1700" dirty="0">
                <a:cs typeface="Arial"/>
              </a:rPr>
              <a:t>: </a:t>
            </a:r>
            <a:r>
              <a:rPr lang="en-US" sz="1700" dirty="0">
                <a:effectLst/>
                <a:latin typeface="Calibri" panose="020F0502020204030204" pitchFamily="34" charset="0"/>
                <a:ea typeface="Calibri" panose="020F0502020204030204" pitchFamily="34" charset="0"/>
                <a:cs typeface="Times New Roman" panose="02020603050405020304" pitchFamily="18" charset="0"/>
              </a:rPr>
              <a:t>The act or pattern of being truant from school for an entire instructional school day without a valid excuse (an unexcused full school day absence).</a:t>
            </a:r>
          </a:p>
          <a:p>
            <a:pPr lvl="1">
              <a:spcBef>
                <a:spcPts val="0"/>
              </a:spcBef>
              <a:spcAft>
                <a:spcPts val="300"/>
              </a:spcAft>
              <a:buFontTx/>
              <a:buChar char="-"/>
            </a:pPr>
            <a:r>
              <a:rPr lang="en-US" sz="1700" u="sng" dirty="0">
                <a:cs typeface="Arial"/>
              </a:rPr>
              <a:t>unexcused absence</a:t>
            </a:r>
            <a:r>
              <a:rPr lang="en-US" sz="1700" dirty="0">
                <a:cs typeface="Arial"/>
              </a:rPr>
              <a:t>: </a:t>
            </a:r>
            <a:r>
              <a:rPr lang="en-US" sz="1700" dirty="0">
                <a:effectLst/>
                <a:latin typeface="Calibri" panose="020F0502020204030204" pitchFamily="34" charset="0"/>
                <a:ea typeface="Calibri" panose="020F0502020204030204" pitchFamily="34" charset="0"/>
                <a:cs typeface="Times New Roman" panose="02020603050405020304" pitchFamily="18" charset="0"/>
              </a:rPr>
              <a:t>The designation of a day when a student is either absent full or absent partial without a valid excuse.</a:t>
            </a:r>
            <a:r>
              <a:rPr lang="en-US" sz="1700" dirty="0">
                <a:cs typeface="Arial"/>
              </a:rPr>
              <a:t> </a:t>
            </a:r>
          </a:p>
          <a:p>
            <a:pPr marR="0">
              <a:spcBef>
                <a:spcPts val="0"/>
              </a:spcBef>
              <a:spcAft>
                <a:spcPts val="300"/>
              </a:spcAft>
              <a:buFontTx/>
              <a:buChar char="-"/>
            </a:pPr>
            <a:r>
              <a:rPr lang="en-US" sz="1700" dirty="0">
                <a:cs typeface="Arial"/>
              </a:rPr>
              <a:t>Remove the following definitions: “</a:t>
            </a:r>
            <a:r>
              <a:rPr lang="en-US" sz="1700" u="sng" dirty="0">
                <a:cs typeface="Arial"/>
              </a:rPr>
              <a:t>chronically truant</a:t>
            </a:r>
            <a:r>
              <a:rPr lang="en-US" sz="1700" dirty="0">
                <a:cs typeface="Arial"/>
              </a:rPr>
              <a:t>,” “</a:t>
            </a:r>
            <a:r>
              <a:rPr lang="en-US" sz="1700" u="sng" dirty="0">
                <a:cs typeface="Arial"/>
              </a:rPr>
              <a:t>partial school day</a:t>
            </a:r>
            <a:r>
              <a:rPr lang="en-US" sz="1700" dirty="0">
                <a:cs typeface="Arial"/>
              </a:rPr>
              <a:t>,” and “</a:t>
            </a:r>
            <a:r>
              <a:rPr lang="en-US" sz="1700" u="sng" dirty="0">
                <a:cs typeface="Arial"/>
              </a:rPr>
              <a:t>school age child</a:t>
            </a:r>
            <a:r>
              <a:rPr lang="en-US" sz="1700" dirty="0">
                <a:cs typeface="Arial"/>
              </a:rPr>
              <a:t>”</a:t>
            </a:r>
          </a:p>
        </p:txBody>
      </p:sp>
    </p:spTree>
    <p:extLst>
      <p:ext uri="{BB962C8B-B14F-4D97-AF65-F5344CB8AC3E}">
        <p14:creationId xmlns:p14="http://schemas.microsoft.com/office/powerpoint/2010/main" val="2233005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E49E-6BB1-4C2B-A6C5-2F15E9700533}"/>
              </a:ext>
            </a:extLst>
          </p:cNvPr>
          <p:cNvSpPr>
            <a:spLocks noGrp="1"/>
          </p:cNvSpPr>
          <p:nvPr>
            <p:ph type="title"/>
          </p:nvPr>
        </p:nvSpPr>
        <p:spPr/>
        <p:txBody>
          <a:bodyPr/>
          <a:lstStyle/>
          <a:p>
            <a:r>
              <a:rPr lang="en-US" dirty="0">
                <a:solidFill>
                  <a:srgbClr val="C00000"/>
                </a:solidFill>
              </a:rPr>
              <a:t>Questions?</a:t>
            </a:r>
            <a:endParaRPr lang="en-US" dirty="0"/>
          </a:p>
        </p:txBody>
      </p:sp>
      <p:sp>
        <p:nvSpPr>
          <p:cNvPr id="3" name="Content Placeholder 2">
            <a:extLst>
              <a:ext uri="{FF2B5EF4-FFF2-40B4-BE49-F238E27FC236}">
                <a16:creationId xmlns:a16="http://schemas.microsoft.com/office/drawing/2014/main" id="{E73ACCE2-4C5B-451C-A761-70648D64E0AE}"/>
              </a:ext>
            </a:extLst>
          </p:cNvPr>
          <p:cNvSpPr>
            <a:spLocks noGrp="1"/>
          </p:cNvSpPr>
          <p:nvPr>
            <p:ph idx="1"/>
          </p:nvPr>
        </p:nvSpPr>
        <p:spPr/>
        <p:txBody>
          <a:bodyPr/>
          <a:lstStyle/>
          <a:p>
            <a:r>
              <a:rPr lang="en-US" dirty="0"/>
              <a:t>Is the definition of present for synchronous learning appropriate for students with disabilities for distance learning? </a:t>
            </a:r>
          </a:p>
          <a:p>
            <a:r>
              <a:rPr lang="en-US" dirty="0"/>
              <a:t>How do services provided to students that are in home and hospital instruction align with this proposal? </a:t>
            </a:r>
          </a:p>
          <a:p>
            <a:r>
              <a:rPr lang="en-US" dirty="0"/>
              <a:t>Additional questions?</a:t>
            </a:r>
          </a:p>
        </p:txBody>
      </p:sp>
    </p:spTree>
    <p:extLst>
      <p:ext uri="{BB962C8B-B14F-4D97-AF65-F5344CB8AC3E}">
        <p14:creationId xmlns:p14="http://schemas.microsoft.com/office/powerpoint/2010/main" val="264335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FCFA8C-BE9A-4C21-9A1C-366A484D585C}"/>
              </a:ext>
            </a:extLst>
          </p:cNvPr>
          <p:cNvSpPr>
            <a:spLocks noGrp="1"/>
          </p:cNvSpPr>
          <p:nvPr>
            <p:ph type="sldNum" sz="quarter" idx="12"/>
          </p:nvPr>
        </p:nvSpPr>
        <p:spPr/>
        <p:txBody>
          <a:bodyPr/>
          <a:lstStyle/>
          <a:p>
            <a:fld id="{E31375A4-56A4-47D6-9801-1991572033F7}" type="slidenum">
              <a:rPr lang="en-US" smtClean="0"/>
              <a:t>15</a:t>
            </a:fld>
            <a:endParaRPr lang="en-US"/>
          </a:p>
        </p:txBody>
      </p:sp>
      <p:sp>
        <p:nvSpPr>
          <p:cNvPr id="4" name="Title 3">
            <a:extLst>
              <a:ext uri="{FF2B5EF4-FFF2-40B4-BE49-F238E27FC236}">
                <a16:creationId xmlns:a16="http://schemas.microsoft.com/office/drawing/2014/main" id="{51B38ADF-E865-4997-A152-079C231D42C9}"/>
              </a:ext>
            </a:extLst>
          </p:cNvPr>
          <p:cNvSpPr>
            <a:spLocks noGrp="1"/>
          </p:cNvSpPr>
          <p:nvPr>
            <p:ph type="title"/>
          </p:nvPr>
        </p:nvSpPr>
        <p:spPr>
          <a:xfrm>
            <a:off x="1295400" y="158910"/>
            <a:ext cx="9601200" cy="939991"/>
          </a:xfrm>
        </p:spPr>
        <p:txBody>
          <a:bodyPr>
            <a:normAutofit/>
          </a:bodyPr>
          <a:lstStyle/>
          <a:p>
            <a:r>
              <a:rPr lang="en-US" dirty="0">
                <a:solidFill>
                  <a:srgbClr val="CF2037"/>
                </a:solidFill>
                <a:cs typeface="Arial"/>
              </a:rPr>
              <a:t>Next Steps</a:t>
            </a:r>
          </a:p>
        </p:txBody>
      </p:sp>
      <p:sp>
        <p:nvSpPr>
          <p:cNvPr id="5" name="Content Placeholder 4">
            <a:extLst>
              <a:ext uri="{FF2B5EF4-FFF2-40B4-BE49-F238E27FC236}">
                <a16:creationId xmlns:a16="http://schemas.microsoft.com/office/drawing/2014/main" id="{DBE9E71E-4581-4BAD-B3D1-1632129FC411}"/>
              </a:ext>
            </a:extLst>
          </p:cNvPr>
          <p:cNvSpPr>
            <a:spLocks noGrp="1"/>
          </p:cNvSpPr>
          <p:nvPr>
            <p:ph sz="quarter" idx="13"/>
          </p:nvPr>
        </p:nvSpPr>
        <p:spPr>
          <a:xfrm>
            <a:off x="1295400" y="1471613"/>
            <a:ext cx="9682842" cy="4631236"/>
          </a:xfrm>
        </p:spPr>
        <p:txBody>
          <a:bodyPr vert="horz" lIns="91440" tIns="45720" rIns="91440" bIns="45720" rtlCol="0" anchor="t">
            <a:normAutofit/>
          </a:bodyPr>
          <a:lstStyle/>
          <a:p>
            <a:pPr>
              <a:lnSpc>
                <a:spcPct val="107000"/>
              </a:lnSpc>
              <a:spcBef>
                <a:spcPts val="0"/>
              </a:spcBef>
            </a:pPr>
            <a:endParaRPr lang="en-US" sz="1800">
              <a:solidFill>
                <a:srgbClr val="000000"/>
              </a:solidFill>
              <a:cs typeface="Arial"/>
            </a:endParaRPr>
          </a:p>
          <a:p>
            <a:pPr marL="0" indent="0" algn="r">
              <a:lnSpc>
                <a:spcPct val="107000"/>
              </a:lnSpc>
              <a:spcBef>
                <a:spcPts val="0"/>
              </a:spcBef>
              <a:buNone/>
            </a:pPr>
            <a:endParaRPr lang="en-US" sz="1400">
              <a:solidFill>
                <a:srgbClr val="000000"/>
              </a:solidFill>
              <a:cs typeface="Arial"/>
            </a:endParaRPr>
          </a:p>
        </p:txBody>
      </p:sp>
      <p:sp>
        <p:nvSpPr>
          <p:cNvPr id="6" name="Content Placeholder 4">
            <a:extLst>
              <a:ext uri="{FF2B5EF4-FFF2-40B4-BE49-F238E27FC236}">
                <a16:creationId xmlns:a16="http://schemas.microsoft.com/office/drawing/2014/main" id="{B73FA96E-8F78-48A4-8BF9-A23AF083F8BE}"/>
              </a:ext>
            </a:extLst>
          </p:cNvPr>
          <p:cNvSpPr txBox="1">
            <a:spLocks/>
          </p:cNvSpPr>
          <p:nvPr/>
        </p:nvSpPr>
        <p:spPr>
          <a:xfrm>
            <a:off x="1295400" y="1352403"/>
            <a:ext cx="9682842" cy="4782068"/>
          </a:xfrm>
          <a:prstGeom prst="rect">
            <a:avLst/>
          </a:prstGeom>
        </p:spPr>
        <p:txBody>
          <a:bodyPr vert="horz" lIns="91440" tIns="45720" rIns="91440" bIns="45720" rtlCol="0" anchor="t">
            <a:normAutofit lnSpcReduction="10000"/>
          </a:bodyPr>
          <a:lstStyle>
            <a:lvl1pPr marL="342900" indent="-342900" algn="l" defTabSz="914400" rtl="0" eaLnBrk="1" latinLnBrk="0" hangingPunct="1">
              <a:lnSpc>
                <a:spcPct val="90000"/>
              </a:lnSpc>
              <a:spcBef>
                <a:spcPts val="1800"/>
              </a:spcBef>
              <a:buClr>
                <a:srgbClr val="DC2A52"/>
              </a:buClr>
              <a:buSzPct val="100000"/>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rgbClr val="DC2A52"/>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rgbClr val="DC2A52"/>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rgbClr val="DC2A52"/>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rgbClr val="DC2A52"/>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r>
              <a:rPr lang="en-US" sz="1800" b="1" dirty="0"/>
              <a:t>June</a:t>
            </a:r>
            <a:r>
              <a:rPr lang="en-US" sz="1800" dirty="0"/>
              <a:t>: </a:t>
            </a:r>
          </a:p>
          <a:p>
            <a:pPr lvl="1"/>
            <a:r>
              <a:rPr lang="en-US" dirty="0"/>
              <a:t>OSSE presents an emergency and proposed rulemaking to SBOE in working session. </a:t>
            </a:r>
          </a:p>
          <a:p>
            <a:r>
              <a:rPr lang="en-US" sz="1800" b="1" dirty="0"/>
              <a:t>July</a:t>
            </a:r>
            <a:r>
              <a:rPr lang="en-US" sz="1800" dirty="0"/>
              <a:t>: </a:t>
            </a:r>
          </a:p>
          <a:p>
            <a:pPr lvl="1"/>
            <a:r>
              <a:rPr lang="en-US" dirty="0"/>
              <a:t>OSSE seeks SBOE approval of emergency and proposed rulemaking to SBOE </a:t>
            </a:r>
          </a:p>
          <a:p>
            <a:pPr lvl="1"/>
            <a:r>
              <a:rPr lang="en-US" dirty="0"/>
              <a:t>Upon approval, OSSE will issue emergency rules</a:t>
            </a:r>
          </a:p>
          <a:p>
            <a:pPr lvl="1"/>
            <a:r>
              <a:rPr lang="en-US" dirty="0"/>
              <a:t>Begins proposed rulemaking process.  </a:t>
            </a:r>
            <a:endParaRPr lang="en-US" i="1" dirty="0"/>
          </a:p>
          <a:p>
            <a:r>
              <a:rPr lang="en-US" sz="1800" b="1" dirty="0"/>
              <a:t>Late Summer/Early Fall: </a:t>
            </a:r>
          </a:p>
          <a:p>
            <a:pPr lvl="1"/>
            <a:r>
              <a:rPr lang="en-US" dirty="0"/>
              <a:t>OSSE issues final proposed regulation in late summer/early fall</a:t>
            </a:r>
          </a:p>
          <a:p>
            <a:r>
              <a:rPr lang="en-US" sz="1800" b="1" dirty="0"/>
              <a:t>Ongoing: </a:t>
            </a:r>
          </a:p>
          <a:p>
            <a:pPr lvl="1"/>
            <a:r>
              <a:rPr lang="en-US" dirty="0"/>
              <a:t>OSSE issues technical guidance on the collection of daily attendance, instructional day guidance,  and other policy documents relating to attendance. </a:t>
            </a:r>
          </a:p>
          <a:p>
            <a:pPr lvl="1"/>
            <a:r>
              <a:rPr lang="en-US" dirty="0"/>
              <a:t>LEAs submit instructional day calendars to OSSE for approval</a:t>
            </a:r>
          </a:p>
          <a:p>
            <a:pPr>
              <a:lnSpc>
                <a:spcPct val="107000"/>
              </a:lnSpc>
              <a:spcBef>
                <a:spcPts val="0"/>
              </a:spcBef>
              <a:spcAft>
                <a:spcPts val="300"/>
              </a:spcAft>
            </a:pPr>
            <a:endParaRPr lang="en-US" sz="1800" dirty="0">
              <a:solidFill>
                <a:srgbClr val="000000"/>
              </a:solidFill>
              <a:cs typeface="Arial"/>
            </a:endParaRPr>
          </a:p>
        </p:txBody>
      </p:sp>
    </p:spTree>
    <p:extLst>
      <p:ext uri="{BB962C8B-B14F-4D97-AF65-F5344CB8AC3E}">
        <p14:creationId xmlns:p14="http://schemas.microsoft.com/office/powerpoint/2010/main" val="1754932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839788" y="1681163"/>
            <a:ext cx="4824165" cy="823912"/>
          </a:xfrm>
        </p:spPr>
        <p:txBody>
          <a:bodyPr/>
          <a:lstStyle/>
          <a:p>
            <a:pPr algn="ctr"/>
            <a:r>
              <a:rPr lang="en-US"/>
              <a:t>                  </a:t>
            </a:r>
            <a:r>
              <a:rPr lang="en-US" b="1" u="sng"/>
              <a:t>Objective</a:t>
            </a:r>
            <a:r>
              <a:rPr lang="en-US"/>
              <a:t>		</a:t>
            </a:r>
          </a:p>
        </p:txBody>
      </p:sp>
      <p:sp>
        <p:nvSpPr>
          <p:cNvPr id="4" name="Content Placeholder 3"/>
          <p:cNvSpPr>
            <a:spLocks noGrp="1"/>
          </p:cNvSpPr>
          <p:nvPr>
            <p:ph sz="half" idx="2"/>
          </p:nvPr>
        </p:nvSpPr>
        <p:spPr>
          <a:xfrm>
            <a:off x="839789" y="2505075"/>
            <a:ext cx="4655490" cy="3684588"/>
          </a:xfrm>
        </p:spPr>
        <p:txBody>
          <a:bodyPr vert="horz" lIns="91440" tIns="45720" rIns="91440" bIns="45720" rtlCol="0" anchor="t">
            <a:normAutofit/>
          </a:bodyPr>
          <a:lstStyle/>
          <a:p>
            <a:r>
              <a:rPr lang="en-US" dirty="0"/>
              <a:t>Present and obtain feedback on OSSE’s emergency and proposed regulation to codify attendance collection procedure. </a:t>
            </a:r>
          </a:p>
        </p:txBody>
      </p:sp>
      <p:sp>
        <p:nvSpPr>
          <p:cNvPr id="7" name="Text Placeholder 6"/>
          <p:cNvSpPr>
            <a:spLocks noGrp="1"/>
          </p:cNvSpPr>
          <p:nvPr>
            <p:ph type="body" sz="quarter" idx="3"/>
          </p:nvPr>
        </p:nvSpPr>
        <p:spPr/>
        <p:txBody>
          <a:bodyPr/>
          <a:lstStyle/>
          <a:p>
            <a:pPr algn="ctr"/>
            <a:r>
              <a:rPr lang="en-US" b="1" u="sng"/>
              <a:t>Agenda</a:t>
            </a:r>
          </a:p>
        </p:txBody>
      </p:sp>
      <p:sp>
        <p:nvSpPr>
          <p:cNvPr id="8" name="Content Placeholder 7"/>
          <p:cNvSpPr>
            <a:spLocks noGrp="1"/>
          </p:cNvSpPr>
          <p:nvPr>
            <p:ph sz="quarter" idx="4"/>
          </p:nvPr>
        </p:nvSpPr>
        <p:spPr/>
        <p:txBody>
          <a:bodyPr>
            <a:normAutofit/>
          </a:bodyPr>
          <a:lstStyle/>
          <a:p>
            <a:r>
              <a:rPr lang="en-US" dirty="0"/>
              <a:t>Recap of Attendance Concept</a:t>
            </a:r>
          </a:p>
          <a:p>
            <a:r>
              <a:rPr lang="en-US" dirty="0"/>
              <a:t>Overview of Draft Rulemaking</a:t>
            </a:r>
          </a:p>
          <a:p>
            <a:r>
              <a:rPr lang="en-US" dirty="0"/>
              <a:t>Questions</a:t>
            </a:r>
          </a:p>
          <a:p>
            <a:pPr lvl="1"/>
            <a:r>
              <a:rPr lang="en-US" dirty="0"/>
              <a:t>Implications for students with disabilities</a:t>
            </a:r>
          </a:p>
          <a:p>
            <a:pPr lvl="1"/>
            <a:r>
              <a:rPr lang="en-US" dirty="0"/>
              <a:t>Home-Hospital Services</a:t>
            </a:r>
          </a:p>
          <a:p>
            <a:r>
              <a:rPr lang="en-US" dirty="0"/>
              <a:t>Next steps</a:t>
            </a:r>
          </a:p>
        </p:txBody>
      </p:sp>
      <p:sp>
        <p:nvSpPr>
          <p:cNvPr id="2" name="Date Placeholder 1"/>
          <p:cNvSpPr>
            <a:spLocks noGrp="1"/>
          </p:cNvSpPr>
          <p:nvPr>
            <p:ph type="dt" sz="half" idx="10"/>
          </p:nvPr>
        </p:nvSpPr>
        <p:spPr/>
        <p:txBody>
          <a:bodyPr/>
          <a:lstStyle/>
          <a:p>
            <a:fld id="{190DFCB1-CA6F-EA40-A701-AE317D180D86}" type="datetime1">
              <a:rPr lang="en-US" smtClean="0"/>
              <a:t>5/27/2022</a:t>
            </a:fld>
            <a:endParaRPr lang="en-US"/>
          </a:p>
        </p:txBody>
      </p:sp>
      <p:sp>
        <p:nvSpPr>
          <p:cNvPr id="3" name="Slide Number Placeholder 2"/>
          <p:cNvSpPr>
            <a:spLocks noGrp="1"/>
          </p:cNvSpPr>
          <p:nvPr>
            <p:ph type="sldNum" sz="quarter" idx="12"/>
          </p:nvPr>
        </p:nvSpPr>
        <p:spPr/>
        <p:txBody>
          <a:bodyPr/>
          <a:lstStyle/>
          <a:p>
            <a:fld id="{E31375A4-56A4-47D6-9801-1991572033F7}" type="slidenum">
              <a:rPr lang="en-US" smtClean="0"/>
              <a:t>2</a:t>
            </a:fld>
            <a:endParaRPr lang="en-US"/>
          </a:p>
        </p:txBody>
      </p:sp>
      <p:sp>
        <p:nvSpPr>
          <p:cNvPr id="5" name="Title 4"/>
          <p:cNvSpPr>
            <a:spLocks noGrp="1"/>
          </p:cNvSpPr>
          <p:nvPr>
            <p:ph type="title"/>
          </p:nvPr>
        </p:nvSpPr>
        <p:spPr/>
        <p:txBody>
          <a:bodyPr/>
          <a:lstStyle/>
          <a:p>
            <a:r>
              <a:rPr lang="en-US">
                <a:solidFill>
                  <a:srgbClr val="CF2037"/>
                </a:solidFill>
                <a:cs typeface="Arial"/>
              </a:rPr>
              <a:t>Objective &amp; Agenda</a:t>
            </a:r>
          </a:p>
        </p:txBody>
      </p:sp>
    </p:spTree>
    <p:extLst>
      <p:ext uri="{BB962C8B-B14F-4D97-AF65-F5344CB8AC3E}">
        <p14:creationId xmlns:p14="http://schemas.microsoft.com/office/powerpoint/2010/main" val="3986350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01C3005-5A16-423F-BF22-08C2B87CC361}"/>
              </a:ext>
            </a:extLst>
          </p:cNvPr>
          <p:cNvSpPr>
            <a:spLocks noGrp="1"/>
          </p:cNvSpPr>
          <p:nvPr>
            <p:ph type="sldNum" sz="quarter" idx="11"/>
          </p:nvPr>
        </p:nvSpPr>
        <p:spPr/>
        <p:txBody>
          <a:bodyPr/>
          <a:lstStyle/>
          <a:p>
            <a:fld id="{E31375A4-56A4-47D6-9801-1991572033F7}" type="slidenum">
              <a:rPr lang="en-US" smtClean="0"/>
              <a:pPr/>
              <a:t>3</a:t>
            </a:fld>
            <a:endParaRPr lang="en-US"/>
          </a:p>
        </p:txBody>
      </p:sp>
      <p:sp>
        <p:nvSpPr>
          <p:cNvPr id="4" name="Title 3">
            <a:extLst>
              <a:ext uri="{FF2B5EF4-FFF2-40B4-BE49-F238E27FC236}">
                <a16:creationId xmlns:a16="http://schemas.microsoft.com/office/drawing/2014/main" id="{6777BE79-A681-4153-83F9-58D254C15D33}"/>
              </a:ext>
            </a:extLst>
          </p:cNvPr>
          <p:cNvSpPr>
            <a:spLocks noGrp="1"/>
          </p:cNvSpPr>
          <p:nvPr>
            <p:ph type="title"/>
          </p:nvPr>
        </p:nvSpPr>
        <p:spPr/>
        <p:txBody>
          <a:bodyPr>
            <a:normAutofit/>
          </a:bodyPr>
          <a:lstStyle/>
          <a:p>
            <a:r>
              <a:rPr lang="en-US">
                <a:solidFill>
                  <a:srgbClr val="CF2037"/>
                </a:solidFill>
              </a:rPr>
              <a:t>Scope of Regulatory Shift </a:t>
            </a:r>
            <a:endParaRPr lang="en-US"/>
          </a:p>
        </p:txBody>
      </p:sp>
      <p:graphicFrame>
        <p:nvGraphicFramePr>
          <p:cNvPr id="2" name="Table 5">
            <a:extLst>
              <a:ext uri="{FF2B5EF4-FFF2-40B4-BE49-F238E27FC236}">
                <a16:creationId xmlns:a16="http://schemas.microsoft.com/office/drawing/2014/main" id="{7B3B9BFE-B92F-4416-A87D-DDAB8D365352}"/>
              </a:ext>
            </a:extLst>
          </p:cNvPr>
          <p:cNvGraphicFramePr>
            <a:graphicFrameLocks noGrp="1"/>
          </p:cNvGraphicFramePr>
          <p:nvPr>
            <p:extLst>
              <p:ext uri="{D42A27DB-BD31-4B8C-83A1-F6EECF244321}">
                <p14:modId xmlns:p14="http://schemas.microsoft.com/office/powerpoint/2010/main" val="3976764981"/>
              </p:ext>
            </p:extLst>
          </p:nvPr>
        </p:nvGraphicFramePr>
        <p:xfrm>
          <a:off x="1401379" y="1324303"/>
          <a:ext cx="8127999" cy="36576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238894307"/>
                    </a:ext>
                  </a:extLst>
                </a:gridCol>
                <a:gridCol w="3036322">
                  <a:extLst>
                    <a:ext uri="{9D8B030D-6E8A-4147-A177-3AD203B41FA5}">
                      <a16:colId xmlns:a16="http://schemas.microsoft.com/office/drawing/2014/main" val="400009222"/>
                    </a:ext>
                  </a:extLst>
                </a:gridCol>
                <a:gridCol w="2382344">
                  <a:extLst>
                    <a:ext uri="{9D8B030D-6E8A-4147-A177-3AD203B41FA5}">
                      <a16:colId xmlns:a16="http://schemas.microsoft.com/office/drawing/2014/main" val="3436051096"/>
                    </a:ext>
                  </a:extLst>
                </a:gridCol>
              </a:tblGrid>
              <a:tr h="304800">
                <a:tc>
                  <a:txBody>
                    <a:bodyPr/>
                    <a:lstStyle/>
                    <a:p>
                      <a:r>
                        <a:rPr lang="en-US" sz="1800" dirty="0"/>
                        <a:t>Shift</a:t>
                      </a:r>
                    </a:p>
                  </a:txBody>
                  <a:tcPr/>
                </a:tc>
                <a:tc>
                  <a:txBody>
                    <a:bodyPr/>
                    <a:lstStyle/>
                    <a:p>
                      <a:r>
                        <a:rPr lang="en-US" sz="1800" dirty="0"/>
                        <a:t>Accomplished How?</a:t>
                      </a:r>
                    </a:p>
                  </a:txBody>
                  <a:tcPr/>
                </a:tc>
                <a:tc>
                  <a:txBody>
                    <a:bodyPr/>
                    <a:lstStyle/>
                    <a:p>
                      <a:r>
                        <a:rPr lang="en-US" sz="1800" dirty="0"/>
                        <a:t>Accomplished Where?</a:t>
                      </a:r>
                    </a:p>
                  </a:txBody>
                  <a:tcPr/>
                </a:tc>
                <a:extLst>
                  <a:ext uri="{0D108BD9-81ED-4DB2-BD59-A6C34878D82A}">
                    <a16:rowId xmlns:a16="http://schemas.microsoft.com/office/drawing/2014/main" val="38058958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ea typeface="Calibri" panose="020F0502020204030204" pitchFamily="34" charset="0"/>
                          <a:cs typeface="Times New Roman" panose="02020603050405020304" pitchFamily="18" charset="0"/>
                        </a:rPr>
                        <a:t>Shift the definition of present from 80/20 to 60/40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Calibri" panose="020F0502020204030204" pitchFamily="34" charset="0"/>
                          <a:cs typeface="Times New Roman" panose="02020603050405020304" pitchFamily="18" charset="0"/>
                        </a:rPr>
                        <a:t>Redefine the terms: present, partially present, fully present, fully absent, partially absent. </a:t>
                      </a:r>
                    </a:p>
                  </a:txBody>
                  <a:tcPr/>
                </a:tc>
                <a:tc>
                  <a:txBody>
                    <a:bodyPr/>
                    <a:lstStyle/>
                    <a:p>
                      <a:r>
                        <a:rPr lang="en-US" sz="1800" dirty="0"/>
                        <a:t>Section 2199 (and incorporated in Section 2101)</a:t>
                      </a:r>
                    </a:p>
                  </a:txBody>
                  <a:tcPr/>
                </a:tc>
                <a:extLst>
                  <a:ext uri="{0D108BD9-81ED-4DB2-BD59-A6C34878D82A}">
                    <a16:rowId xmlns:a16="http://schemas.microsoft.com/office/drawing/2014/main" val="21824165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ea typeface="Calibri" panose="020F0502020204030204" pitchFamily="34" charset="0"/>
                          <a:cs typeface="Times New Roman" panose="02020603050405020304" pitchFamily="18" charset="0"/>
                        </a:rPr>
                        <a:t>Codify parameters for collecting daily attendance in distance learning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Calibri" panose="020F0502020204030204" pitchFamily="34" charset="0"/>
                          <a:cs typeface="Times New Roman" panose="02020603050405020304" pitchFamily="18" charset="0"/>
                        </a:rPr>
                        <a:t>Add new sections to codify procedures for situational and routine distance learning. </a:t>
                      </a:r>
                    </a:p>
                  </a:txBody>
                  <a:tcPr/>
                </a:tc>
                <a:tc>
                  <a:txBody>
                    <a:bodyPr/>
                    <a:lstStyle/>
                    <a:p>
                      <a:r>
                        <a:rPr lang="en-US" sz="1800" dirty="0"/>
                        <a:t>§§ 2101.11 – 2101.18 </a:t>
                      </a:r>
                    </a:p>
                  </a:txBody>
                  <a:tcPr/>
                </a:tc>
                <a:extLst>
                  <a:ext uri="{0D108BD9-81ED-4DB2-BD59-A6C34878D82A}">
                    <a16:rowId xmlns:a16="http://schemas.microsoft.com/office/drawing/2014/main" val="1674683687"/>
                  </a:ext>
                </a:extLst>
              </a:tr>
              <a:tr h="370840">
                <a:tc>
                  <a:txBody>
                    <a:bodyPr/>
                    <a:lstStyle/>
                    <a:p>
                      <a:r>
                        <a:rPr lang="en-US" sz="1800" dirty="0">
                          <a:latin typeface="+mn-lt"/>
                          <a:ea typeface="Calibri" panose="020F0502020204030204" pitchFamily="34" charset="0"/>
                          <a:cs typeface="Times New Roman" panose="02020603050405020304" pitchFamily="18" charset="0"/>
                        </a:rPr>
                        <a:t>Clean up/ clarify unclear &amp; conflicting definitions</a:t>
                      </a:r>
                      <a:endParaRPr lang="en-US" sz="1800" dirty="0">
                        <a:latin typeface="+mn-lt"/>
                      </a:endParaRPr>
                    </a:p>
                  </a:txBody>
                  <a:tcPr/>
                </a:tc>
                <a:tc>
                  <a:txBody>
                    <a:bodyPr/>
                    <a:lstStyle/>
                    <a:p>
                      <a:r>
                        <a:rPr lang="en-US" sz="1800" dirty="0"/>
                        <a:t>By adding “full day” in front of “unexcused absences” where appropriate, clarifying definitions, and through other small language changes</a:t>
                      </a:r>
                    </a:p>
                  </a:txBody>
                  <a:tcPr/>
                </a:tc>
                <a:tc>
                  <a:txBody>
                    <a:bodyPr/>
                    <a:lstStyle/>
                    <a:p>
                      <a:r>
                        <a:rPr lang="en-US" sz="1800" dirty="0"/>
                        <a:t>Section 2199 and throughout the Chapter</a:t>
                      </a:r>
                    </a:p>
                  </a:txBody>
                  <a:tcPr/>
                </a:tc>
                <a:extLst>
                  <a:ext uri="{0D108BD9-81ED-4DB2-BD59-A6C34878D82A}">
                    <a16:rowId xmlns:a16="http://schemas.microsoft.com/office/drawing/2014/main" val="2707620154"/>
                  </a:ext>
                </a:extLst>
              </a:tr>
            </a:tbl>
          </a:graphicData>
        </a:graphic>
      </p:graphicFrame>
    </p:spTree>
    <p:extLst>
      <p:ext uri="{BB962C8B-B14F-4D97-AF65-F5344CB8AC3E}">
        <p14:creationId xmlns:p14="http://schemas.microsoft.com/office/powerpoint/2010/main" val="4071404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62C99D-C349-4205-8676-0442DF30A82E}"/>
              </a:ext>
            </a:extLst>
          </p:cNvPr>
          <p:cNvSpPr>
            <a:spLocks noGrp="1"/>
          </p:cNvSpPr>
          <p:nvPr>
            <p:ph type="sldNum" sz="quarter" idx="12"/>
          </p:nvPr>
        </p:nvSpPr>
        <p:spPr/>
        <p:txBody>
          <a:bodyPr/>
          <a:lstStyle/>
          <a:p>
            <a:fld id="{E31375A4-56A4-47D6-9801-1991572033F7}" type="slidenum">
              <a:rPr lang="en-US" smtClean="0"/>
              <a:t>4</a:t>
            </a:fld>
            <a:endParaRPr lang="en-US"/>
          </a:p>
        </p:txBody>
      </p:sp>
      <p:sp>
        <p:nvSpPr>
          <p:cNvPr id="3" name="Content Placeholder 2">
            <a:extLst>
              <a:ext uri="{FF2B5EF4-FFF2-40B4-BE49-F238E27FC236}">
                <a16:creationId xmlns:a16="http://schemas.microsoft.com/office/drawing/2014/main" id="{F42488CA-C83B-4BF8-A1C9-379811C2B0CC}"/>
              </a:ext>
            </a:extLst>
          </p:cNvPr>
          <p:cNvSpPr>
            <a:spLocks noGrp="1"/>
          </p:cNvSpPr>
          <p:nvPr>
            <p:ph sz="quarter" idx="13"/>
          </p:nvPr>
        </p:nvSpPr>
        <p:spPr>
          <a:xfrm>
            <a:off x="1295400" y="1289643"/>
            <a:ext cx="10280072" cy="4929282"/>
          </a:xfrm>
        </p:spPr>
        <p:txBody>
          <a:bodyPr vert="horz" lIns="91440" tIns="45720" rIns="91440" bIns="45720" rtlCol="0" anchor="t">
            <a:normAutofit/>
          </a:bodyPr>
          <a:lstStyle/>
          <a:p>
            <a:r>
              <a:rPr lang="en-US" sz="2000" b="1">
                <a:cs typeface="Arial"/>
              </a:rPr>
              <a:t>Distance learning</a:t>
            </a:r>
            <a:r>
              <a:rPr lang="en-US" sz="2000">
                <a:cs typeface="Arial"/>
              </a:rPr>
              <a:t>: </a:t>
            </a:r>
          </a:p>
          <a:p>
            <a:pPr lvl="1"/>
            <a:r>
              <a:rPr lang="en-US" sz="2000">
                <a:cs typeface="Arial"/>
              </a:rPr>
              <a:t>Academic instruction offered by a District local education agency to a student that is not physically present in their enrolled school where student supervision is not transferred to the school. Distance learning may be synchronous or asynchronous.  </a:t>
            </a:r>
          </a:p>
          <a:p>
            <a:r>
              <a:rPr lang="en-US" sz="2000" b="1">
                <a:cs typeface="Arial"/>
              </a:rPr>
              <a:t>Virtual schools</a:t>
            </a:r>
            <a:r>
              <a:rPr lang="en-US" sz="2000">
                <a:cs typeface="Arial"/>
              </a:rPr>
              <a:t>:</a:t>
            </a:r>
          </a:p>
          <a:p>
            <a:pPr lvl="1"/>
            <a:r>
              <a:rPr lang="en-US" sz="2000">
                <a:cs typeface="Arial"/>
              </a:rPr>
              <a:t>Term for schools offering distance learning on a routine, full-time basis. </a:t>
            </a:r>
          </a:p>
          <a:p>
            <a:r>
              <a:rPr lang="en-US" sz="1900" b="1">
                <a:ea typeface="+mn-lt"/>
                <a:cs typeface="+mn-lt"/>
              </a:rPr>
              <a:t>Hybrid learning</a:t>
            </a:r>
            <a:r>
              <a:rPr lang="en-US" sz="1900">
                <a:ea typeface="+mn-lt"/>
                <a:cs typeface="+mn-lt"/>
              </a:rPr>
              <a:t>: </a:t>
            </a:r>
          </a:p>
          <a:p>
            <a:pPr lvl="1"/>
            <a:r>
              <a:rPr lang="en-US" sz="1900">
                <a:ea typeface="+mn-lt"/>
                <a:cs typeface="+mn-lt"/>
              </a:rPr>
              <a:t>Academic instruction offered by a District local education agency to a student that is offered through both in-person and distance learning on a routine basis. </a:t>
            </a:r>
            <a:endParaRPr lang="en-US"/>
          </a:p>
          <a:p>
            <a:r>
              <a:rPr lang="en-US" sz="2000" b="1">
                <a:cs typeface="Arial"/>
              </a:rPr>
              <a:t>Situational distance learning</a:t>
            </a:r>
            <a:r>
              <a:rPr lang="en-US" sz="2000">
                <a:cs typeface="Arial"/>
              </a:rPr>
              <a:t>:</a:t>
            </a:r>
            <a:endParaRPr lang="en-US" sz="2000">
              <a:cs typeface="Calibri" panose="020F0502020204030204"/>
            </a:endParaRPr>
          </a:p>
          <a:p>
            <a:pPr lvl="1"/>
            <a:r>
              <a:rPr lang="en-US" sz="2000">
                <a:cs typeface="Arial"/>
              </a:rPr>
              <a:t>The use of distance learning by a school otherwise providing in-person instruction on a routine basis to address a temporary, emergency need. </a:t>
            </a:r>
          </a:p>
          <a:p>
            <a:r>
              <a:rPr lang="en-US" sz="2000" b="1">
                <a:cs typeface="Arial"/>
              </a:rPr>
              <a:t>Module</a:t>
            </a:r>
            <a:r>
              <a:rPr lang="en-US" sz="2000">
                <a:cs typeface="Arial"/>
              </a:rPr>
              <a:t>:</a:t>
            </a:r>
          </a:p>
          <a:p>
            <a:pPr lvl="1"/>
            <a:r>
              <a:rPr lang="en-US" sz="2000">
                <a:cs typeface="Arial"/>
              </a:rPr>
              <a:t>A subdivision or unit of the instructional day for distance learning. </a:t>
            </a:r>
          </a:p>
          <a:p>
            <a:pPr marL="457200" lvl="1" indent="0">
              <a:buNone/>
            </a:pPr>
            <a:endParaRPr lang="en-US" sz="3200">
              <a:solidFill>
                <a:schemeClr val="accent1">
                  <a:lumMod val="75000"/>
                </a:schemeClr>
              </a:solidFill>
              <a:cs typeface="Arial"/>
            </a:endParaRPr>
          </a:p>
          <a:p>
            <a:pPr marL="457200" lvl="1" indent="0">
              <a:buNone/>
            </a:pPr>
            <a:endParaRPr lang="en-US" sz="3200">
              <a:solidFill>
                <a:schemeClr val="accent1">
                  <a:lumMod val="75000"/>
                </a:schemeClr>
              </a:solidFill>
              <a:cs typeface="Arial"/>
            </a:endParaRPr>
          </a:p>
        </p:txBody>
      </p:sp>
      <p:sp>
        <p:nvSpPr>
          <p:cNvPr id="4" name="Title 3">
            <a:extLst>
              <a:ext uri="{FF2B5EF4-FFF2-40B4-BE49-F238E27FC236}">
                <a16:creationId xmlns:a16="http://schemas.microsoft.com/office/drawing/2014/main" id="{88E79F77-2652-4BEE-BAF2-5FE4706C33B5}"/>
              </a:ext>
            </a:extLst>
          </p:cNvPr>
          <p:cNvSpPr>
            <a:spLocks noGrp="1"/>
          </p:cNvSpPr>
          <p:nvPr>
            <p:ph type="title"/>
          </p:nvPr>
        </p:nvSpPr>
        <p:spPr>
          <a:xfrm>
            <a:off x="1295400" y="107049"/>
            <a:ext cx="9601200" cy="939991"/>
          </a:xfrm>
        </p:spPr>
        <p:txBody>
          <a:bodyPr/>
          <a:lstStyle/>
          <a:p>
            <a:r>
              <a:rPr lang="en-US">
                <a:solidFill>
                  <a:srgbClr val="CF2037"/>
                </a:solidFill>
                <a:cs typeface="Arial"/>
              </a:rPr>
              <a:t>Level</a:t>
            </a:r>
            <a:r>
              <a:rPr lang="en-US">
                <a:ea typeface="+mj-lt"/>
                <a:cs typeface="+mj-lt"/>
              </a:rPr>
              <a:t> </a:t>
            </a:r>
            <a:r>
              <a:rPr lang="en-US">
                <a:solidFill>
                  <a:srgbClr val="CF2037"/>
                </a:solidFill>
                <a:cs typeface="Arial"/>
              </a:rPr>
              <a:t>Setting on Key Terminology</a:t>
            </a:r>
          </a:p>
        </p:txBody>
      </p:sp>
    </p:spTree>
    <p:extLst>
      <p:ext uri="{BB962C8B-B14F-4D97-AF65-F5344CB8AC3E}">
        <p14:creationId xmlns:p14="http://schemas.microsoft.com/office/powerpoint/2010/main" val="3908847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8B3D9D-D4DC-451A-A9BF-17B5D9187F4D}"/>
              </a:ext>
            </a:extLst>
          </p:cNvPr>
          <p:cNvSpPr>
            <a:spLocks noGrp="1"/>
          </p:cNvSpPr>
          <p:nvPr>
            <p:ph type="dt" sz="half" idx="10"/>
          </p:nvPr>
        </p:nvSpPr>
        <p:spPr/>
        <p:txBody>
          <a:bodyPr/>
          <a:lstStyle/>
          <a:p>
            <a:fld id="{1C79950C-8C55-F34D-B934-3747CCC843E0}" type="datetime1">
              <a:rPr lang="en-US" smtClean="0"/>
              <a:t>5/27/2022</a:t>
            </a:fld>
            <a:endParaRPr lang="en-US"/>
          </a:p>
        </p:txBody>
      </p:sp>
      <p:sp>
        <p:nvSpPr>
          <p:cNvPr id="3" name="Slide Number Placeholder 2">
            <a:extLst>
              <a:ext uri="{FF2B5EF4-FFF2-40B4-BE49-F238E27FC236}">
                <a16:creationId xmlns:a16="http://schemas.microsoft.com/office/drawing/2014/main" id="{C5629E5C-AAD2-4CA8-9DD5-F95F206CCB7C}"/>
              </a:ext>
            </a:extLst>
          </p:cNvPr>
          <p:cNvSpPr>
            <a:spLocks noGrp="1"/>
          </p:cNvSpPr>
          <p:nvPr>
            <p:ph type="sldNum" sz="quarter" idx="11"/>
          </p:nvPr>
        </p:nvSpPr>
        <p:spPr/>
        <p:txBody>
          <a:bodyPr/>
          <a:lstStyle/>
          <a:p>
            <a:fld id="{E31375A4-56A4-47D6-9801-1991572033F7}" type="slidenum">
              <a:rPr lang="en-US" smtClean="0"/>
              <a:pPr/>
              <a:t>5</a:t>
            </a:fld>
            <a:endParaRPr lang="en-US"/>
          </a:p>
        </p:txBody>
      </p:sp>
      <p:sp>
        <p:nvSpPr>
          <p:cNvPr id="4" name="Title 3">
            <a:extLst>
              <a:ext uri="{FF2B5EF4-FFF2-40B4-BE49-F238E27FC236}">
                <a16:creationId xmlns:a16="http://schemas.microsoft.com/office/drawing/2014/main" id="{C653FA60-54F8-4AAA-AC86-EF3985F63CC8}"/>
              </a:ext>
            </a:extLst>
          </p:cNvPr>
          <p:cNvSpPr>
            <a:spLocks noGrp="1"/>
          </p:cNvSpPr>
          <p:nvPr>
            <p:ph type="title"/>
          </p:nvPr>
        </p:nvSpPr>
        <p:spPr/>
        <p:txBody>
          <a:bodyPr/>
          <a:lstStyle/>
          <a:p>
            <a:r>
              <a:rPr lang="en-US">
                <a:solidFill>
                  <a:srgbClr val="CF2037"/>
                </a:solidFill>
              </a:rPr>
              <a:t>Instructional Day</a:t>
            </a:r>
            <a:endParaRPr lang="en-US">
              <a:solidFill>
                <a:srgbClr val="CF2037"/>
              </a:solidFill>
              <a:cs typeface="Arial"/>
            </a:endParaRPr>
          </a:p>
        </p:txBody>
      </p:sp>
      <p:sp>
        <p:nvSpPr>
          <p:cNvPr id="5" name="Content Placeholder 4">
            <a:extLst>
              <a:ext uri="{FF2B5EF4-FFF2-40B4-BE49-F238E27FC236}">
                <a16:creationId xmlns:a16="http://schemas.microsoft.com/office/drawing/2014/main" id="{CC2DE3D6-F192-4CAA-8354-0226065B62DC}"/>
              </a:ext>
            </a:extLst>
          </p:cNvPr>
          <p:cNvSpPr txBox="1">
            <a:spLocks/>
          </p:cNvSpPr>
          <p:nvPr/>
        </p:nvSpPr>
        <p:spPr>
          <a:xfrm>
            <a:off x="1181529" y="1471613"/>
            <a:ext cx="10402664" cy="4662059"/>
          </a:xfrm>
          <a:prstGeom prst="rect">
            <a:avLst/>
          </a:prstGeom>
        </p:spPr>
        <p:txBody>
          <a:bodyPr vert="horz" lIns="91440" tIns="45720" rIns="91440" bIns="45720" rtlCol="0" anchor="t">
            <a:normAutofit lnSpcReduction="10000"/>
          </a:bodyPr>
          <a:lstStyle>
            <a:lvl1pPr marL="342900" indent="-342900" algn="l" defTabSz="914400" rtl="0" eaLnBrk="1" latinLnBrk="0" hangingPunct="1">
              <a:lnSpc>
                <a:spcPct val="90000"/>
              </a:lnSpc>
              <a:spcBef>
                <a:spcPts val="1800"/>
              </a:spcBef>
              <a:buClr>
                <a:srgbClr val="DC2A52"/>
              </a:buClr>
              <a:buSzPct val="100000"/>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rgbClr val="DC2A52"/>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rgbClr val="DC2A52"/>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rgbClr val="DC2A52"/>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rgbClr val="DC2A52"/>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marL="0" marR="0" indent="0">
              <a:spcBef>
                <a:spcPts val="0"/>
              </a:spcBef>
              <a:spcAft>
                <a:spcPts val="300"/>
              </a:spcAft>
              <a:buNone/>
            </a:pPr>
            <a:r>
              <a:rPr lang="en-US" sz="2100" b="1">
                <a:solidFill>
                  <a:srgbClr val="000000"/>
                </a:solidFill>
                <a:cs typeface="Arial"/>
              </a:rPr>
              <a:t>Existing Policies Maintained for All Schools (Including Distance/Hybrid Schools)</a:t>
            </a:r>
          </a:p>
          <a:p>
            <a:pPr marR="0">
              <a:spcBef>
                <a:spcPts val="0"/>
              </a:spcBef>
              <a:spcAft>
                <a:spcPts val="300"/>
              </a:spcAft>
              <a:buFont typeface="Symbol" panose="05050102010706020507" pitchFamily="18" charset="2"/>
              <a:buChar char=""/>
            </a:pPr>
            <a:r>
              <a:rPr lang="en-US" sz="1700">
                <a:cs typeface="Arial"/>
              </a:rPr>
              <a:t>SY is comprised of at least 180 regular instructional days of at least 6 hours in length for all students</a:t>
            </a:r>
          </a:p>
          <a:p>
            <a:pPr>
              <a:spcBef>
                <a:spcPts val="0"/>
              </a:spcBef>
              <a:spcAft>
                <a:spcPts val="300"/>
              </a:spcAft>
              <a:buFont typeface="Symbol" panose="05050102010706020507" pitchFamily="18" charset="2"/>
              <a:buChar char=""/>
            </a:pPr>
            <a:r>
              <a:rPr lang="en-US" sz="1700">
                <a:cs typeface="Arial"/>
              </a:rPr>
              <a:t>The 6 hours may include time allotted for lunch periods, recess, and class breaks</a:t>
            </a:r>
          </a:p>
          <a:p>
            <a:pPr marR="0">
              <a:spcBef>
                <a:spcPts val="0"/>
              </a:spcBef>
              <a:spcAft>
                <a:spcPts val="300"/>
              </a:spcAft>
              <a:buFont typeface="Symbol" panose="05050102010706020507" pitchFamily="18" charset="2"/>
              <a:buChar char=""/>
            </a:pPr>
            <a:r>
              <a:rPr lang="en-US" sz="1700">
                <a:cs typeface="Arial"/>
              </a:rPr>
              <a:t>OSSE reviews/ must approve all school calendars</a:t>
            </a:r>
          </a:p>
          <a:p>
            <a:pPr marR="0">
              <a:spcBef>
                <a:spcPts val="0"/>
              </a:spcBef>
              <a:spcAft>
                <a:spcPts val="300"/>
              </a:spcAft>
              <a:buFont typeface="Symbol" panose="05050102010706020507" pitchFamily="18" charset="2"/>
              <a:buChar char=""/>
            </a:pPr>
            <a:r>
              <a:rPr lang="en-US" sz="1700">
                <a:cs typeface="Arial"/>
              </a:rPr>
              <a:t>OSSE offers school calendar flexibilities: selection of days; half-days (once per week); calendar modification</a:t>
            </a:r>
          </a:p>
          <a:p>
            <a:pPr marL="0" marR="0" indent="0">
              <a:spcBef>
                <a:spcPts val="0"/>
              </a:spcBef>
              <a:spcAft>
                <a:spcPts val="300"/>
              </a:spcAft>
              <a:buNone/>
            </a:pPr>
            <a:endParaRPr lang="en-US" sz="900">
              <a:effectLst/>
              <a:ea typeface="Calibri" panose="020F0502020204030204" pitchFamily="34" charset="0"/>
              <a:cs typeface="Arial" panose="020B0604020202020204" pitchFamily="34" charset="0"/>
            </a:endParaRPr>
          </a:p>
          <a:p>
            <a:pPr marL="0" indent="0">
              <a:spcBef>
                <a:spcPts val="0"/>
              </a:spcBef>
              <a:spcAft>
                <a:spcPts val="300"/>
              </a:spcAft>
              <a:buNone/>
            </a:pPr>
            <a:r>
              <a:rPr lang="en-US" sz="2100" b="1">
                <a:solidFill>
                  <a:srgbClr val="000000"/>
                </a:solidFill>
                <a:cs typeface="Arial"/>
              </a:rPr>
              <a:t>New Flexibility for Managing Unforeseen Circumstances </a:t>
            </a:r>
          </a:p>
          <a:p>
            <a:pPr>
              <a:spcBef>
                <a:spcPts val="0"/>
              </a:spcBef>
              <a:spcAft>
                <a:spcPts val="300"/>
              </a:spcAft>
            </a:pPr>
            <a:r>
              <a:rPr lang="en-US" sz="1700">
                <a:cs typeface="Arial"/>
              </a:rPr>
              <a:t>When a school faces an unforeseen circumstance, the school will now have two options:</a:t>
            </a:r>
          </a:p>
          <a:p>
            <a:pPr lvl="2" indent="-179070">
              <a:spcBef>
                <a:spcPts val="0"/>
              </a:spcBef>
              <a:spcAft>
                <a:spcPts val="300"/>
              </a:spcAft>
              <a:buFont typeface="Symbol" panose="05050102010706020507" pitchFamily="18" charset="2"/>
              <a:buChar char=""/>
            </a:pPr>
            <a:r>
              <a:rPr lang="en-US" sz="1500" b="1" u="sng">
                <a:effectLst/>
                <a:ea typeface="Calibri" panose="020F0502020204030204" pitchFamily="34" charset="0"/>
                <a:cs typeface="Arial"/>
              </a:rPr>
              <a:t>Close the school (in line with the existing policy)</a:t>
            </a:r>
            <a:r>
              <a:rPr lang="en-US" sz="1500">
                <a:effectLst/>
                <a:ea typeface="Calibri" panose="020F0502020204030204" pitchFamily="34" charset="0"/>
                <a:cs typeface="Arial"/>
              </a:rPr>
              <a:t>:</a:t>
            </a:r>
            <a:r>
              <a:rPr lang="en-US" sz="1500">
                <a:ea typeface="Calibri" panose="020F0502020204030204" pitchFamily="34" charset="0"/>
                <a:cs typeface="Arial"/>
              </a:rPr>
              <a:t> </a:t>
            </a:r>
          </a:p>
          <a:p>
            <a:pPr lvl="3">
              <a:spcBef>
                <a:spcPts val="0"/>
              </a:spcBef>
              <a:spcAft>
                <a:spcPts val="300"/>
              </a:spcAft>
              <a:buFont typeface="Symbol" panose="05050102010706020507" pitchFamily="18" charset="2"/>
              <a:buChar char=""/>
            </a:pPr>
            <a:r>
              <a:rPr lang="en-US" sz="1300">
                <a:ea typeface="Calibri" panose="020F0502020204030204" pitchFamily="34" charset="0"/>
                <a:cs typeface="Arial"/>
              </a:rPr>
              <a:t>If greater than 180 days </a:t>
            </a:r>
            <a:r>
              <a:rPr lang="en-US" sz="1300" b="1" u="sng">
                <a:ea typeface="Calibri" panose="020F0502020204030204" pitchFamily="34" charset="0"/>
                <a:cs typeface="Arial"/>
              </a:rPr>
              <a:t>AND</a:t>
            </a:r>
            <a:r>
              <a:rPr lang="en-US" sz="1300" b="1">
                <a:ea typeface="Calibri" panose="020F0502020204030204" pitchFamily="34" charset="0"/>
                <a:cs typeface="Arial"/>
              </a:rPr>
              <a:t> </a:t>
            </a:r>
            <a:r>
              <a:rPr lang="en-US" sz="1300">
                <a:ea typeface="Calibri" panose="020F0502020204030204" pitchFamily="34" charset="0"/>
                <a:cs typeface="Arial"/>
              </a:rPr>
              <a:t>1080 hours, use a banked day. </a:t>
            </a:r>
            <a:endParaRPr lang="en-US" sz="1300">
              <a:ea typeface="Calibri" panose="020F0502020204030204" pitchFamily="34" charset="0"/>
              <a:cs typeface="Calibri"/>
            </a:endParaRPr>
          </a:p>
          <a:p>
            <a:pPr lvl="3">
              <a:spcBef>
                <a:spcPts val="0"/>
              </a:spcBef>
              <a:spcAft>
                <a:spcPts val="300"/>
              </a:spcAft>
              <a:buFont typeface="Symbol" panose="05050102010706020507" pitchFamily="18" charset="2"/>
              <a:buChar char=""/>
            </a:pPr>
            <a:r>
              <a:rPr lang="en-US" sz="1300">
                <a:ea typeface="Calibri" panose="020F0502020204030204" pitchFamily="34" charset="0"/>
                <a:cs typeface="Arial"/>
              </a:rPr>
              <a:t>If less than 180 days </a:t>
            </a:r>
            <a:r>
              <a:rPr lang="en-US" sz="1300" b="1" u="sng">
                <a:ea typeface="Calibri" panose="020F0502020204030204" pitchFamily="34" charset="0"/>
                <a:cs typeface="Arial"/>
              </a:rPr>
              <a:t>AND</a:t>
            </a:r>
            <a:r>
              <a:rPr lang="en-US" sz="1300" b="1">
                <a:ea typeface="Calibri" panose="020F0502020204030204" pitchFamily="34" charset="0"/>
                <a:cs typeface="Arial"/>
              </a:rPr>
              <a:t> </a:t>
            </a:r>
            <a:r>
              <a:rPr lang="en-US" sz="1300">
                <a:ea typeface="Calibri" panose="020F0502020204030204" pitchFamily="34" charset="0"/>
                <a:cs typeface="Arial"/>
              </a:rPr>
              <a:t>1080 hours, make up the day.  </a:t>
            </a:r>
            <a:endParaRPr lang="en-US" sz="1300">
              <a:cs typeface="Calibri"/>
            </a:endParaRPr>
          </a:p>
          <a:p>
            <a:pPr lvl="2" indent="-179070">
              <a:spcBef>
                <a:spcPts val="0"/>
              </a:spcBef>
              <a:spcAft>
                <a:spcPts val="300"/>
              </a:spcAft>
              <a:buFont typeface="Symbol" panose="05050102010706020507" pitchFamily="18" charset="2"/>
              <a:buChar char=""/>
            </a:pPr>
            <a:r>
              <a:rPr lang="en-US" sz="1500" b="1" u="sng">
                <a:effectLst/>
                <a:ea typeface="Calibri" panose="020F0502020204030204" pitchFamily="34" charset="0"/>
                <a:cs typeface="Arial"/>
              </a:rPr>
              <a:t>Convert to distance learning</a:t>
            </a:r>
            <a:r>
              <a:rPr lang="en-US" sz="1500">
                <a:effectLst/>
                <a:ea typeface="Calibri" panose="020F0502020204030204" pitchFamily="34" charset="0"/>
                <a:cs typeface="Arial"/>
              </a:rPr>
              <a:t>: Every school will have a “bank” of 5 distance learning days and can use their discretion to determine when those days should be used in response to unforeseen circumstances instead of closing the school. These days are intended for unforeseen circumstances only, such as a snow day or COVID surge, and may not be built into the calendar at the start of the year.</a:t>
            </a:r>
            <a:r>
              <a:rPr lang="en-US" sz="1500">
                <a:ea typeface="Calibri" panose="020F0502020204030204" pitchFamily="34" charset="0"/>
                <a:cs typeface="Arial"/>
              </a:rPr>
              <a:t> </a:t>
            </a:r>
          </a:p>
          <a:p>
            <a:pPr marL="0" indent="0">
              <a:spcBef>
                <a:spcPts val="0"/>
              </a:spcBef>
              <a:spcAft>
                <a:spcPts val="300"/>
              </a:spcAft>
              <a:buNone/>
            </a:pPr>
            <a:endParaRPr lang="en-US" sz="900">
              <a:effectLst/>
              <a:ea typeface="Calibri" panose="020F0502020204030204" pitchFamily="34" charset="0"/>
              <a:cs typeface="Arial" panose="020B0604020202020204" pitchFamily="34" charset="0"/>
            </a:endParaRPr>
          </a:p>
          <a:p>
            <a:pPr marL="0" indent="0">
              <a:spcBef>
                <a:spcPts val="0"/>
              </a:spcBef>
              <a:spcAft>
                <a:spcPts val="300"/>
              </a:spcAft>
              <a:buNone/>
            </a:pPr>
            <a:r>
              <a:rPr lang="en-US" sz="2100" b="1">
                <a:solidFill>
                  <a:srgbClr val="000000"/>
                </a:solidFill>
                <a:cs typeface="Arial"/>
              </a:rPr>
              <a:t>Waivers</a:t>
            </a:r>
          </a:p>
          <a:p>
            <a:pPr>
              <a:spcBef>
                <a:spcPts val="0"/>
              </a:spcBef>
              <a:spcAft>
                <a:spcPts val="300"/>
              </a:spcAft>
              <a:buFont typeface="Symbol" panose="05050102010706020507" pitchFamily="18" charset="2"/>
              <a:buChar char=""/>
            </a:pPr>
            <a:r>
              <a:rPr lang="en-US" sz="1700">
                <a:cs typeface="Arial"/>
              </a:rPr>
              <a:t>To reduce below the 180-day/1080-hour threshold or convert more than 5 days to situational distance learning, the LEA must seek a waiver from OSSE (waivers will be granted only in exigent circumstances), or OSSE must have granted citywide relief/waiver for catastrophic circumstances</a:t>
            </a:r>
          </a:p>
        </p:txBody>
      </p:sp>
    </p:spTree>
    <p:extLst>
      <p:ext uri="{BB962C8B-B14F-4D97-AF65-F5344CB8AC3E}">
        <p14:creationId xmlns:p14="http://schemas.microsoft.com/office/powerpoint/2010/main" val="2557257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4B1D8E-0090-409D-9CE8-349BD62E85BB}"/>
              </a:ext>
            </a:extLst>
          </p:cNvPr>
          <p:cNvSpPr>
            <a:spLocks noGrp="1"/>
          </p:cNvSpPr>
          <p:nvPr>
            <p:ph type="dt" sz="half" idx="10"/>
          </p:nvPr>
        </p:nvSpPr>
        <p:spPr/>
        <p:txBody>
          <a:bodyPr/>
          <a:lstStyle/>
          <a:p>
            <a:fld id="{1C79950C-8C55-F34D-B934-3747CCC843E0}" type="datetime1">
              <a:rPr lang="en-US" smtClean="0"/>
              <a:t>5/27/2022</a:t>
            </a:fld>
            <a:endParaRPr lang="en-US"/>
          </a:p>
        </p:txBody>
      </p:sp>
      <p:sp>
        <p:nvSpPr>
          <p:cNvPr id="3" name="Slide Number Placeholder 2">
            <a:extLst>
              <a:ext uri="{FF2B5EF4-FFF2-40B4-BE49-F238E27FC236}">
                <a16:creationId xmlns:a16="http://schemas.microsoft.com/office/drawing/2014/main" id="{877BE770-50D2-4EBA-A9C2-6EA18F91F9E1}"/>
              </a:ext>
            </a:extLst>
          </p:cNvPr>
          <p:cNvSpPr>
            <a:spLocks noGrp="1"/>
          </p:cNvSpPr>
          <p:nvPr>
            <p:ph type="sldNum" sz="quarter" idx="11"/>
          </p:nvPr>
        </p:nvSpPr>
        <p:spPr/>
        <p:txBody>
          <a:bodyPr/>
          <a:lstStyle/>
          <a:p>
            <a:fld id="{E31375A4-56A4-47D6-9801-1991572033F7}" type="slidenum">
              <a:rPr lang="en-US" smtClean="0"/>
              <a:pPr/>
              <a:t>6</a:t>
            </a:fld>
            <a:endParaRPr lang="en-US"/>
          </a:p>
        </p:txBody>
      </p:sp>
      <p:sp>
        <p:nvSpPr>
          <p:cNvPr id="4" name="Title 3">
            <a:extLst>
              <a:ext uri="{FF2B5EF4-FFF2-40B4-BE49-F238E27FC236}">
                <a16:creationId xmlns:a16="http://schemas.microsoft.com/office/drawing/2014/main" id="{500E130F-A375-40D2-ABDB-102BF562AF03}"/>
              </a:ext>
            </a:extLst>
          </p:cNvPr>
          <p:cNvSpPr>
            <a:spLocks noGrp="1"/>
          </p:cNvSpPr>
          <p:nvPr>
            <p:ph type="title"/>
          </p:nvPr>
        </p:nvSpPr>
        <p:spPr/>
        <p:txBody>
          <a:bodyPr/>
          <a:lstStyle/>
          <a:p>
            <a:r>
              <a:rPr lang="en-US">
                <a:solidFill>
                  <a:srgbClr val="CF2037"/>
                </a:solidFill>
              </a:rPr>
              <a:t>Situational Distance Learning </a:t>
            </a:r>
            <a:endParaRPr lang="en-US">
              <a:solidFill>
                <a:srgbClr val="CF2037"/>
              </a:solidFill>
              <a:cs typeface="Arial"/>
            </a:endParaRPr>
          </a:p>
        </p:txBody>
      </p:sp>
      <p:sp>
        <p:nvSpPr>
          <p:cNvPr id="5" name="Content Placeholder 4">
            <a:extLst>
              <a:ext uri="{FF2B5EF4-FFF2-40B4-BE49-F238E27FC236}">
                <a16:creationId xmlns:a16="http://schemas.microsoft.com/office/drawing/2014/main" id="{67D33291-6277-4FE8-BA0E-619F1F4A863B}"/>
              </a:ext>
            </a:extLst>
          </p:cNvPr>
          <p:cNvSpPr txBox="1">
            <a:spLocks/>
          </p:cNvSpPr>
          <p:nvPr/>
        </p:nvSpPr>
        <p:spPr>
          <a:xfrm>
            <a:off x="1295400" y="1285877"/>
            <a:ext cx="10180834" cy="4966228"/>
          </a:xfrm>
          <a:prstGeom prst="rect">
            <a:avLst/>
          </a:prstGeom>
        </p:spPr>
        <p:txBody>
          <a:bodyPr vert="horz" lIns="91440" tIns="45720" rIns="91440" bIns="45720" rtlCol="0" anchor="t">
            <a:normAutofit lnSpcReduction="10000"/>
          </a:bodyPr>
          <a:lstStyle>
            <a:lvl1pPr marL="342900" indent="-342900" algn="l" defTabSz="914400" rtl="0" eaLnBrk="1" latinLnBrk="0" hangingPunct="1">
              <a:lnSpc>
                <a:spcPct val="90000"/>
              </a:lnSpc>
              <a:spcBef>
                <a:spcPts val="1800"/>
              </a:spcBef>
              <a:buClr>
                <a:srgbClr val="DC2A52"/>
              </a:buClr>
              <a:buSzPct val="100000"/>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rgbClr val="DC2A52"/>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rgbClr val="DC2A52"/>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rgbClr val="DC2A52"/>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rgbClr val="DC2A52"/>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a:lnSpc>
                <a:spcPct val="110000"/>
              </a:lnSpc>
              <a:spcBef>
                <a:spcPts val="0"/>
              </a:spcBef>
              <a:spcAft>
                <a:spcPts val="300"/>
              </a:spcAft>
            </a:pPr>
            <a:r>
              <a:rPr lang="en-US" sz="1900" b="1">
                <a:latin typeface="Calibri"/>
                <a:cs typeface="Arial"/>
              </a:rPr>
              <a:t>When is situational distance learning used? </a:t>
            </a:r>
          </a:p>
          <a:p>
            <a:pPr lvl="1">
              <a:lnSpc>
                <a:spcPct val="110000"/>
              </a:lnSpc>
              <a:spcBef>
                <a:spcPts val="0"/>
              </a:spcBef>
              <a:spcAft>
                <a:spcPts val="300"/>
              </a:spcAft>
            </a:pPr>
            <a:r>
              <a:rPr lang="en-US" sz="1700">
                <a:latin typeface="Calibri"/>
                <a:cs typeface="Arial"/>
              </a:rPr>
              <a:t>5 banked distance learning days</a:t>
            </a:r>
          </a:p>
          <a:p>
            <a:pPr lvl="1">
              <a:lnSpc>
                <a:spcPct val="110000"/>
              </a:lnSpc>
              <a:spcBef>
                <a:spcPts val="0"/>
              </a:spcBef>
            </a:pPr>
            <a:r>
              <a:rPr lang="en-US" sz="1700">
                <a:latin typeface="Calibri"/>
                <a:cs typeface="Arial"/>
              </a:rPr>
              <a:t>If a waiver is provided due to citywide public health needs or individual school needs </a:t>
            </a:r>
          </a:p>
          <a:p>
            <a:pPr>
              <a:lnSpc>
                <a:spcPct val="110000"/>
              </a:lnSpc>
              <a:buClr>
                <a:srgbClr val="CF2037"/>
              </a:buClr>
              <a:buFont typeface="Arial" panose="05050102010706020507" pitchFamily="18" charset="2"/>
              <a:buChar char="•"/>
            </a:pPr>
            <a:r>
              <a:rPr lang="en-US" b="1">
                <a:ea typeface="+mn-lt"/>
                <a:cs typeface="+mn-lt"/>
              </a:rPr>
              <a:t>For situational distance learning, all LEAs will apply a two-part test: </a:t>
            </a:r>
            <a:endParaRPr lang="en-US" b="1">
              <a:cs typeface="Calibri" panose="020F0502020204030204"/>
            </a:endParaRPr>
          </a:p>
          <a:p>
            <a:pPr lvl="1">
              <a:lnSpc>
                <a:spcPct val="110000"/>
              </a:lnSpc>
              <a:buFont typeface="Arial" panose="05050102010706020507" pitchFamily="18" charset="2"/>
              <a:buChar char="•"/>
            </a:pPr>
            <a:r>
              <a:rPr lang="en-US" sz="1700" u="sng">
                <a:ea typeface="+mn-lt"/>
                <a:cs typeface="+mn-lt"/>
              </a:rPr>
              <a:t>Physical presence</a:t>
            </a:r>
            <a:r>
              <a:rPr lang="en-US" sz="1700">
                <a:ea typeface="+mn-lt"/>
                <a:cs typeface="+mn-lt"/>
              </a:rPr>
              <a:t>: Each instructional day in a situational distance-learning posture must include a check for the student’s presence and verification of the student’s identity during the day. This can occur through an LMS authentication, one-on-one contact with the student</a:t>
            </a:r>
            <a:r>
              <a:rPr lang="en-US" sz="1700">
                <a:effectLst/>
                <a:ea typeface="+mn-lt"/>
                <a:cs typeface="+mn-lt"/>
              </a:rPr>
              <a:t>, </a:t>
            </a:r>
            <a:r>
              <a:rPr lang="en-US" sz="1700">
                <a:ea typeface="+mn-lt"/>
                <a:cs typeface="+mn-lt"/>
              </a:rPr>
              <a:t>or physically seeing </a:t>
            </a:r>
            <a:r>
              <a:rPr lang="en-US" sz="1700">
                <a:effectLst/>
                <a:ea typeface="+mn-lt"/>
                <a:cs typeface="+mn-lt"/>
              </a:rPr>
              <a:t>the student </a:t>
            </a:r>
            <a:r>
              <a:rPr lang="en-US" sz="1700">
                <a:ea typeface="+mn-lt"/>
                <a:cs typeface="+mn-lt"/>
              </a:rPr>
              <a:t>on screen.</a:t>
            </a:r>
          </a:p>
          <a:p>
            <a:pPr lvl="1">
              <a:lnSpc>
                <a:spcPct val="110000"/>
              </a:lnSpc>
              <a:buFont typeface="Arial" panose="05050102010706020507" pitchFamily="18" charset="2"/>
              <a:buChar char="•"/>
            </a:pPr>
            <a:r>
              <a:rPr lang="en-US" sz="1700" u="sng">
                <a:ea typeface="+mn-lt"/>
                <a:cs typeface="+mn-lt"/>
              </a:rPr>
              <a:t>Daily completion </a:t>
            </a:r>
            <a:r>
              <a:rPr lang="en-US" sz="1700" u="sng">
                <a:effectLst/>
                <a:ea typeface="+mn-lt"/>
                <a:cs typeface="+mn-lt"/>
              </a:rPr>
              <a:t>of </a:t>
            </a:r>
            <a:r>
              <a:rPr lang="en-US" sz="1700" u="sng">
                <a:ea typeface="+mn-lt"/>
                <a:cs typeface="+mn-lt"/>
              </a:rPr>
              <a:t>an instructional task</a:t>
            </a:r>
            <a:r>
              <a:rPr lang="en-US" sz="1700">
                <a:ea typeface="+mn-lt"/>
                <a:cs typeface="+mn-lt"/>
              </a:rPr>
              <a:t>: Students </a:t>
            </a:r>
            <a:r>
              <a:rPr lang="en-US" sz="1700">
                <a:effectLst/>
                <a:ea typeface="+mn-lt"/>
                <a:cs typeface="+mn-lt"/>
              </a:rPr>
              <a:t>must </a:t>
            </a:r>
            <a:r>
              <a:rPr lang="en-US" sz="1700">
                <a:ea typeface="+mn-lt"/>
                <a:cs typeface="+mn-lt"/>
              </a:rPr>
              <a:t>demonstrate daily engagement with </a:t>
            </a:r>
            <a:r>
              <a:rPr lang="en-US" sz="1700">
                <a:effectLst/>
                <a:ea typeface="+mn-lt"/>
                <a:cs typeface="+mn-lt"/>
              </a:rPr>
              <a:t>at least one </a:t>
            </a:r>
            <a:r>
              <a:rPr lang="en-US" sz="1700">
                <a:ea typeface="+mn-lt"/>
                <a:cs typeface="+mn-lt"/>
              </a:rPr>
              <a:t>planned, instructional activity</a:t>
            </a:r>
            <a:r>
              <a:rPr lang="en-US" sz="1700">
                <a:effectLst/>
                <a:ea typeface="+mn-lt"/>
                <a:cs typeface="+mn-lt"/>
              </a:rPr>
              <a:t>. </a:t>
            </a:r>
            <a:r>
              <a:rPr lang="en-US" sz="1700">
                <a:ea typeface="+mn-lt"/>
                <a:cs typeface="+mn-lt"/>
              </a:rPr>
              <a:t>Approved activities include graded or ungraded assignments, assessments, or other submission of a completed work product</a:t>
            </a:r>
            <a:r>
              <a:rPr lang="en-US" sz="1600">
                <a:ea typeface="+mn-lt"/>
                <a:cs typeface="+mn-lt"/>
              </a:rPr>
              <a:t>.</a:t>
            </a:r>
            <a:endParaRPr lang="en-US" sz="1600">
              <a:cs typeface="Calibri" panose="020F0502020204030204"/>
            </a:endParaRPr>
          </a:p>
          <a:p>
            <a:pPr>
              <a:lnSpc>
                <a:spcPct val="110000"/>
              </a:lnSpc>
              <a:buFont typeface="Arial" panose="05050102010706020507" pitchFamily="18" charset="2"/>
              <a:buChar char="•"/>
            </a:pPr>
            <a:r>
              <a:rPr lang="en-US">
                <a:ea typeface="+mn-lt"/>
                <a:cs typeface="+mn-lt"/>
              </a:rPr>
              <a:t> </a:t>
            </a:r>
            <a:r>
              <a:rPr lang="en-US" b="1">
                <a:ea typeface="+mn-lt"/>
                <a:cs typeface="+mn-lt"/>
              </a:rPr>
              <a:t>For days marked as situational distance learning</a:t>
            </a:r>
            <a:r>
              <a:rPr lang="en-US" b="1">
                <a:effectLst/>
                <a:ea typeface="+mn-lt"/>
                <a:cs typeface="+mn-lt"/>
              </a:rPr>
              <a:t>, LEAs must:</a:t>
            </a:r>
            <a:r>
              <a:rPr lang="en-US" b="1">
                <a:ea typeface="+mn-lt"/>
                <a:cs typeface="+mn-lt"/>
              </a:rPr>
              <a:t> </a:t>
            </a:r>
            <a:endParaRPr lang="en-US" b="1">
              <a:cs typeface="Calibri" panose="020F0502020204030204"/>
            </a:endParaRPr>
          </a:p>
          <a:p>
            <a:pPr lvl="1">
              <a:lnSpc>
                <a:spcPct val="110000"/>
              </a:lnSpc>
              <a:spcBef>
                <a:spcPts val="300"/>
              </a:spcBef>
              <a:buFont typeface="Arial" panose="05050102010706020507" pitchFamily="18" charset="2"/>
              <a:buChar char="•"/>
              <a:tabLst>
                <a:tab pos="914400" algn="l"/>
              </a:tabLst>
            </a:pPr>
            <a:r>
              <a:rPr lang="en-US" sz="1700">
                <a:ea typeface="+mn-lt"/>
                <a:cs typeface="+mn-lt"/>
              </a:rPr>
              <a:t>Immediately mark the day as situational </a:t>
            </a:r>
            <a:r>
              <a:rPr lang="en-US" sz="1700">
                <a:effectLst/>
                <a:ea typeface="+mn-lt"/>
                <a:cs typeface="+mn-lt"/>
              </a:rPr>
              <a:t>distance </a:t>
            </a:r>
            <a:r>
              <a:rPr lang="en-US" sz="1700">
                <a:ea typeface="+mn-lt"/>
                <a:cs typeface="+mn-lt"/>
              </a:rPr>
              <a:t>in </a:t>
            </a:r>
            <a:r>
              <a:rPr lang="en-US" sz="1700">
                <a:effectLst/>
                <a:ea typeface="+mn-lt"/>
                <a:cs typeface="+mn-lt"/>
              </a:rPr>
              <a:t>their </a:t>
            </a:r>
            <a:r>
              <a:rPr lang="en-US" sz="1700">
                <a:ea typeface="+mn-lt"/>
                <a:cs typeface="+mn-lt"/>
              </a:rPr>
              <a:t>school day calendar and validate </a:t>
            </a:r>
            <a:r>
              <a:rPr lang="en-US" sz="1700">
                <a:effectLst/>
                <a:ea typeface="+mn-lt"/>
                <a:cs typeface="+mn-lt"/>
              </a:rPr>
              <a:t>in </a:t>
            </a:r>
            <a:r>
              <a:rPr lang="en-US" sz="1700">
                <a:ea typeface="+mn-lt"/>
                <a:cs typeface="+mn-lt"/>
              </a:rPr>
              <a:t>accordance </a:t>
            </a:r>
            <a:r>
              <a:rPr lang="en-US" sz="1700">
                <a:effectLst/>
                <a:ea typeface="+mn-lt"/>
                <a:cs typeface="+mn-lt"/>
              </a:rPr>
              <a:t>with </a:t>
            </a:r>
            <a:r>
              <a:rPr lang="en-US" sz="1700">
                <a:ea typeface="+mn-lt"/>
                <a:cs typeface="+mn-lt"/>
              </a:rPr>
              <a:t>the relevant Data Validation policy for the school year.</a:t>
            </a:r>
          </a:p>
          <a:p>
            <a:pPr lvl="1">
              <a:lnSpc>
                <a:spcPct val="110000"/>
              </a:lnSpc>
              <a:spcBef>
                <a:spcPts val="300"/>
              </a:spcBef>
              <a:buFont typeface="Arial" panose="05050102010706020507" pitchFamily="18" charset="2"/>
              <a:buChar char="•"/>
              <a:tabLst>
                <a:tab pos="914400" algn="l"/>
              </a:tabLst>
            </a:pPr>
            <a:r>
              <a:rPr lang="en-US" sz="1700">
                <a:effectLst/>
                <a:ea typeface="+mn-lt"/>
                <a:cs typeface="+mn-lt"/>
              </a:rPr>
              <a:t>Document and preserve records for </a:t>
            </a:r>
            <a:r>
              <a:rPr lang="en-US" sz="1700">
                <a:ea typeface="+mn-lt"/>
                <a:cs typeface="+mn-lt"/>
              </a:rPr>
              <a:t>attendance representing </a:t>
            </a:r>
            <a:r>
              <a:rPr lang="en-US" sz="1700">
                <a:effectLst/>
                <a:ea typeface="+mn-lt"/>
                <a:cs typeface="+mn-lt"/>
              </a:rPr>
              <a:t>both </a:t>
            </a:r>
            <a:r>
              <a:rPr lang="en-US" sz="1700">
                <a:ea typeface="+mn-lt"/>
                <a:cs typeface="+mn-lt"/>
              </a:rPr>
              <a:t>parts </a:t>
            </a:r>
            <a:r>
              <a:rPr lang="en-US" sz="1700">
                <a:effectLst/>
                <a:ea typeface="+mn-lt"/>
                <a:cs typeface="+mn-lt"/>
              </a:rPr>
              <a:t>of the </a:t>
            </a:r>
            <a:r>
              <a:rPr lang="en-US" sz="1700">
                <a:ea typeface="+mn-lt"/>
                <a:cs typeface="+mn-lt"/>
              </a:rPr>
              <a:t>two-part test </a:t>
            </a:r>
            <a:r>
              <a:rPr lang="en-US" sz="1700">
                <a:effectLst/>
                <a:ea typeface="+mn-lt"/>
                <a:cs typeface="+mn-lt"/>
              </a:rPr>
              <a:t>in case of audit</a:t>
            </a:r>
            <a:r>
              <a:rPr lang="en-US" sz="1600">
                <a:ea typeface="+mn-lt"/>
                <a:cs typeface="+mn-lt"/>
              </a:rPr>
              <a:t>.</a:t>
            </a:r>
            <a:endParaRPr lang="en-US">
              <a:ea typeface="+mn-lt"/>
              <a:cs typeface="+mn-lt"/>
            </a:endParaRPr>
          </a:p>
          <a:p>
            <a:pPr lvl="1">
              <a:lnSpc>
                <a:spcPct val="107000"/>
              </a:lnSpc>
              <a:spcBef>
                <a:spcPts val="0"/>
              </a:spcBef>
            </a:pPr>
            <a:endParaRPr lang="en-US" sz="1400">
              <a:latin typeface="Calibri"/>
              <a:cs typeface="Arial"/>
            </a:endParaRPr>
          </a:p>
          <a:p>
            <a:pPr marL="274320" lvl="1" indent="0">
              <a:lnSpc>
                <a:spcPct val="107000"/>
              </a:lnSpc>
              <a:spcBef>
                <a:spcPts val="0"/>
              </a:spcBef>
              <a:buNone/>
            </a:pPr>
            <a:endParaRPr lang="en-US" sz="800">
              <a:latin typeface="Calibri"/>
              <a:cs typeface="Arial"/>
            </a:endParaRPr>
          </a:p>
          <a:p>
            <a:pPr>
              <a:lnSpc>
                <a:spcPct val="107000"/>
              </a:lnSpc>
              <a:spcBef>
                <a:spcPts val="0"/>
              </a:spcBef>
            </a:pPr>
            <a:endParaRPr lang="en-US" sz="1800">
              <a:latin typeface="Calibri"/>
              <a:cs typeface="Arial"/>
            </a:endParaRPr>
          </a:p>
          <a:p>
            <a:pPr>
              <a:lnSpc>
                <a:spcPct val="107000"/>
              </a:lnSpc>
              <a:spcBef>
                <a:spcPts val="0"/>
              </a:spcBef>
            </a:pPr>
            <a:endParaRPr lang="en-US" sz="1800">
              <a:solidFill>
                <a:srgbClr val="000000"/>
              </a:solidFill>
              <a:latin typeface="Calibri"/>
              <a:cs typeface="Arial"/>
            </a:endParaRPr>
          </a:p>
        </p:txBody>
      </p:sp>
    </p:spTree>
    <p:extLst>
      <p:ext uri="{BB962C8B-B14F-4D97-AF65-F5344CB8AC3E}">
        <p14:creationId xmlns:p14="http://schemas.microsoft.com/office/powerpoint/2010/main" val="1850986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01C3005-5A16-423F-BF22-08C2B87CC361}"/>
              </a:ext>
            </a:extLst>
          </p:cNvPr>
          <p:cNvSpPr>
            <a:spLocks noGrp="1"/>
          </p:cNvSpPr>
          <p:nvPr>
            <p:ph type="sldNum" sz="quarter" idx="11"/>
          </p:nvPr>
        </p:nvSpPr>
        <p:spPr/>
        <p:txBody>
          <a:bodyPr/>
          <a:lstStyle/>
          <a:p>
            <a:fld id="{E31375A4-56A4-47D6-9801-1991572033F7}" type="slidenum">
              <a:rPr lang="en-US" smtClean="0"/>
              <a:pPr/>
              <a:t>7</a:t>
            </a:fld>
            <a:endParaRPr lang="en-US"/>
          </a:p>
        </p:txBody>
      </p:sp>
      <p:sp>
        <p:nvSpPr>
          <p:cNvPr id="4" name="Title 3">
            <a:extLst>
              <a:ext uri="{FF2B5EF4-FFF2-40B4-BE49-F238E27FC236}">
                <a16:creationId xmlns:a16="http://schemas.microsoft.com/office/drawing/2014/main" id="{6777BE79-A681-4153-83F9-58D254C15D33}"/>
              </a:ext>
            </a:extLst>
          </p:cNvPr>
          <p:cNvSpPr>
            <a:spLocks noGrp="1"/>
          </p:cNvSpPr>
          <p:nvPr>
            <p:ph type="title"/>
          </p:nvPr>
        </p:nvSpPr>
        <p:spPr/>
        <p:txBody>
          <a:bodyPr>
            <a:normAutofit/>
          </a:bodyPr>
          <a:lstStyle/>
          <a:p>
            <a:r>
              <a:rPr lang="en-US">
                <a:solidFill>
                  <a:srgbClr val="CF2037"/>
                </a:solidFill>
              </a:rPr>
              <a:t>Attendance for Routine Distance Learning</a:t>
            </a:r>
            <a:endParaRPr lang="en-US"/>
          </a:p>
        </p:txBody>
      </p:sp>
      <p:sp>
        <p:nvSpPr>
          <p:cNvPr id="5" name="TextBox 4">
            <a:extLst>
              <a:ext uri="{FF2B5EF4-FFF2-40B4-BE49-F238E27FC236}">
                <a16:creationId xmlns:a16="http://schemas.microsoft.com/office/drawing/2014/main" id="{40A7A69B-54AD-4DA5-B041-767DD7131A1B}"/>
              </a:ext>
            </a:extLst>
          </p:cNvPr>
          <p:cNvSpPr txBox="1"/>
          <p:nvPr/>
        </p:nvSpPr>
        <p:spPr>
          <a:xfrm>
            <a:off x="1295400" y="1285876"/>
            <a:ext cx="10288793" cy="5317161"/>
          </a:xfrm>
          <a:prstGeom prst="rect">
            <a:avLst/>
          </a:prstGeom>
          <a:noFill/>
        </p:spPr>
        <p:txBody>
          <a:bodyPr wrap="square" lIns="91440" tIns="45720" rIns="91440" bIns="45720" rtlCol="0" anchor="t">
            <a:spAutoFit/>
          </a:bodyPr>
          <a:lstStyle/>
          <a:p>
            <a:pPr>
              <a:lnSpc>
                <a:spcPct val="107000"/>
              </a:lnSpc>
              <a:buClr>
                <a:srgbClr val="CF2037"/>
              </a:buClr>
            </a:pPr>
            <a:r>
              <a:rPr lang="en-US" b="1">
                <a:latin typeface="Arial"/>
                <a:ea typeface="Calibri" panose="020F0502020204030204" pitchFamily="34" charset="0"/>
                <a:cs typeface="Arial"/>
              </a:rPr>
              <a:t>Element 1: Structure the Instructional Day</a:t>
            </a:r>
          </a:p>
          <a:p>
            <a:pPr marL="342900" indent="-342900">
              <a:lnSpc>
                <a:spcPct val="107000"/>
              </a:lnSpc>
              <a:buClr>
                <a:srgbClr val="CF2037"/>
              </a:buClr>
              <a:buFont typeface="Symbol" panose="05050102010706020507" pitchFamily="18" charset="2"/>
              <a:buChar char=""/>
            </a:pPr>
            <a:r>
              <a:rPr lang="en-US" sz="1600">
                <a:latin typeface="Arial"/>
                <a:ea typeface="Calibri" panose="020F0502020204030204" pitchFamily="34" charset="0"/>
                <a:cs typeface="Arial"/>
              </a:rPr>
              <a:t>LEAs must divide the instructional day into learning modules with the following parameters: </a:t>
            </a:r>
          </a:p>
          <a:p>
            <a:pPr marL="800100" lvl="1" indent="-342900">
              <a:lnSpc>
                <a:spcPct val="107000"/>
              </a:lnSpc>
              <a:buClr>
                <a:srgbClr val="CF2037"/>
              </a:buClr>
              <a:buFont typeface="Symbol" panose="05050102010706020507" pitchFamily="18" charset="2"/>
              <a:buChar char=""/>
            </a:pPr>
            <a:r>
              <a:rPr lang="en-US" sz="1600">
                <a:latin typeface="Arial"/>
                <a:ea typeface="Calibri" panose="020F0502020204030204" pitchFamily="34" charset="0"/>
                <a:cs typeface="Arial"/>
              </a:rPr>
              <a:t>LEAs</a:t>
            </a:r>
            <a:r>
              <a:rPr lang="en-US" sz="1600">
                <a:effectLst/>
                <a:latin typeface="Arial"/>
                <a:ea typeface="Calibri" panose="020F0502020204030204" pitchFamily="34" charset="0"/>
                <a:cs typeface="Arial"/>
              </a:rPr>
              <a:t> </a:t>
            </a:r>
            <a:r>
              <a:rPr lang="en-US" sz="1600">
                <a:latin typeface="Arial"/>
                <a:cs typeface="Arial"/>
              </a:rPr>
              <a:t>determine the number of modules in a day, the length of time of the module, and the content covered in the module. </a:t>
            </a:r>
          </a:p>
          <a:p>
            <a:pPr marL="800100" lvl="1" indent="-342900">
              <a:lnSpc>
                <a:spcPct val="107000"/>
              </a:lnSpc>
              <a:buClr>
                <a:srgbClr val="CF2037"/>
              </a:buClr>
              <a:buFont typeface="Symbol" panose="05050102010706020507" pitchFamily="18" charset="2"/>
              <a:buChar char=""/>
            </a:pPr>
            <a:r>
              <a:rPr lang="en-US" sz="1600">
                <a:latin typeface="Arial"/>
                <a:cs typeface="Arial"/>
              </a:rPr>
              <a:t>The LEA must identify whether the module is synchronous or asynchronous. </a:t>
            </a:r>
          </a:p>
          <a:p>
            <a:pPr marL="800100" lvl="1" indent="-342900">
              <a:lnSpc>
                <a:spcPct val="107000"/>
              </a:lnSpc>
              <a:buClr>
                <a:srgbClr val="CF2037"/>
              </a:buClr>
              <a:buFont typeface="Symbol" panose="05050102010706020507" pitchFamily="18" charset="2"/>
              <a:buChar char=""/>
            </a:pPr>
            <a:r>
              <a:rPr lang="en-US" sz="1600">
                <a:latin typeface="Arial"/>
                <a:cs typeface="Arial"/>
              </a:rPr>
              <a:t>At least one module per day must be synchronous for every student. </a:t>
            </a:r>
          </a:p>
          <a:p>
            <a:pPr marL="800100" lvl="1" indent="-342900">
              <a:lnSpc>
                <a:spcPct val="107000"/>
              </a:lnSpc>
              <a:buClr>
                <a:srgbClr val="CF2037"/>
              </a:buClr>
              <a:buFont typeface="Symbol" panose="05050102010706020507" pitchFamily="18" charset="2"/>
              <a:buChar char=""/>
            </a:pPr>
            <a:endParaRPr lang="en-US" sz="1600">
              <a:latin typeface="Arial"/>
              <a:cs typeface="Arial"/>
            </a:endParaRPr>
          </a:p>
          <a:p>
            <a:pPr>
              <a:lnSpc>
                <a:spcPct val="107000"/>
              </a:lnSpc>
              <a:buClr>
                <a:srgbClr val="CF2037"/>
              </a:buClr>
            </a:pPr>
            <a:r>
              <a:rPr lang="en-US" b="1">
                <a:latin typeface="Arial"/>
                <a:cs typeface="Arial"/>
              </a:rPr>
              <a:t>Element 2: Define present for the instructional day</a:t>
            </a:r>
            <a:endParaRPr lang="en-US" b="1"/>
          </a:p>
          <a:p>
            <a:pPr marL="342900" indent="-342900">
              <a:lnSpc>
                <a:spcPct val="107000"/>
              </a:lnSpc>
              <a:buClr>
                <a:srgbClr val="CF2037"/>
              </a:buClr>
              <a:buFont typeface="Symbol" panose="05050102010706020507" pitchFamily="18" charset="2"/>
              <a:buChar char=""/>
            </a:pPr>
            <a:r>
              <a:rPr lang="en-US" sz="1600">
                <a:latin typeface="Arial"/>
                <a:cs typeface="Arial"/>
              </a:rPr>
              <a:t>To be considered present in the synchronous module, a student </a:t>
            </a:r>
            <a:r>
              <a:rPr lang="en-US" sz="1600">
                <a:effectLst/>
                <a:latin typeface="Arial"/>
                <a:ea typeface="Calibri" panose="020F0502020204030204" pitchFamily="34" charset="0"/>
                <a:cs typeface="Arial"/>
              </a:rPr>
              <a:t>must be visually present (i.e., camera on</a:t>
            </a:r>
            <a:r>
              <a:rPr lang="en-US" sz="1600">
                <a:latin typeface="Arial"/>
                <a:ea typeface="Calibri" panose="020F0502020204030204" pitchFamily="34" charset="0"/>
                <a:cs typeface="Arial"/>
              </a:rPr>
              <a:t> and </a:t>
            </a:r>
            <a:r>
              <a:rPr lang="en-US" sz="1600">
                <a:effectLst/>
                <a:latin typeface="Arial"/>
                <a:ea typeface="Calibri" panose="020F0502020204030204" pitchFamily="34" charset="0"/>
                <a:cs typeface="Arial"/>
              </a:rPr>
              <a:t>identity verified by an instructor).</a:t>
            </a:r>
            <a:r>
              <a:rPr lang="en-US" sz="1600">
                <a:latin typeface="Arial"/>
                <a:ea typeface="Calibri" panose="020F0502020204030204" pitchFamily="34" charset="0"/>
                <a:cs typeface="Arial"/>
              </a:rPr>
              <a:t> </a:t>
            </a:r>
            <a:endParaRPr lang="en-US" sz="1600">
              <a:effectLst/>
              <a:latin typeface="Arial"/>
              <a:ea typeface="Times New Roman" panose="02020603050405020304" pitchFamily="18" charset="0"/>
              <a:cs typeface="Arial"/>
            </a:endParaRPr>
          </a:p>
          <a:p>
            <a:pPr marL="342900" indent="-342900">
              <a:lnSpc>
                <a:spcPct val="107000"/>
              </a:lnSpc>
              <a:buClr>
                <a:srgbClr val="CF2037"/>
              </a:buClr>
              <a:buFont typeface="Symbol" panose="05050102010706020507" pitchFamily="18" charset="2"/>
              <a:buChar char=""/>
            </a:pPr>
            <a:r>
              <a:rPr lang="en-US" sz="1600">
                <a:effectLst/>
                <a:latin typeface="Arial"/>
                <a:ea typeface="Calibri" panose="020F0502020204030204" pitchFamily="34" charset="0"/>
                <a:cs typeface="Arial"/>
              </a:rPr>
              <a:t>To be considered present in the asynchronous module, a student must complete an output for the content covered in that module. </a:t>
            </a:r>
            <a:r>
              <a:rPr lang="en-US" sz="1600">
                <a:latin typeface="Arial"/>
                <a:ea typeface="Calibri" panose="020F0502020204030204" pitchFamily="34" charset="0"/>
                <a:cs typeface="Arial"/>
              </a:rPr>
              <a:t> </a:t>
            </a:r>
            <a:endParaRPr lang="en-US" sz="1600">
              <a:effectLst/>
              <a:latin typeface="Arial"/>
              <a:ea typeface="Times New Roman" panose="02020603050405020304" pitchFamily="18" charset="0"/>
              <a:cs typeface="Arial"/>
            </a:endParaRPr>
          </a:p>
          <a:p>
            <a:pPr marL="342900" indent="-342900">
              <a:lnSpc>
                <a:spcPct val="107000"/>
              </a:lnSpc>
              <a:buClr>
                <a:srgbClr val="CF2037"/>
              </a:buClr>
              <a:buFont typeface="Symbol" panose="05050102010706020507" pitchFamily="18" charset="2"/>
              <a:buChar char=""/>
            </a:pPr>
            <a:r>
              <a:rPr lang="en-US" sz="1600">
                <a:effectLst/>
                <a:latin typeface="Arial"/>
                <a:ea typeface="Calibri" panose="020F0502020204030204" pitchFamily="34" charset="0"/>
                <a:cs typeface="Arial"/>
              </a:rPr>
              <a:t>To be counted as present for the day, a student must be </a:t>
            </a:r>
            <a:r>
              <a:rPr lang="en-US" sz="1600">
                <a:latin typeface="Arial"/>
                <a:ea typeface="Calibri" panose="020F0502020204030204" pitchFamily="34" charset="0"/>
                <a:cs typeface="Arial"/>
              </a:rPr>
              <a:t>marked</a:t>
            </a:r>
            <a:r>
              <a:rPr lang="en-US" sz="1600">
                <a:effectLst/>
                <a:latin typeface="Arial"/>
                <a:ea typeface="Calibri" panose="020F0502020204030204" pitchFamily="34" charset="0"/>
                <a:cs typeface="Arial"/>
              </a:rPr>
              <a:t> present in</a:t>
            </a:r>
            <a:r>
              <a:rPr lang="en-US" sz="1600">
                <a:latin typeface="Arial"/>
                <a:ea typeface="Calibri" panose="020F0502020204030204" pitchFamily="34" charset="0"/>
                <a:cs typeface="Arial"/>
              </a:rPr>
              <a:t> </a:t>
            </a:r>
            <a:r>
              <a:rPr lang="en-US" sz="1600">
                <a:effectLst/>
                <a:latin typeface="Arial"/>
                <a:ea typeface="Calibri" panose="020F0502020204030204" pitchFamily="34" charset="0"/>
                <a:cs typeface="Arial"/>
              </a:rPr>
              <a:t>modules </a:t>
            </a:r>
            <a:r>
              <a:rPr lang="en-US" sz="1600">
                <a:latin typeface="Arial"/>
                <a:ea typeface="Calibri" panose="020F0502020204030204" pitchFamily="34" charset="0"/>
                <a:cs typeface="Arial"/>
              </a:rPr>
              <a:t>that account for at least 60% of the instructional day and</a:t>
            </a:r>
            <a:r>
              <a:rPr lang="en-US" sz="1600">
                <a:effectLst/>
                <a:latin typeface="Arial"/>
                <a:ea typeface="Calibri" panose="020F0502020204030204" pitchFamily="34" charset="0"/>
                <a:cs typeface="Arial"/>
              </a:rPr>
              <a:t> must </a:t>
            </a:r>
            <a:r>
              <a:rPr lang="en-US" sz="1600">
                <a:latin typeface="Arial"/>
                <a:ea typeface="Calibri" panose="020F0502020204030204" pitchFamily="34" charset="0"/>
                <a:cs typeface="Arial"/>
              </a:rPr>
              <a:t>attend</a:t>
            </a:r>
            <a:r>
              <a:rPr lang="en-US" sz="1600">
                <a:effectLst/>
                <a:latin typeface="Arial"/>
                <a:ea typeface="Calibri" panose="020F0502020204030204" pitchFamily="34" charset="0"/>
                <a:cs typeface="Arial"/>
              </a:rPr>
              <a:t> at least one synchronous module.</a:t>
            </a:r>
            <a:r>
              <a:rPr lang="en-US" sz="1600">
                <a:latin typeface="Arial"/>
                <a:ea typeface="Calibri" panose="020F0502020204030204" pitchFamily="34" charset="0"/>
                <a:cs typeface="Arial"/>
              </a:rPr>
              <a:t> </a:t>
            </a:r>
            <a:endParaRPr lang="en-US" sz="700">
              <a:effectLst/>
              <a:latin typeface="Arial"/>
              <a:ea typeface="Times New Roman" panose="02020603050405020304" pitchFamily="18" charset="0"/>
              <a:cs typeface="Arial"/>
            </a:endParaRPr>
          </a:p>
          <a:p>
            <a:pPr marL="0" marR="0">
              <a:lnSpc>
                <a:spcPct val="107000"/>
              </a:lnSpc>
              <a:spcBef>
                <a:spcPts val="0"/>
              </a:spcBef>
              <a:spcAft>
                <a:spcPts val="800"/>
              </a:spcAft>
            </a:pPr>
            <a:endParaRPr lang="en-US" sz="1600">
              <a:latin typeface="Arial"/>
              <a:ea typeface="Calibri" panose="020F0502020204030204" pitchFamily="34" charset="0"/>
              <a:cs typeface="Arial"/>
            </a:endParaRPr>
          </a:p>
          <a:p>
            <a:pPr marL="0" marR="0">
              <a:lnSpc>
                <a:spcPct val="107000"/>
              </a:lnSpc>
              <a:spcBef>
                <a:spcPts val="0"/>
              </a:spcBef>
              <a:spcAft>
                <a:spcPts val="800"/>
              </a:spcAft>
            </a:pPr>
            <a:r>
              <a:rPr lang="en-US" sz="1600">
                <a:effectLst/>
                <a:latin typeface="Arial"/>
                <a:ea typeface="Calibri" panose="020F0502020204030204" pitchFamily="34" charset="0"/>
                <a:cs typeface="Arial"/>
              </a:rPr>
              <a:t>Procedurally, LEAs offering distance learning MUST:</a:t>
            </a:r>
            <a:endParaRPr lang="en-US" sz="1600">
              <a:effectLst/>
              <a:latin typeface="Arial"/>
              <a:cs typeface="Arial"/>
            </a:endParaRPr>
          </a:p>
          <a:p>
            <a:pPr marL="742950" lvl="1" indent="-285750">
              <a:lnSpc>
                <a:spcPct val="107000"/>
              </a:lnSpc>
              <a:buClr>
                <a:srgbClr val="CF2037"/>
              </a:buClr>
              <a:buFont typeface="Symbol" panose="05050102010706020507" pitchFamily="18" charset="2"/>
              <a:buChar char=""/>
              <a:tabLst>
                <a:tab pos="914400" algn="l"/>
              </a:tabLst>
            </a:pPr>
            <a:r>
              <a:rPr lang="en-US" sz="1600">
                <a:effectLst/>
                <a:latin typeface="Arial"/>
                <a:ea typeface="Calibri" panose="020F0502020204030204" pitchFamily="34" charset="0"/>
                <a:cs typeface="Times New Roman"/>
              </a:rPr>
              <a:t>Provide their distance learning attendance policy to OSSE for approval.</a:t>
            </a:r>
            <a:r>
              <a:rPr lang="en-US" sz="1600">
                <a:latin typeface="Arial"/>
                <a:ea typeface="Calibri" panose="020F0502020204030204" pitchFamily="34" charset="0"/>
                <a:cs typeface="Times New Roman"/>
              </a:rPr>
              <a:t> </a:t>
            </a:r>
            <a:endParaRPr lang="en-US" sz="1600">
              <a:effectLst/>
              <a:latin typeface="Arial"/>
              <a:ea typeface="Calibri" panose="020F0502020204030204" pitchFamily="34" charset="0"/>
              <a:cs typeface="Times New Roman" panose="02020603050405020304" pitchFamily="18" charset="0"/>
            </a:endParaRPr>
          </a:p>
          <a:p>
            <a:pPr marL="742950" lvl="1" indent="-285750">
              <a:lnSpc>
                <a:spcPct val="107000"/>
              </a:lnSpc>
              <a:buClr>
                <a:srgbClr val="CF2037"/>
              </a:buClr>
              <a:buFont typeface="Symbol" panose="05050102010706020507" pitchFamily="18" charset="2"/>
              <a:buChar char=""/>
              <a:tabLst>
                <a:tab pos="914400" algn="l"/>
              </a:tabLst>
            </a:pPr>
            <a:r>
              <a:rPr lang="en-US" sz="1600">
                <a:effectLst/>
                <a:latin typeface="Arial"/>
                <a:ea typeface="Calibri" panose="020F0502020204030204" pitchFamily="34" charset="0"/>
                <a:cs typeface="Times New Roman"/>
              </a:rPr>
              <a:t>Publicly share their attendance policy in writing with families.</a:t>
            </a:r>
            <a:r>
              <a:rPr lang="en-US" sz="1600">
                <a:latin typeface="Arial"/>
                <a:ea typeface="Calibri" panose="020F0502020204030204" pitchFamily="34" charset="0"/>
                <a:cs typeface="Times New Roman"/>
              </a:rPr>
              <a:t> </a:t>
            </a:r>
            <a:endParaRPr lang="en-US" sz="1600">
              <a:effectLst/>
              <a:latin typeface="Arial"/>
              <a:ea typeface="Calibri" panose="020F0502020204030204" pitchFamily="34" charset="0"/>
              <a:cs typeface="Times New Roman" panose="02020603050405020304" pitchFamily="18" charset="0"/>
            </a:endParaRPr>
          </a:p>
          <a:p>
            <a:pPr marL="742950" lvl="1" indent="-285750">
              <a:lnSpc>
                <a:spcPct val="107000"/>
              </a:lnSpc>
              <a:buClr>
                <a:srgbClr val="CF2037"/>
              </a:buClr>
              <a:buFont typeface="Symbol" panose="05050102010706020507" pitchFamily="18" charset="2"/>
              <a:buChar char=""/>
              <a:tabLst>
                <a:tab pos="914400" algn="l"/>
              </a:tabLst>
            </a:pPr>
            <a:r>
              <a:rPr lang="en-US" sz="1600">
                <a:effectLst/>
                <a:latin typeface="Arial"/>
                <a:ea typeface="Calibri" panose="020F0502020204030204" pitchFamily="34" charset="0"/>
                <a:cs typeface="Times New Roman"/>
              </a:rPr>
              <a:t>Document and preserve records for both </a:t>
            </a:r>
            <a:r>
              <a:rPr lang="en-US" sz="1600">
                <a:latin typeface="Arial"/>
                <a:ea typeface="Calibri" panose="020F0502020204030204" pitchFamily="34" charset="0"/>
                <a:cs typeface="Times New Roman"/>
              </a:rPr>
              <a:t>synchronous and asynchronous attendance</a:t>
            </a:r>
            <a:r>
              <a:rPr lang="en-US" sz="1600">
                <a:effectLst/>
                <a:latin typeface="Arial"/>
                <a:ea typeface="Calibri" panose="020F0502020204030204" pitchFamily="34" charset="0"/>
                <a:cs typeface="Times New Roman"/>
              </a:rPr>
              <a:t>.</a:t>
            </a:r>
            <a:r>
              <a:rPr lang="en-US" sz="1600">
                <a:latin typeface="Arial"/>
                <a:ea typeface="Calibri" panose="020F0502020204030204" pitchFamily="34" charset="0"/>
                <a:cs typeface="Times New Roman"/>
              </a:rPr>
              <a:t> </a:t>
            </a:r>
            <a:endParaRPr lang="en-US" sz="1600">
              <a:effectLst/>
              <a:latin typeface="Aria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9311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9A4BB00-EC0A-4F93-9D9A-CFAD46ED5877}"/>
              </a:ext>
            </a:extLst>
          </p:cNvPr>
          <p:cNvSpPr>
            <a:spLocks noGrp="1"/>
          </p:cNvSpPr>
          <p:nvPr>
            <p:ph type="sldNum" sz="quarter" idx="11"/>
          </p:nvPr>
        </p:nvSpPr>
        <p:spPr/>
        <p:txBody>
          <a:bodyPr/>
          <a:lstStyle/>
          <a:p>
            <a:fld id="{E31375A4-56A4-47D6-9801-1991572033F7}" type="slidenum">
              <a:rPr lang="en-US" smtClean="0"/>
              <a:pPr/>
              <a:t>8</a:t>
            </a:fld>
            <a:endParaRPr lang="en-US"/>
          </a:p>
        </p:txBody>
      </p:sp>
      <p:sp>
        <p:nvSpPr>
          <p:cNvPr id="4" name="Title 3">
            <a:extLst>
              <a:ext uri="{FF2B5EF4-FFF2-40B4-BE49-F238E27FC236}">
                <a16:creationId xmlns:a16="http://schemas.microsoft.com/office/drawing/2014/main" id="{2A534EF0-0D3D-4838-95D0-343AEC31E290}"/>
              </a:ext>
            </a:extLst>
          </p:cNvPr>
          <p:cNvSpPr>
            <a:spLocks noGrp="1"/>
          </p:cNvSpPr>
          <p:nvPr>
            <p:ph type="title"/>
          </p:nvPr>
        </p:nvSpPr>
        <p:spPr/>
        <p:txBody>
          <a:bodyPr>
            <a:normAutofit/>
          </a:bodyPr>
          <a:lstStyle/>
          <a:p>
            <a:r>
              <a:rPr lang="en-US">
                <a:solidFill>
                  <a:srgbClr val="CF2037"/>
                </a:solidFill>
              </a:rPr>
              <a:t>Attendance: Example of 60/40 in Action</a:t>
            </a:r>
            <a:endParaRPr lang="en-US">
              <a:solidFill>
                <a:srgbClr val="CF2037"/>
              </a:solidFill>
              <a:cs typeface="Arial"/>
            </a:endParaRPr>
          </a:p>
        </p:txBody>
      </p:sp>
      <p:graphicFrame>
        <p:nvGraphicFramePr>
          <p:cNvPr id="6" name="Table 5">
            <a:extLst>
              <a:ext uri="{FF2B5EF4-FFF2-40B4-BE49-F238E27FC236}">
                <a16:creationId xmlns:a16="http://schemas.microsoft.com/office/drawing/2014/main" id="{B9C85199-13BC-4FD1-B567-2535C9CC2D1A}"/>
              </a:ext>
            </a:extLst>
          </p:cNvPr>
          <p:cNvGraphicFramePr>
            <a:graphicFrameLocks noGrp="1"/>
          </p:cNvGraphicFramePr>
          <p:nvPr/>
        </p:nvGraphicFramePr>
        <p:xfrm>
          <a:off x="1387411" y="1410981"/>
          <a:ext cx="10128255" cy="3506969"/>
        </p:xfrm>
        <a:graphic>
          <a:graphicData uri="http://schemas.openxmlformats.org/drawingml/2006/table">
            <a:tbl>
              <a:tblPr firstRow="1" firstCol="1" bandRow="1">
                <a:tableStyleId>{5C22544A-7EE6-4342-B048-85BDC9FD1C3A}</a:tableStyleId>
              </a:tblPr>
              <a:tblGrid>
                <a:gridCol w="1381126">
                  <a:extLst>
                    <a:ext uri="{9D8B030D-6E8A-4147-A177-3AD203B41FA5}">
                      <a16:colId xmlns:a16="http://schemas.microsoft.com/office/drawing/2014/main" val="512163887"/>
                    </a:ext>
                  </a:extLst>
                </a:gridCol>
                <a:gridCol w="1398457">
                  <a:extLst>
                    <a:ext uri="{9D8B030D-6E8A-4147-A177-3AD203B41FA5}">
                      <a16:colId xmlns:a16="http://schemas.microsoft.com/office/drawing/2014/main" val="1484299913"/>
                    </a:ext>
                  </a:extLst>
                </a:gridCol>
                <a:gridCol w="1564192">
                  <a:extLst>
                    <a:ext uri="{9D8B030D-6E8A-4147-A177-3AD203B41FA5}">
                      <a16:colId xmlns:a16="http://schemas.microsoft.com/office/drawing/2014/main" val="3894489968"/>
                    </a:ext>
                  </a:extLst>
                </a:gridCol>
                <a:gridCol w="1564192">
                  <a:extLst>
                    <a:ext uri="{9D8B030D-6E8A-4147-A177-3AD203B41FA5}">
                      <a16:colId xmlns:a16="http://schemas.microsoft.com/office/drawing/2014/main" val="1251962196"/>
                    </a:ext>
                  </a:extLst>
                </a:gridCol>
                <a:gridCol w="1154730">
                  <a:extLst>
                    <a:ext uri="{9D8B030D-6E8A-4147-A177-3AD203B41FA5}">
                      <a16:colId xmlns:a16="http://schemas.microsoft.com/office/drawing/2014/main" val="4057158768"/>
                    </a:ext>
                  </a:extLst>
                </a:gridCol>
                <a:gridCol w="1500282">
                  <a:extLst>
                    <a:ext uri="{9D8B030D-6E8A-4147-A177-3AD203B41FA5}">
                      <a16:colId xmlns:a16="http://schemas.microsoft.com/office/drawing/2014/main" val="222439522"/>
                    </a:ext>
                  </a:extLst>
                </a:gridCol>
                <a:gridCol w="1565276">
                  <a:extLst>
                    <a:ext uri="{9D8B030D-6E8A-4147-A177-3AD203B41FA5}">
                      <a16:colId xmlns:a16="http://schemas.microsoft.com/office/drawing/2014/main" val="1604679811"/>
                    </a:ext>
                  </a:extLst>
                </a:gridCol>
              </a:tblGrid>
              <a:tr h="399328">
                <a:tc>
                  <a:txBody>
                    <a:bodyPr/>
                    <a:lstStyle/>
                    <a:p>
                      <a:pPr marL="0" marR="0" algn="ctr">
                        <a:lnSpc>
                          <a:spcPct val="107000"/>
                        </a:lnSpc>
                        <a:spcBef>
                          <a:spcPts val="0"/>
                        </a:spcBef>
                        <a:spcAft>
                          <a:spcPts val="0"/>
                        </a:spcAft>
                      </a:pPr>
                      <a:endParaRPr lang="en-US" sz="1800">
                        <a:effectLst/>
                        <a:latin typeface="Calibri"/>
                        <a:ea typeface="Calibri" panose="020F0502020204030204" pitchFamily="34" charset="0"/>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Module 1</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Module 2</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Module 3</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Lunch Break</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Module 4</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gn="ctr">
                        <a:lnSpc>
                          <a:spcPct val="107000"/>
                        </a:lnSpc>
                        <a:spcBef>
                          <a:spcPts val="0"/>
                        </a:spcBef>
                        <a:spcAft>
                          <a:spcPts val="0"/>
                        </a:spcAft>
                      </a:pPr>
                      <a:r>
                        <a:rPr lang="en-US" sz="1800">
                          <a:effectLst/>
                        </a:rPr>
                        <a:t>Module 5</a:t>
                      </a:r>
                      <a:endParaRPr lang="en-US" sz="1800">
                        <a:effectLst/>
                        <a:latin typeface="Calibri"/>
                        <a:ea typeface="Calibri" panose="020F0502020204030204" pitchFamily="34" charset="0"/>
                        <a:cs typeface="Times New Roman"/>
                      </a:endParaRPr>
                    </a:p>
                  </a:txBody>
                  <a:tcPr marL="68580" marR="68580" marT="0" marB="0"/>
                </a:tc>
                <a:extLst>
                  <a:ext uri="{0D108BD9-81ED-4DB2-BD59-A6C34878D82A}">
                    <a16:rowId xmlns:a16="http://schemas.microsoft.com/office/drawing/2014/main" val="3440428338"/>
                  </a:ext>
                </a:extLst>
              </a:tr>
              <a:tr h="633417">
                <a:tc>
                  <a:txBody>
                    <a:bodyPr/>
                    <a:lstStyle/>
                    <a:p>
                      <a:pPr marL="0" marR="0" algn="ctr">
                        <a:lnSpc>
                          <a:spcPct val="107000"/>
                        </a:lnSpc>
                        <a:spcBef>
                          <a:spcPts val="0"/>
                        </a:spcBef>
                        <a:spcAft>
                          <a:spcPts val="0"/>
                        </a:spcAft>
                      </a:pPr>
                      <a:r>
                        <a:rPr lang="en-US" sz="1800">
                          <a:effectLst/>
                        </a:rPr>
                        <a:t>Scheduled Time</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8:30-9:30</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1 Hour Lesson</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1 Hour Lesson</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dirty="0">
                          <a:effectLst/>
                        </a:rPr>
                        <a:t>11:30-12:30</a:t>
                      </a:r>
                      <a:endParaRPr lang="en-US" sz="1800" dirty="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12:45-1:45</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latin typeface="Calibri"/>
                          <a:ea typeface="Calibri" panose="020F0502020204030204" pitchFamily="34" charset="0"/>
                          <a:cs typeface="Times New Roman"/>
                        </a:rPr>
                        <a:t>1 Hour Lesson</a:t>
                      </a:r>
                    </a:p>
                  </a:txBody>
                  <a:tcPr marL="68580" marR="68580" marT="0" marB="0"/>
                </a:tc>
                <a:extLst>
                  <a:ext uri="{0D108BD9-81ED-4DB2-BD59-A6C34878D82A}">
                    <a16:rowId xmlns:a16="http://schemas.microsoft.com/office/drawing/2014/main" val="1773016380"/>
                  </a:ext>
                </a:extLst>
              </a:tr>
              <a:tr h="399328">
                <a:tc>
                  <a:txBody>
                    <a:bodyPr/>
                    <a:lstStyle/>
                    <a:p>
                      <a:pPr marL="0" marR="0" algn="ctr">
                        <a:lnSpc>
                          <a:spcPct val="107000"/>
                        </a:lnSpc>
                        <a:spcBef>
                          <a:spcPts val="0"/>
                        </a:spcBef>
                        <a:spcAft>
                          <a:spcPts val="0"/>
                        </a:spcAft>
                      </a:pPr>
                      <a:r>
                        <a:rPr lang="en-US" sz="1800">
                          <a:effectLst/>
                        </a:rPr>
                        <a:t>Modality</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Synchronous</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Asynchronous</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Asynchronous</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Synchronous</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Asynchronous</a:t>
                      </a:r>
                      <a:endParaRPr lang="en-US" sz="1800">
                        <a:effectLst/>
                        <a:latin typeface="Calibri"/>
                        <a:ea typeface="Calibri" panose="020F0502020204030204" pitchFamily="34" charset="0"/>
                        <a:cs typeface="Times New Roman"/>
                      </a:endParaRPr>
                    </a:p>
                  </a:txBody>
                  <a:tcPr marL="68580" marR="68580" marT="0" marB="0"/>
                </a:tc>
                <a:extLst>
                  <a:ext uri="{0D108BD9-81ED-4DB2-BD59-A6C34878D82A}">
                    <a16:rowId xmlns:a16="http://schemas.microsoft.com/office/drawing/2014/main" val="148993264"/>
                  </a:ext>
                </a:extLst>
              </a:tr>
              <a:tr h="1266830">
                <a:tc>
                  <a:txBody>
                    <a:bodyPr/>
                    <a:lstStyle/>
                    <a:p>
                      <a:pPr marL="0" marR="0" algn="ctr">
                        <a:lnSpc>
                          <a:spcPct val="107000"/>
                        </a:lnSpc>
                        <a:spcBef>
                          <a:spcPts val="0"/>
                        </a:spcBef>
                        <a:spcAft>
                          <a:spcPts val="0"/>
                        </a:spcAft>
                      </a:pPr>
                      <a:r>
                        <a:rPr lang="en-US" sz="1800">
                          <a:effectLst/>
                        </a:rPr>
                        <a:t>Student Action</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Student is seen on camera for the module. </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Student completes output activity. </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Student does not complete output activity. </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Student does not appear on camera during the module. </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Student completes the output activity. </a:t>
                      </a:r>
                      <a:endParaRPr lang="en-US" sz="1800">
                        <a:effectLst/>
                        <a:latin typeface="Calibri"/>
                        <a:ea typeface="Calibri" panose="020F0502020204030204" pitchFamily="34" charset="0"/>
                        <a:cs typeface="Times New Roman"/>
                      </a:endParaRPr>
                    </a:p>
                  </a:txBody>
                  <a:tcPr marL="68580" marR="68580" marT="0" marB="0"/>
                </a:tc>
                <a:extLst>
                  <a:ext uri="{0D108BD9-81ED-4DB2-BD59-A6C34878D82A}">
                    <a16:rowId xmlns:a16="http://schemas.microsoft.com/office/drawing/2014/main" val="3208874361"/>
                  </a:ext>
                </a:extLst>
              </a:tr>
              <a:tr h="633417">
                <a:tc>
                  <a:txBody>
                    <a:bodyPr/>
                    <a:lstStyle/>
                    <a:p>
                      <a:pPr marL="0" marR="0" algn="ctr">
                        <a:lnSpc>
                          <a:spcPct val="107000"/>
                        </a:lnSpc>
                        <a:spcBef>
                          <a:spcPts val="0"/>
                        </a:spcBef>
                        <a:spcAft>
                          <a:spcPts val="0"/>
                        </a:spcAft>
                      </a:pPr>
                      <a:r>
                        <a:rPr lang="en-US" sz="1800">
                          <a:effectLst/>
                        </a:rPr>
                        <a:t>Student Attendance</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Present</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Present</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Absent</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a:effectLst/>
                        </a:rPr>
                        <a:t>Absent</a:t>
                      </a:r>
                      <a:endParaRPr lang="en-US" sz="1800">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1800" dirty="0">
                          <a:effectLst/>
                        </a:rPr>
                        <a:t>Present</a:t>
                      </a:r>
                      <a:endParaRPr lang="en-US" sz="1800" dirty="0">
                        <a:effectLst/>
                        <a:latin typeface="Calibri"/>
                        <a:ea typeface="Calibri" panose="020F0502020204030204" pitchFamily="34" charset="0"/>
                        <a:cs typeface="Times New Roman"/>
                      </a:endParaRPr>
                    </a:p>
                  </a:txBody>
                  <a:tcPr marL="68580" marR="68580" marT="0" marB="0"/>
                </a:tc>
                <a:extLst>
                  <a:ext uri="{0D108BD9-81ED-4DB2-BD59-A6C34878D82A}">
                    <a16:rowId xmlns:a16="http://schemas.microsoft.com/office/drawing/2014/main" val="4282607313"/>
                  </a:ext>
                </a:extLst>
              </a:tr>
            </a:tbl>
          </a:graphicData>
        </a:graphic>
      </p:graphicFrame>
      <p:sp>
        <p:nvSpPr>
          <p:cNvPr id="5" name="TextBox 4">
            <a:extLst>
              <a:ext uri="{FF2B5EF4-FFF2-40B4-BE49-F238E27FC236}">
                <a16:creationId xmlns:a16="http://schemas.microsoft.com/office/drawing/2014/main" id="{AD54556A-5AE9-441A-A3C5-2897E91ACD7B}"/>
              </a:ext>
            </a:extLst>
          </p:cNvPr>
          <p:cNvSpPr txBox="1"/>
          <p:nvPr/>
        </p:nvSpPr>
        <p:spPr>
          <a:xfrm>
            <a:off x="6709025" y="5517222"/>
            <a:ext cx="4644775" cy="923330"/>
          </a:xfrm>
          <a:prstGeom prst="rect">
            <a:avLst/>
          </a:prstGeom>
          <a:noFill/>
        </p:spPr>
        <p:txBody>
          <a:bodyPr wrap="square" rtlCol="0">
            <a:spAutoFit/>
          </a:bodyPr>
          <a:lstStyle/>
          <a:p>
            <a:pPr algn="just"/>
            <a:r>
              <a:rPr lang="en-US"/>
              <a:t>Student is counted as present partial because they have attended 60% of the instructional day and at least one synchronous module.</a:t>
            </a:r>
          </a:p>
        </p:txBody>
      </p:sp>
    </p:spTree>
    <p:extLst>
      <p:ext uri="{BB962C8B-B14F-4D97-AF65-F5344CB8AC3E}">
        <p14:creationId xmlns:p14="http://schemas.microsoft.com/office/powerpoint/2010/main" val="1021098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E751F1-20CE-475A-A347-E817F66497D3}"/>
              </a:ext>
            </a:extLst>
          </p:cNvPr>
          <p:cNvSpPr>
            <a:spLocks noGrp="1"/>
          </p:cNvSpPr>
          <p:nvPr>
            <p:ph type="title"/>
          </p:nvPr>
        </p:nvSpPr>
        <p:spPr/>
        <p:txBody>
          <a:bodyPr>
            <a:normAutofit fontScale="90000"/>
          </a:bodyPr>
          <a:lstStyle/>
          <a:p>
            <a:r>
              <a:rPr lang="en-US" dirty="0">
                <a:solidFill>
                  <a:srgbClr val="C00000"/>
                </a:solidFill>
              </a:rPr>
              <a:t>Section by Section: Notable Changes § 2101</a:t>
            </a:r>
          </a:p>
        </p:txBody>
      </p:sp>
      <p:graphicFrame>
        <p:nvGraphicFramePr>
          <p:cNvPr id="10" name="Content Placeholder 9">
            <a:extLst>
              <a:ext uri="{FF2B5EF4-FFF2-40B4-BE49-F238E27FC236}">
                <a16:creationId xmlns:a16="http://schemas.microsoft.com/office/drawing/2014/main" id="{D69DE79C-63E3-4496-A714-E62121255CB7}"/>
              </a:ext>
            </a:extLst>
          </p:cNvPr>
          <p:cNvGraphicFramePr>
            <a:graphicFrameLocks noGrp="1"/>
          </p:cNvGraphicFramePr>
          <p:nvPr>
            <p:ph sz="quarter" idx="13"/>
            <p:extLst>
              <p:ext uri="{D42A27DB-BD31-4B8C-83A1-F6EECF244321}">
                <p14:modId xmlns:p14="http://schemas.microsoft.com/office/powerpoint/2010/main" val="2595293408"/>
              </p:ext>
            </p:extLst>
          </p:nvPr>
        </p:nvGraphicFramePr>
        <p:xfrm>
          <a:off x="893853" y="1285876"/>
          <a:ext cx="10828960" cy="4423912"/>
        </p:xfrm>
        <a:graphic>
          <a:graphicData uri="http://schemas.openxmlformats.org/drawingml/2006/table">
            <a:tbl>
              <a:tblPr firstRow="1" bandRow="1">
                <a:tableStyleId>{5C22544A-7EE6-4342-B048-85BDC9FD1C3A}</a:tableStyleId>
              </a:tblPr>
              <a:tblGrid>
                <a:gridCol w="1419956">
                  <a:extLst>
                    <a:ext uri="{9D8B030D-6E8A-4147-A177-3AD203B41FA5}">
                      <a16:colId xmlns:a16="http://schemas.microsoft.com/office/drawing/2014/main" val="3371628835"/>
                    </a:ext>
                  </a:extLst>
                </a:gridCol>
                <a:gridCol w="3431501">
                  <a:extLst>
                    <a:ext uri="{9D8B030D-6E8A-4147-A177-3AD203B41FA5}">
                      <a16:colId xmlns:a16="http://schemas.microsoft.com/office/drawing/2014/main" val="2396473714"/>
                    </a:ext>
                  </a:extLst>
                </a:gridCol>
                <a:gridCol w="5977503">
                  <a:extLst>
                    <a:ext uri="{9D8B030D-6E8A-4147-A177-3AD203B41FA5}">
                      <a16:colId xmlns:a16="http://schemas.microsoft.com/office/drawing/2014/main" val="1269040877"/>
                    </a:ext>
                  </a:extLst>
                </a:gridCol>
              </a:tblGrid>
              <a:tr h="278009">
                <a:tc>
                  <a:txBody>
                    <a:bodyPr/>
                    <a:lstStyle/>
                    <a:p>
                      <a:pPr marL="0" marR="0">
                        <a:lnSpc>
                          <a:spcPct val="107000"/>
                        </a:lnSpc>
                        <a:spcBef>
                          <a:spcPts val="0"/>
                        </a:spcBef>
                        <a:spcAft>
                          <a:spcPts val="800"/>
                        </a:spcAft>
                      </a:pPr>
                      <a:r>
                        <a:rPr lang="en-US" sz="1800">
                          <a:effectLst/>
                        </a:rPr>
                        <a:t>Section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a:effectLst/>
                        </a:rPr>
                        <a:t>Current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a:effectLst/>
                        </a:rPr>
                        <a:t>Proposed Changed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751347545"/>
                  </a:ext>
                </a:extLst>
              </a:tr>
              <a:tr h="1619878">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2101.7</a:t>
                      </a:r>
                    </a:p>
                  </a:txBody>
                  <a:tcPr/>
                </a:tc>
                <a:tc>
                  <a:txBody>
                    <a:bodyPr/>
                    <a:lstStyle/>
                    <a:p>
                      <a:r>
                        <a:rPr lang="en-US" sz="1800" kern="1200" dirty="0">
                          <a:solidFill>
                            <a:schemeClr val="dk1"/>
                          </a:solidFill>
                          <a:effectLst/>
                          <a:latin typeface="+mn-lt"/>
                          <a:ea typeface="+mn-ea"/>
                          <a:cs typeface="+mn-cs"/>
                        </a:rPr>
                        <a:t>“Prior to the beginning of each school year, OSSE shall issue a report including the following information:</a:t>
                      </a:r>
                    </a:p>
                    <a:p>
                      <a:pPr lvl="0"/>
                      <a:endParaRPr lang="en-US" sz="1800" kern="1200" dirty="0">
                        <a:solidFill>
                          <a:schemeClr val="dk1"/>
                        </a:solidFill>
                        <a:effectLst/>
                        <a:latin typeface="+mn-lt"/>
                        <a:ea typeface="+mn-ea"/>
                        <a:cs typeface="+mn-cs"/>
                      </a:endParaRPr>
                    </a:p>
                    <a:p>
                      <a:pPr lvl="0"/>
                      <a:r>
                        <a:rPr lang="en-US" sz="1800" kern="1200" dirty="0">
                          <a:solidFill>
                            <a:schemeClr val="dk1"/>
                          </a:solidFill>
                          <a:effectLst/>
                          <a:latin typeface="+mn-lt"/>
                          <a:ea typeface="+mn-ea"/>
                          <a:cs typeface="+mn-cs"/>
                        </a:rPr>
                        <a:t>(a) Truancy rates for each educational institution;”</a:t>
                      </a:r>
                    </a:p>
                    <a:p>
                      <a:pPr lvl="0"/>
                      <a:endParaRPr lang="en-US" sz="1800" kern="1200" dirty="0">
                        <a:solidFill>
                          <a:schemeClr val="dk1"/>
                        </a:solidFill>
                        <a:effectLst/>
                        <a:latin typeface="+mn-lt"/>
                        <a:ea typeface="+mn-ea"/>
                        <a:cs typeface="+mn-cs"/>
                      </a:endParaRPr>
                    </a:p>
                  </a:txBody>
                  <a:tcPr/>
                </a:tc>
                <a:tc>
                  <a:txBody>
                    <a:bodyPr/>
                    <a:lstStyle/>
                    <a:p>
                      <a:r>
                        <a:rPr lang="en-US" sz="1800" kern="1200" dirty="0">
                          <a:solidFill>
                            <a:schemeClr val="dk1"/>
                          </a:solidFill>
                          <a:effectLst/>
                          <a:latin typeface="+mn-lt"/>
                          <a:ea typeface="+mn-ea"/>
                          <a:cs typeface="+mn-cs"/>
                        </a:rPr>
                        <a:t>“By November 30th of each year, OSSE shall issue a report including the following information:</a:t>
                      </a:r>
                    </a:p>
                    <a:p>
                      <a:r>
                        <a:rPr lang="en-US" sz="1800" kern="1200" dirty="0">
                          <a:solidFill>
                            <a:schemeClr val="dk1"/>
                          </a:solidFill>
                          <a:effectLst/>
                          <a:latin typeface="+mn-lt"/>
                          <a:ea typeface="+mn-ea"/>
                          <a:cs typeface="+mn-cs"/>
                        </a:rPr>
                        <a:t> </a:t>
                      </a:r>
                    </a:p>
                    <a:p>
                      <a:pPr lvl="0"/>
                      <a:r>
                        <a:rPr lang="en-US" sz="1800" kern="1200" dirty="0">
                          <a:solidFill>
                            <a:schemeClr val="dk1"/>
                          </a:solidFill>
                          <a:effectLst/>
                          <a:latin typeface="+mn-lt"/>
                          <a:ea typeface="+mn-ea"/>
                          <a:cs typeface="+mn-cs"/>
                        </a:rPr>
                        <a:t>(a) Truancy rates and chronic absenteeism rates for each educational institution;”</a:t>
                      </a:r>
                    </a:p>
                    <a:p>
                      <a:pPr marL="0" marR="0">
                        <a:lnSpc>
                          <a:spcPct val="107000"/>
                        </a:lnSpc>
                        <a:spcBef>
                          <a:spcPts val="0"/>
                        </a:spcBef>
                        <a:spcAft>
                          <a:spcPts val="800"/>
                        </a:spcAft>
                      </a:pPr>
                      <a:endParaRPr lang="en-US" sz="1800" dirty="0">
                        <a:cs typeface="Arial"/>
                      </a:endParaRPr>
                    </a:p>
                    <a:p>
                      <a:pPr marL="0" marR="0">
                        <a:lnSpc>
                          <a:spcPct val="107000"/>
                        </a:lnSpc>
                        <a:spcBef>
                          <a:spcPts val="0"/>
                        </a:spcBef>
                        <a:spcAft>
                          <a:spcPts val="800"/>
                        </a:spcAft>
                      </a:pPr>
                      <a:r>
                        <a:rPr lang="en-US" sz="1800" dirty="0">
                          <a:cs typeface="Arial"/>
                        </a:rPr>
                        <a:t>Rationale: “By Nov. 30</a:t>
                      </a:r>
                      <a:r>
                        <a:rPr lang="en-US" sz="1800" baseline="30000" dirty="0">
                          <a:cs typeface="Arial"/>
                        </a:rPr>
                        <a:t>th</a:t>
                      </a:r>
                      <a:r>
                        <a:rPr lang="en-US" sz="1800" dirty="0">
                          <a:cs typeface="Arial"/>
                        </a:rPr>
                        <a:t>” is what the statute says.  Add “chronic absenteeism” consistent with law and practice.</a:t>
                      </a:r>
                    </a:p>
                  </a:txBody>
                  <a:tcPr/>
                </a:tc>
                <a:extLst>
                  <a:ext uri="{0D108BD9-81ED-4DB2-BD59-A6C34878D82A}">
                    <a16:rowId xmlns:a16="http://schemas.microsoft.com/office/drawing/2014/main" val="569882122"/>
                  </a:ext>
                </a:extLst>
              </a:tr>
              <a:tr h="1619878">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2101.9</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lvl="0"/>
                      <a:r>
                        <a:rPr lang="en-US" sz="1800" kern="1200" dirty="0">
                          <a:solidFill>
                            <a:schemeClr val="dk1"/>
                          </a:solidFill>
                          <a:effectLst/>
                          <a:latin typeface="+mn-lt"/>
                          <a:ea typeface="+mn-ea"/>
                          <a:cs typeface="+mn-cs"/>
                        </a:rPr>
                        <a:t>Requires schools to send a letter to OSSE and to parents notifying of a student’s 10</a:t>
                      </a:r>
                      <a:r>
                        <a:rPr lang="en-US" sz="1800" kern="1200" baseline="30000" dirty="0">
                          <a:solidFill>
                            <a:schemeClr val="dk1"/>
                          </a:solidFill>
                          <a:effectLst/>
                          <a:latin typeface="+mn-lt"/>
                          <a:ea typeface="+mn-ea"/>
                          <a:cs typeface="+mn-cs"/>
                        </a:rPr>
                        <a:t>th</a:t>
                      </a:r>
                      <a:r>
                        <a:rPr lang="en-US" sz="1800" kern="1200" dirty="0">
                          <a:solidFill>
                            <a:schemeClr val="dk1"/>
                          </a:solidFill>
                          <a:effectLst/>
                          <a:latin typeface="+mn-lt"/>
                          <a:ea typeface="+mn-ea"/>
                          <a:cs typeface="+mn-cs"/>
                        </a:rPr>
                        <a:t> absence</a:t>
                      </a:r>
                    </a:p>
                  </a:txBody>
                  <a:tcPr/>
                </a:tc>
                <a:tc>
                  <a:txBody>
                    <a:bodyPr/>
                    <a:lstStyle/>
                    <a:p>
                      <a:pPr marL="0" marR="0">
                        <a:lnSpc>
                          <a:spcPct val="107000"/>
                        </a:lnSpc>
                        <a:spcBef>
                          <a:spcPts val="0"/>
                        </a:spcBef>
                        <a:spcAft>
                          <a:spcPts val="800"/>
                        </a:spcAft>
                      </a:pPr>
                      <a:r>
                        <a:rPr lang="en-US" sz="1800" dirty="0">
                          <a:cs typeface="Arial"/>
                        </a:rPr>
                        <a:t>Adds “full day” before “unexcused absence” for clarity’s sake</a:t>
                      </a:r>
                    </a:p>
                  </a:txBody>
                  <a:tcPr/>
                </a:tc>
                <a:extLst>
                  <a:ext uri="{0D108BD9-81ED-4DB2-BD59-A6C34878D82A}">
                    <a16:rowId xmlns:a16="http://schemas.microsoft.com/office/drawing/2014/main" val="2160121181"/>
                  </a:ext>
                </a:extLst>
              </a:tr>
            </a:tbl>
          </a:graphicData>
        </a:graphic>
      </p:graphicFrame>
    </p:spTree>
    <p:extLst>
      <p:ext uri="{BB962C8B-B14F-4D97-AF65-F5344CB8AC3E}">
        <p14:creationId xmlns:p14="http://schemas.microsoft.com/office/powerpoint/2010/main" val="550485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E6B7267F4A2AB45BCF266B7CD275D52" ma:contentTypeVersion="13" ma:contentTypeDescription="Create a new document." ma:contentTypeScope="" ma:versionID="9ec91df3965b0d606ab9f2c54810b7b9">
  <xsd:schema xmlns:xsd="http://www.w3.org/2001/XMLSchema" xmlns:xs="http://www.w3.org/2001/XMLSchema" xmlns:p="http://schemas.microsoft.com/office/2006/metadata/properties" xmlns:ns3="2640bb53-22e9-4d14-ba1c-ccb5356032d9" xmlns:ns4="249de880-7b7e-4794-b1ad-33707e94cda8" targetNamespace="http://schemas.microsoft.com/office/2006/metadata/properties" ma:root="true" ma:fieldsID="505a2e6d143d21cd36304ccdbbf516c6" ns3:_="" ns4:_="">
    <xsd:import namespace="2640bb53-22e9-4d14-ba1c-ccb5356032d9"/>
    <xsd:import namespace="249de880-7b7e-4794-b1ad-33707e94cda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40bb53-22e9-4d14-ba1c-ccb5356032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9de880-7b7e-4794-b1ad-33707e94cda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72D340-1495-449A-9E99-B9E8DE8DCA34}">
  <ds:schemaRefs>
    <ds:schemaRef ds:uri="249de880-7b7e-4794-b1ad-33707e94cda8"/>
    <ds:schemaRef ds:uri="2640bb53-22e9-4d14-ba1c-ccb5356032d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BDE89D5-8A5D-4B87-9E49-FA3A5C12BFB6}">
  <ds:schemaRefs>
    <ds:schemaRef ds:uri="http://schemas.microsoft.com/sharepoint/v3/contenttype/forms"/>
  </ds:schemaRefs>
</ds:datastoreItem>
</file>

<file path=customXml/itemProps3.xml><?xml version="1.0" encoding="utf-8"?>
<ds:datastoreItem xmlns:ds="http://schemas.openxmlformats.org/officeDocument/2006/customXml" ds:itemID="{B1D5C91E-EE41-44A9-9124-BD50C8CF8E88}">
  <ds:schemaRefs>
    <ds:schemaRef ds:uri="249de880-7b7e-4794-b1ad-33707e94cda8"/>
    <ds:schemaRef ds:uri="2640bb53-22e9-4d14-ba1c-ccb5356032d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1607</TotalTime>
  <Words>2112</Words>
  <Application>Microsoft Office PowerPoint</Application>
  <PresentationFormat>Widescreen</PresentationFormat>
  <Paragraphs>228</Paragraphs>
  <Slides>15</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Symbol</vt:lpstr>
      <vt:lpstr>Office Theme</vt:lpstr>
      <vt:lpstr>PowerPoint Presentation</vt:lpstr>
      <vt:lpstr>Objective &amp; Agenda</vt:lpstr>
      <vt:lpstr>Scope of Regulatory Shift </vt:lpstr>
      <vt:lpstr>Level Setting on Key Terminology</vt:lpstr>
      <vt:lpstr>Instructional Day</vt:lpstr>
      <vt:lpstr>Situational Distance Learning </vt:lpstr>
      <vt:lpstr>Attendance for Routine Distance Learning</vt:lpstr>
      <vt:lpstr>Attendance: Example of 60/40 in Action</vt:lpstr>
      <vt:lpstr>Section by Section: Notable Changes § 2101</vt:lpstr>
      <vt:lpstr>Section by Section: Distance Learning</vt:lpstr>
      <vt:lpstr>Section by Section: Notable Changes § 2103</vt:lpstr>
      <vt:lpstr>Section by Section: Notable Changes § 2199</vt:lpstr>
      <vt:lpstr>Section by Section: Notable Changes § 2199</vt:lpstr>
      <vt:lpstr>Questions?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Gall, Andrew (OSSE)</dc:creator>
  <cp:lastModifiedBy>Gall, Andrew (OSSE)</cp:lastModifiedBy>
  <cp:revision>16</cp:revision>
  <dcterms:created xsi:type="dcterms:W3CDTF">2022-04-14T16:56:26Z</dcterms:created>
  <dcterms:modified xsi:type="dcterms:W3CDTF">2022-05-27T13:44:15Z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0x010100EE6B7267F4A2AB45BCF266B7CD275D52</vt:lpwstr>
  </property>
</Properties>
</file>