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300" r:id="rId5"/>
    <p:sldId id="289" r:id="rId6"/>
    <p:sldId id="293" r:id="rId7"/>
    <p:sldId id="327" r:id="rId8"/>
    <p:sldId id="294" r:id="rId9"/>
    <p:sldId id="335" r:id="rId10"/>
    <p:sldId id="336" r:id="rId11"/>
    <p:sldId id="337" r:id="rId12"/>
    <p:sldId id="326" r:id="rId13"/>
    <p:sldId id="329" r:id="rId14"/>
    <p:sldId id="290" r:id="rId15"/>
    <p:sldId id="281" r:id="rId16"/>
    <p:sldId id="304" r:id="rId17"/>
    <p:sldId id="305" r:id="rId18"/>
    <p:sldId id="306" r:id="rId19"/>
    <p:sldId id="307" r:id="rId20"/>
    <p:sldId id="343" r:id="rId21"/>
    <p:sldId id="308" r:id="rId22"/>
    <p:sldId id="309" r:id="rId23"/>
    <p:sldId id="311" r:id="rId24"/>
    <p:sldId id="314" r:id="rId25"/>
    <p:sldId id="315" r:id="rId26"/>
    <p:sldId id="316" r:id="rId27"/>
    <p:sldId id="359" r:id="rId28"/>
    <p:sldId id="361" r:id="rId29"/>
    <p:sldId id="349" r:id="rId30"/>
    <p:sldId id="357" r:id="rId31"/>
    <p:sldId id="364" r:id="rId32"/>
    <p:sldId id="356" r:id="rId33"/>
    <p:sldId id="360" r:id="rId34"/>
    <p:sldId id="358" r:id="rId35"/>
    <p:sldId id="350" r:id="rId36"/>
    <p:sldId id="352" r:id="rId37"/>
    <p:sldId id="363" r:id="rId38"/>
    <p:sldId id="354" r:id="rId39"/>
    <p:sldId id="353" r:id="rId40"/>
    <p:sldId id="355" r:id="rId41"/>
    <p:sldId id="292" r:id="rId42"/>
    <p:sldId id="362" r:id="rId43"/>
    <p:sldId id="330" r:id="rId44"/>
    <p:sldId id="341" r:id="rId45"/>
    <p:sldId id="295" r:id="rId46"/>
    <p:sldId id="296" r:id="rId47"/>
    <p:sldId id="332" r:id="rId48"/>
    <p:sldId id="328" r:id="rId49"/>
    <p:sldId id="264" r:id="rId50"/>
    <p:sldId id="288" r:id="rId51"/>
    <p:sldId id="272" r:id="rId52"/>
    <p:sldId id="348" r:id="rId53"/>
    <p:sldId id="347" r:id="rId54"/>
    <p:sldId id="287"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d + Delete - Best Practices" id="{913BFD53-3A9F-214B-9323-BEED8F909E07}">
          <p14:sldIdLst>
            <p14:sldId id="300"/>
            <p14:sldId id="289"/>
            <p14:sldId id="293"/>
            <p14:sldId id="327"/>
            <p14:sldId id="294"/>
            <p14:sldId id="335"/>
            <p14:sldId id="336"/>
            <p14:sldId id="337"/>
            <p14:sldId id="326"/>
            <p14:sldId id="329"/>
            <p14:sldId id="290"/>
            <p14:sldId id="281"/>
            <p14:sldId id="304"/>
            <p14:sldId id="305"/>
            <p14:sldId id="306"/>
            <p14:sldId id="307"/>
            <p14:sldId id="343"/>
            <p14:sldId id="308"/>
            <p14:sldId id="309"/>
            <p14:sldId id="311"/>
            <p14:sldId id="314"/>
            <p14:sldId id="315"/>
            <p14:sldId id="316"/>
            <p14:sldId id="359"/>
            <p14:sldId id="361"/>
            <p14:sldId id="349"/>
            <p14:sldId id="357"/>
            <p14:sldId id="364"/>
            <p14:sldId id="356"/>
            <p14:sldId id="360"/>
            <p14:sldId id="358"/>
            <p14:sldId id="350"/>
            <p14:sldId id="352"/>
            <p14:sldId id="363"/>
            <p14:sldId id="354"/>
            <p14:sldId id="353"/>
            <p14:sldId id="355"/>
            <p14:sldId id="292"/>
            <p14:sldId id="362"/>
            <p14:sldId id="330"/>
            <p14:sldId id="341"/>
            <p14:sldId id="295"/>
            <p14:sldId id="296"/>
            <p14:sldId id="332"/>
            <p14:sldId id="328"/>
            <p14:sldId id="264"/>
            <p14:sldId id="288"/>
            <p14:sldId id="272"/>
            <p14:sldId id="348"/>
            <p14:sldId id="347"/>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8177A7-1D8B-553C-E629-1F17F11E87FF}" name="Henley, Suzanne (OSSE)" initials="H(" userId="S::suzanne.henley@dc.gov::318756e9-ebd5-44d2-8fc5-b1d44816fbc4" providerId="AD"/>
  <p188:author id="{A5FA58F0-4D08-294B-A5B1-9C52C61777DA}" name="Thompson, Kimberly (OSSE)" initials="TK(" userId="S::kimberlya.thompson@dc.gov::13121469-8b25-4dee-83d5-7d75278beb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nley, Suzanne (OSSE)" initials="HS(" lastIdx="12" clrIdx="0">
    <p:extLst>
      <p:ext uri="{19B8F6BF-5375-455C-9EA6-DF929625EA0E}">
        <p15:presenceInfo xmlns:p15="http://schemas.microsoft.com/office/powerpoint/2012/main" userId="S-1-5-21-1713817121-306583656-3812618881-53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4C6C8"/>
    <a:srgbClr val="0065A0"/>
    <a:srgbClr val="D11242"/>
    <a:srgbClr val="1F497D"/>
    <a:srgbClr val="31859C"/>
    <a:srgbClr val="CB3F20"/>
    <a:srgbClr val="5A1C0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554A8-AEE8-45E4-887A-61BB5BC9BDB4}" v="4" dt="2023-04-14T15:18:05.618"/>
    <p1510:client id="{112C8314-A5DE-0498-AE29-7B147337A230}" v="34" dt="2023-06-05T13:44:57.779"/>
    <p1510:client id="{1E197003-DBFD-CC08-534E-8920F0444123}" v="12" dt="2023-05-31T21:59:26.441"/>
    <p1510:client id="{1F7F140B-A702-8987-1930-80C5378AD968}" v="2" dt="2023-06-01T12:37:05.839"/>
    <p1510:client id="{3B09041E-B9C9-EFF9-5A46-8AF0C55D9F98}" v="1590" dt="2023-05-31T18:11:17.918"/>
    <p1510:client id="{43003D28-E2EB-0B97-D6B5-92EB0A86C83F}" v="156" dt="2023-05-24T18:58:11.875"/>
    <p1510:client id="{4759D54A-AB8F-CEA1-452F-73268831F6B7}" v="54" dt="2023-05-30T18:58:07.302"/>
    <p1510:client id="{4C78DEBA-3094-F603-5BA2-71113436B82E}" v="5" dt="2023-05-31T21:02:04.520"/>
    <p1510:client id="{670048E4-1416-AD06-8FAA-11D841CAD82F}" v="1" dt="2023-06-01T10:39:22.958"/>
    <p1510:client id="{7B11C527-3E05-082E-4281-44544724C746}" v="7" dt="2023-05-23T15:05:43.494"/>
    <p1510:client id="{7D58EA02-F140-E934-496A-B41F849AA6F3}" v="4" dt="2023-05-16T14:56:23.489"/>
    <p1510:client id="{81041932-AD1A-771F-B6CF-4906024504BA}" v="230" dt="2023-05-31T20:36:27.850"/>
    <p1510:client id="{9085B300-CF44-6D07-5F9D-100FC914CECC}" v="70" dt="2023-05-31T19:32:02.440"/>
    <p1510:client id="{962FFEBF-0ED4-AC89-B713-8024D4B4342D}" v="203" dt="2023-05-26T12:17:11.587"/>
    <p1510:client id="{9A9B9AAF-EEE4-3511-D66F-95BF08F10B65}" v="67" dt="2023-06-01T13:26:30.286"/>
    <p1510:client id="{C1E402FE-E921-F891-1F6C-ACD093C5923F}" v="703" dt="2023-05-04T17:39:09.871"/>
    <p1510:client id="{D03F47BC-7C3B-D754-8BC5-494404E1F341}" v="3" dt="2023-05-31T17:14:18.729"/>
    <p1510:client id="{EF6EDA8E-5502-8986-62F7-9A626D9E960C}" v="46" dt="2023-06-01T12:35:24.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70"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hyperlink" Target="https://eclkc.ohs.acf.hhs.gov/policy/im/acf-im-hs-21-05"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clkc.ohs.acf.hhs.gov/policy/im/acf-im-hs-21-0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4ACDA-5CCE-4BD5-8655-3EE3E3B187F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B87B147-9CEC-4B9B-9BC4-BAD78FB04470}">
      <dgm:prSet phldrT="[Text]" phldr="0"/>
      <dgm:spPr/>
      <dgm:t>
        <a:bodyPr/>
        <a:lstStyle/>
        <a:p>
          <a:r>
            <a:rPr lang="en-US">
              <a:latin typeface="Calibri"/>
            </a:rPr>
            <a:t>Emerging</a:t>
          </a:r>
          <a:endParaRPr lang="en-US"/>
        </a:p>
      </dgm:t>
    </dgm:pt>
    <dgm:pt modelId="{B701F144-BF2A-4AAC-A922-D588C51123E7}" type="parTrans" cxnId="{88738CE2-4768-4ABA-962E-391197D07A32}">
      <dgm:prSet/>
      <dgm:spPr/>
      <dgm:t>
        <a:bodyPr/>
        <a:lstStyle/>
        <a:p>
          <a:endParaRPr lang="en-US"/>
        </a:p>
      </dgm:t>
    </dgm:pt>
    <dgm:pt modelId="{78C7C1A3-568C-43A9-9BF8-F4A94543299E}" type="sibTrans" cxnId="{88738CE2-4768-4ABA-962E-391197D07A32}">
      <dgm:prSet/>
      <dgm:spPr/>
      <dgm:t>
        <a:bodyPr/>
        <a:lstStyle/>
        <a:p>
          <a:endParaRPr lang="en-US"/>
        </a:p>
      </dgm:t>
    </dgm:pt>
    <dgm:pt modelId="{217A21B9-FC0C-4316-A102-66109A197857}">
      <dgm:prSet phldrT="[Text]" phldr="0"/>
      <dgm:spPr/>
      <dgm:t>
        <a:bodyPr/>
        <a:lstStyle/>
        <a:p>
          <a:pPr rtl="0"/>
          <a:r>
            <a:rPr lang="en-US" b="1"/>
            <a:t>Local foods are served 2 times per month and these meals are claimed under Local5</a:t>
          </a:r>
          <a:r>
            <a:rPr lang="en-US" b="1">
              <a:latin typeface="Calibri"/>
            </a:rPr>
            <a:t>.</a:t>
          </a:r>
          <a:endParaRPr lang="en-US"/>
        </a:p>
      </dgm:t>
    </dgm:pt>
    <dgm:pt modelId="{0FDE891C-75ED-4E6B-B32A-E9209A649C42}" type="parTrans" cxnId="{CED81B20-8126-4747-BEF8-E7D030D7334F}">
      <dgm:prSet/>
      <dgm:spPr/>
      <dgm:t>
        <a:bodyPr/>
        <a:lstStyle/>
        <a:p>
          <a:endParaRPr lang="en-US"/>
        </a:p>
      </dgm:t>
    </dgm:pt>
    <dgm:pt modelId="{01EA4AF7-5786-4537-A9ED-D69925AD05C6}" type="sibTrans" cxnId="{CED81B20-8126-4747-BEF8-E7D030D7334F}">
      <dgm:prSet/>
      <dgm:spPr/>
      <dgm:t>
        <a:bodyPr/>
        <a:lstStyle/>
        <a:p>
          <a:endParaRPr lang="en-US"/>
        </a:p>
      </dgm:t>
    </dgm:pt>
    <dgm:pt modelId="{AD3D773E-E624-4456-A1A8-C5EA2AB5B7EC}">
      <dgm:prSet phldrT="[Text]" phldr="0"/>
      <dgm:spPr/>
      <dgm:t>
        <a:bodyPr/>
        <a:lstStyle/>
        <a:p>
          <a:r>
            <a:rPr lang="en-US">
              <a:latin typeface="Calibri"/>
            </a:rPr>
            <a:t>Evolving</a:t>
          </a:r>
          <a:endParaRPr lang="en-US"/>
        </a:p>
      </dgm:t>
    </dgm:pt>
    <dgm:pt modelId="{1B2DC7B1-20B4-406D-82E9-96EDE5EDE020}" type="parTrans" cxnId="{24017534-F1A0-49BC-9176-88186EFDF936}">
      <dgm:prSet/>
      <dgm:spPr/>
      <dgm:t>
        <a:bodyPr/>
        <a:lstStyle/>
        <a:p>
          <a:endParaRPr lang="en-US"/>
        </a:p>
      </dgm:t>
    </dgm:pt>
    <dgm:pt modelId="{C499D8A2-0073-494A-AAAD-A42F337D5DA9}" type="sibTrans" cxnId="{24017534-F1A0-49BC-9176-88186EFDF936}">
      <dgm:prSet/>
      <dgm:spPr/>
      <dgm:t>
        <a:bodyPr/>
        <a:lstStyle/>
        <a:p>
          <a:endParaRPr lang="en-US"/>
        </a:p>
      </dgm:t>
    </dgm:pt>
    <dgm:pt modelId="{FE09845F-AA62-4350-A308-90174BDAC768}">
      <dgm:prSet phldrT="[Text]" phldr="0"/>
      <dgm:spPr/>
      <dgm:t>
        <a:bodyPr/>
        <a:lstStyle/>
        <a:p>
          <a:pPr rtl="0"/>
          <a:r>
            <a:rPr lang="en-US" b="1"/>
            <a:t>Local foods are served once a week and these meals are claimed under Local5</a:t>
          </a:r>
          <a:r>
            <a:rPr lang="en-US" b="1">
              <a:latin typeface="Calibri"/>
            </a:rPr>
            <a:t>.</a:t>
          </a:r>
          <a:endParaRPr lang="en-US"/>
        </a:p>
      </dgm:t>
    </dgm:pt>
    <dgm:pt modelId="{562F55D3-204C-4749-9A5D-DA7A94755DF5}" type="parTrans" cxnId="{3E40AC7B-4E16-41D0-A7FC-4F603F65DFD0}">
      <dgm:prSet/>
      <dgm:spPr/>
      <dgm:t>
        <a:bodyPr/>
        <a:lstStyle/>
        <a:p>
          <a:endParaRPr lang="en-US"/>
        </a:p>
      </dgm:t>
    </dgm:pt>
    <dgm:pt modelId="{9AE3219B-5859-475C-B107-33BA9E2AB300}" type="sibTrans" cxnId="{3E40AC7B-4E16-41D0-A7FC-4F603F65DFD0}">
      <dgm:prSet/>
      <dgm:spPr/>
      <dgm:t>
        <a:bodyPr/>
        <a:lstStyle/>
        <a:p>
          <a:endParaRPr lang="en-US"/>
        </a:p>
      </dgm:t>
    </dgm:pt>
    <dgm:pt modelId="{F742752A-21E3-4B54-AB8D-A81E756A159F}">
      <dgm:prSet phldrT="[Text]" phldr="0"/>
      <dgm:spPr/>
      <dgm:t>
        <a:bodyPr/>
        <a:lstStyle/>
        <a:p>
          <a:r>
            <a:rPr lang="en-US">
              <a:latin typeface="Calibri"/>
            </a:rPr>
            <a:t>Perfecting</a:t>
          </a:r>
          <a:endParaRPr lang="en-US"/>
        </a:p>
      </dgm:t>
    </dgm:pt>
    <dgm:pt modelId="{173CB87F-CEBE-4B5C-803A-0F185703D144}" type="parTrans" cxnId="{F397A0F2-CB78-41E1-8C6C-DA61F7F10364}">
      <dgm:prSet/>
      <dgm:spPr/>
      <dgm:t>
        <a:bodyPr/>
        <a:lstStyle/>
        <a:p>
          <a:endParaRPr lang="en-US"/>
        </a:p>
      </dgm:t>
    </dgm:pt>
    <dgm:pt modelId="{EB6A2140-CCEE-4256-A94A-0A4590556323}" type="sibTrans" cxnId="{F397A0F2-CB78-41E1-8C6C-DA61F7F10364}">
      <dgm:prSet/>
      <dgm:spPr/>
      <dgm:t>
        <a:bodyPr/>
        <a:lstStyle/>
        <a:p>
          <a:endParaRPr lang="en-US"/>
        </a:p>
      </dgm:t>
    </dgm:pt>
    <dgm:pt modelId="{1879CFFC-A49F-4CB8-8C76-31DBCD8956B4}">
      <dgm:prSet phldrT="[Text]" phldr="0"/>
      <dgm:spPr/>
      <dgm:t>
        <a:bodyPr/>
        <a:lstStyle/>
        <a:p>
          <a:pPr rtl="0"/>
          <a:r>
            <a:rPr lang="en-US" b="1"/>
            <a:t>Local foods are served three times a week and these meals are claimed under Local 5 </a:t>
          </a:r>
          <a:r>
            <a:rPr lang="en-US" b="1">
              <a:latin typeface="Calibri"/>
            </a:rPr>
            <a:t>.</a:t>
          </a:r>
          <a:endParaRPr lang="en-US"/>
        </a:p>
      </dgm:t>
    </dgm:pt>
    <dgm:pt modelId="{71E745D9-245A-40B8-A598-A485045CD13E}" type="parTrans" cxnId="{A629DCB8-299D-4C35-B393-5C50B99BD18C}">
      <dgm:prSet/>
      <dgm:spPr/>
      <dgm:t>
        <a:bodyPr/>
        <a:lstStyle/>
        <a:p>
          <a:endParaRPr lang="en-US"/>
        </a:p>
      </dgm:t>
    </dgm:pt>
    <dgm:pt modelId="{A1C77C28-9450-4C94-81DA-6ADAECA2D6F7}" type="sibTrans" cxnId="{A629DCB8-299D-4C35-B393-5C50B99BD18C}">
      <dgm:prSet/>
      <dgm:spPr/>
      <dgm:t>
        <a:bodyPr/>
        <a:lstStyle/>
        <a:p>
          <a:endParaRPr lang="en-US"/>
        </a:p>
      </dgm:t>
    </dgm:pt>
    <dgm:pt modelId="{C67605C4-3FED-4C83-97C4-55E8CD30F9AE}" type="pres">
      <dgm:prSet presAssocID="{3144ACDA-5CCE-4BD5-8655-3EE3E3B187F7}" presName="linearFlow" presStyleCnt="0">
        <dgm:presLayoutVars>
          <dgm:dir/>
          <dgm:animLvl val="lvl"/>
          <dgm:resizeHandles val="exact"/>
        </dgm:presLayoutVars>
      </dgm:prSet>
      <dgm:spPr/>
    </dgm:pt>
    <dgm:pt modelId="{2978F321-528C-4A54-9DE2-FB2D555E56F9}" type="pres">
      <dgm:prSet presAssocID="{0B87B147-9CEC-4B9B-9BC4-BAD78FB04470}" presName="composite" presStyleCnt="0"/>
      <dgm:spPr/>
    </dgm:pt>
    <dgm:pt modelId="{AE6852C5-B265-47D1-8DCE-9CD5BD8489E6}" type="pres">
      <dgm:prSet presAssocID="{0B87B147-9CEC-4B9B-9BC4-BAD78FB04470}" presName="parTx" presStyleLbl="node1" presStyleIdx="0" presStyleCnt="3">
        <dgm:presLayoutVars>
          <dgm:chMax val="0"/>
          <dgm:chPref val="0"/>
          <dgm:bulletEnabled val="1"/>
        </dgm:presLayoutVars>
      </dgm:prSet>
      <dgm:spPr/>
    </dgm:pt>
    <dgm:pt modelId="{47A6AC24-6E41-444D-9F25-66DAE0727DE0}" type="pres">
      <dgm:prSet presAssocID="{0B87B147-9CEC-4B9B-9BC4-BAD78FB04470}" presName="parSh" presStyleLbl="node1" presStyleIdx="0" presStyleCnt="3"/>
      <dgm:spPr/>
    </dgm:pt>
    <dgm:pt modelId="{AC89255A-EF80-40C5-81F3-5E19E5DEAEBC}" type="pres">
      <dgm:prSet presAssocID="{0B87B147-9CEC-4B9B-9BC4-BAD78FB04470}" presName="desTx" presStyleLbl="fgAcc1" presStyleIdx="0" presStyleCnt="3">
        <dgm:presLayoutVars>
          <dgm:bulletEnabled val="1"/>
        </dgm:presLayoutVars>
      </dgm:prSet>
      <dgm:spPr/>
    </dgm:pt>
    <dgm:pt modelId="{13C9D862-3350-443C-A2FE-1B223C8B2681}" type="pres">
      <dgm:prSet presAssocID="{78C7C1A3-568C-43A9-9BF8-F4A94543299E}" presName="sibTrans" presStyleLbl="sibTrans2D1" presStyleIdx="0" presStyleCnt="2"/>
      <dgm:spPr/>
    </dgm:pt>
    <dgm:pt modelId="{1FEC936F-1869-48D5-8414-1BB81823CE25}" type="pres">
      <dgm:prSet presAssocID="{78C7C1A3-568C-43A9-9BF8-F4A94543299E}" presName="connTx" presStyleLbl="sibTrans2D1" presStyleIdx="0" presStyleCnt="2"/>
      <dgm:spPr/>
    </dgm:pt>
    <dgm:pt modelId="{E217DAE2-ED35-4D3D-A0F6-5AF632C2290F}" type="pres">
      <dgm:prSet presAssocID="{AD3D773E-E624-4456-A1A8-C5EA2AB5B7EC}" presName="composite" presStyleCnt="0"/>
      <dgm:spPr/>
    </dgm:pt>
    <dgm:pt modelId="{E768C4A9-A04D-4E5A-831F-10C7D3E95053}" type="pres">
      <dgm:prSet presAssocID="{AD3D773E-E624-4456-A1A8-C5EA2AB5B7EC}" presName="parTx" presStyleLbl="node1" presStyleIdx="0" presStyleCnt="3">
        <dgm:presLayoutVars>
          <dgm:chMax val="0"/>
          <dgm:chPref val="0"/>
          <dgm:bulletEnabled val="1"/>
        </dgm:presLayoutVars>
      </dgm:prSet>
      <dgm:spPr/>
    </dgm:pt>
    <dgm:pt modelId="{4CF2FA8E-34C9-49F1-9ED6-04B1CCDBA58A}" type="pres">
      <dgm:prSet presAssocID="{AD3D773E-E624-4456-A1A8-C5EA2AB5B7EC}" presName="parSh" presStyleLbl="node1" presStyleIdx="1" presStyleCnt="3"/>
      <dgm:spPr/>
    </dgm:pt>
    <dgm:pt modelId="{B90F133A-7C48-4BC7-A81B-13E53121EA97}" type="pres">
      <dgm:prSet presAssocID="{AD3D773E-E624-4456-A1A8-C5EA2AB5B7EC}" presName="desTx" presStyleLbl="fgAcc1" presStyleIdx="1" presStyleCnt="3">
        <dgm:presLayoutVars>
          <dgm:bulletEnabled val="1"/>
        </dgm:presLayoutVars>
      </dgm:prSet>
      <dgm:spPr/>
    </dgm:pt>
    <dgm:pt modelId="{D8287526-7984-4305-B5CF-12728B5C2BCA}" type="pres">
      <dgm:prSet presAssocID="{C499D8A2-0073-494A-AAAD-A42F337D5DA9}" presName="sibTrans" presStyleLbl="sibTrans2D1" presStyleIdx="1" presStyleCnt="2"/>
      <dgm:spPr/>
    </dgm:pt>
    <dgm:pt modelId="{46A1C35A-481D-419C-97F6-A949C69A70E4}" type="pres">
      <dgm:prSet presAssocID="{C499D8A2-0073-494A-AAAD-A42F337D5DA9}" presName="connTx" presStyleLbl="sibTrans2D1" presStyleIdx="1" presStyleCnt="2"/>
      <dgm:spPr/>
    </dgm:pt>
    <dgm:pt modelId="{C4C4D27B-64E3-4DE3-A934-3B58DB959FBA}" type="pres">
      <dgm:prSet presAssocID="{F742752A-21E3-4B54-AB8D-A81E756A159F}" presName="composite" presStyleCnt="0"/>
      <dgm:spPr/>
    </dgm:pt>
    <dgm:pt modelId="{7B267E09-FC0F-49FD-AA7F-0497E57E6B0D}" type="pres">
      <dgm:prSet presAssocID="{F742752A-21E3-4B54-AB8D-A81E756A159F}" presName="parTx" presStyleLbl="node1" presStyleIdx="1" presStyleCnt="3">
        <dgm:presLayoutVars>
          <dgm:chMax val="0"/>
          <dgm:chPref val="0"/>
          <dgm:bulletEnabled val="1"/>
        </dgm:presLayoutVars>
      </dgm:prSet>
      <dgm:spPr/>
    </dgm:pt>
    <dgm:pt modelId="{A1591DB1-18EE-478C-AEA2-353E07240BB7}" type="pres">
      <dgm:prSet presAssocID="{F742752A-21E3-4B54-AB8D-A81E756A159F}" presName="parSh" presStyleLbl="node1" presStyleIdx="2" presStyleCnt="3"/>
      <dgm:spPr/>
    </dgm:pt>
    <dgm:pt modelId="{9D2BE7C5-8976-48AF-B1B9-3E6D7A5A6A82}" type="pres">
      <dgm:prSet presAssocID="{F742752A-21E3-4B54-AB8D-A81E756A159F}" presName="desTx" presStyleLbl="fgAcc1" presStyleIdx="2" presStyleCnt="3">
        <dgm:presLayoutVars>
          <dgm:bulletEnabled val="1"/>
        </dgm:presLayoutVars>
      </dgm:prSet>
      <dgm:spPr/>
    </dgm:pt>
  </dgm:ptLst>
  <dgm:cxnLst>
    <dgm:cxn modelId="{34128C19-4B95-489B-9E08-14162C922B1C}" type="presOf" srcId="{FE09845F-AA62-4350-A308-90174BDAC768}" destId="{B90F133A-7C48-4BC7-A81B-13E53121EA97}" srcOrd="0" destOrd="0" presId="urn:microsoft.com/office/officeart/2005/8/layout/process3"/>
    <dgm:cxn modelId="{CED81B20-8126-4747-BEF8-E7D030D7334F}" srcId="{0B87B147-9CEC-4B9B-9BC4-BAD78FB04470}" destId="{217A21B9-FC0C-4316-A102-66109A197857}" srcOrd="0" destOrd="0" parTransId="{0FDE891C-75ED-4E6B-B32A-E9209A649C42}" sibTransId="{01EA4AF7-5786-4537-A9ED-D69925AD05C6}"/>
    <dgm:cxn modelId="{24017534-F1A0-49BC-9176-88186EFDF936}" srcId="{3144ACDA-5CCE-4BD5-8655-3EE3E3B187F7}" destId="{AD3D773E-E624-4456-A1A8-C5EA2AB5B7EC}" srcOrd="1" destOrd="0" parTransId="{1B2DC7B1-20B4-406D-82E9-96EDE5EDE020}" sibTransId="{C499D8A2-0073-494A-AAAD-A42F337D5DA9}"/>
    <dgm:cxn modelId="{ABAE4335-FE70-41C1-8BA7-42F9F93ECFC0}" type="presOf" srcId="{0B87B147-9CEC-4B9B-9BC4-BAD78FB04470}" destId="{47A6AC24-6E41-444D-9F25-66DAE0727DE0}" srcOrd="1" destOrd="0" presId="urn:microsoft.com/office/officeart/2005/8/layout/process3"/>
    <dgm:cxn modelId="{7C3BA65F-22F3-431A-926B-785E9EE6BCAB}" type="presOf" srcId="{F742752A-21E3-4B54-AB8D-A81E756A159F}" destId="{7B267E09-FC0F-49FD-AA7F-0497E57E6B0D}" srcOrd="0" destOrd="0" presId="urn:microsoft.com/office/officeart/2005/8/layout/process3"/>
    <dgm:cxn modelId="{D42CBE43-D7A6-40D1-919C-D8610682F681}" type="presOf" srcId="{C499D8A2-0073-494A-AAAD-A42F337D5DA9}" destId="{D8287526-7984-4305-B5CF-12728B5C2BCA}" srcOrd="0" destOrd="0" presId="urn:microsoft.com/office/officeart/2005/8/layout/process3"/>
    <dgm:cxn modelId="{BFC9A244-122C-411E-9A8B-94EDDAA360F5}" type="presOf" srcId="{78C7C1A3-568C-43A9-9BF8-F4A94543299E}" destId="{13C9D862-3350-443C-A2FE-1B223C8B2681}" srcOrd="0" destOrd="0" presId="urn:microsoft.com/office/officeart/2005/8/layout/process3"/>
    <dgm:cxn modelId="{F4C06B6C-41A0-48D2-86FB-4F16DE936193}" type="presOf" srcId="{0B87B147-9CEC-4B9B-9BC4-BAD78FB04470}" destId="{AE6852C5-B265-47D1-8DCE-9CD5BD8489E6}" srcOrd="0" destOrd="0" presId="urn:microsoft.com/office/officeart/2005/8/layout/process3"/>
    <dgm:cxn modelId="{A30D0E58-CD77-4CCF-BF35-EF75A31D1BA5}" type="presOf" srcId="{217A21B9-FC0C-4316-A102-66109A197857}" destId="{AC89255A-EF80-40C5-81F3-5E19E5DEAEBC}" srcOrd="0" destOrd="0" presId="urn:microsoft.com/office/officeart/2005/8/layout/process3"/>
    <dgm:cxn modelId="{3E40AC7B-4E16-41D0-A7FC-4F603F65DFD0}" srcId="{AD3D773E-E624-4456-A1A8-C5EA2AB5B7EC}" destId="{FE09845F-AA62-4350-A308-90174BDAC768}" srcOrd="0" destOrd="0" parTransId="{562F55D3-204C-4749-9A5D-DA7A94755DF5}" sibTransId="{9AE3219B-5859-475C-B107-33BA9E2AB300}"/>
    <dgm:cxn modelId="{9A2E868C-22C4-4EBD-8455-F2D1DAAA73AA}" type="presOf" srcId="{F742752A-21E3-4B54-AB8D-A81E756A159F}" destId="{A1591DB1-18EE-478C-AEA2-353E07240BB7}" srcOrd="1" destOrd="0" presId="urn:microsoft.com/office/officeart/2005/8/layout/process3"/>
    <dgm:cxn modelId="{6A9B6B90-3EAB-4CD9-9964-AD4E0E339AA1}" type="presOf" srcId="{3144ACDA-5CCE-4BD5-8655-3EE3E3B187F7}" destId="{C67605C4-3FED-4C83-97C4-55E8CD30F9AE}" srcOrd="0" destOrd="0" presId="urn:microsoft.com/office/officeart/2005/8/layout/process3"/>
    <dgm:cxn modelId="{5A8FAF90-74B8-4182-B6E1-C16E13406118}" type="presOf" srcId="{C499D8A2-0073-494A-AAAD-A42F337D5DA9}" destId="{46A1C35A-481D-419C-97F6-A949C69A70E4}" srcOrd="1" destOrd="0" presId="urn:microsoft.com/office/officeart/2005/8/layout/process3"/>
    <dgm:cxn modelId="{BEE3659A-F94E-4E48-9A34-BDD134213180}" type="presOf" srcId="{78C7C1A3-568C-43A9-9BF8-F4A94543299E}" destId="{1FEC936F-1869-48D5-8414-1BB81823CE25}" srcOrd="1" destOrd="0" presId="urn:microsoft.com/office/officeart/2005/8/layout/process3"/>
    <dgm:cxn modelId="{80E298A9-FC4C-4E5C-BC36-918FD63681EC}" type="presOf" srcId="{AD3D773E-E624-4456-A1A8-C5EA2AB5B7EC}" destId="{4CF2FA8E-34C9-49F1-9ED6-04B1CCDBA58A}" srcOrd="1" destOrd="0" presId="urn:microsoft.com/office/officeart/2005/8/layout/process3"/>
    <dgm:cxn modelId="{A629DCB8-299D-4C35-B393-5C50B99BD18C}" srcId="{F742752A-21E3-4B54-AB8D-A81E756A159F}" destId="{1879CFFC-A49F-4CB8-8C76-31DBCD8956B4}" srcOrd="0" destOrd="0" parTransId="{71E745D9-245A-40B8-A598-A485045CD13E}" sibTransId="{A1C77C28-9450-4C94-81DA-6ADAECA2D6F7}"/>
    <dgm:cxn modelId="{9A565BBD-FC6B-4C9B-9066-68C16E10AE6F}" type="presOf" srcId="{1879CFFC-A49F-4CB8-8C76-31DBCD8956B4}" destId="{9D2BE7C5-8976-48AF-B1B9-3E6D7A5A6A82}" srcOrd="0" destOrd="0" presId="urn:microsoft.com/office/officeart/2005/8/layout/process3"/>
    <dgm:cxn modelId="{765E4DCB-A20F-4255-B10A-E0639FF32E8B}" type="presOf" srcId="{AD3D773E-E624-4456-A1A8-C5EA2AB5B7EC}" destId="{E768C4A9-A04D-4E5A-831F-10C7D3E95053}" srcOrd="0" destOrd="0" presId="urn:microsoft.com/office/officeart/2005/8/layout/process3"/>
    <dgm:cxn modelId="{88738CE2-4768-4ABA-962E-391197D07A32}" srcId="{3144ACDA-5CCE-4BD5-8655-3EE3E3B187F7}" destId="{0B87B147-9CEC-4B9B-9BC4-BAD78FB04470}" srcOrd="0" destOrd="0" parTransId="{B701F144-BF2A-4AAC-A922-D588C51123E7}" sibTransId="{78C7C1A3-568C-43A9-9BF8-F4A94543299E}"/>
    <dgm:cxn modelId="{F397A0F2-CB78-41E1-8C6C-DA61F7F10364}" srcId="{3144ACDA-5CCE-4BD5-8655-3EE3E3B187F7}" destId="{F742752A-21E3-4B54-AB8D-A81E756A159F}" srcOrd="2" destOrd="0" parTransId="{173CB87F-CEBE-4B5C-803A-0F185703D144}" sibTransId="{EB6A2140-CCEE-4256-A94A-0A4590556323}"/>
    <dgm:cxn modelId="{12620F4C-76A6-4E52-B570-2D7B1D8F1529}" type="presParOf" srcId="{C67605C4-3FED-4C83-97C4-55E8CD30F9AE}" destId="{2978F321-528C-4A54-9DE2-FB2D555E56F9}" srcOrd="0" destOrd="0" presId="urn:microsoft.com/office/officeart/2005/8/layout/process3"/>
    <dgm:cxn modelId="{C2ABEED0-266F-4546-9C1E-63CE33A4FF21}" type="presParOf" srcId="{2978F321-528C-4A54-9DE2-FB2D555E56F9}" destId="{AE6852C5-B265-47D1-8DCE-9CD5BD8489E6}" srcOrd="0" destOrd="0" presId="urn:microsoft.com/office/officeart/2005/8/layout/process3"/>
    <dgm:cxn modelId="{4FDACADC-90D3-4284-92E8-30E266371C7B}" type="presParOf" srcId="{2978F321-528C-4A54-9DE2-FB2D555E56F9}" destId="{47A6AC24-6E41-444D-9F25-66DAE0727DE0}" srcOrd="1" destOrd="0" presId="urn:microsoft.com/office/officeart/2005/8/layout/process3"/>
    <dgm:cxn modelId="{B6979950-D11C-44E0-B00E-9333C633EE0D}" type="presParOf" srcId="{2978F321-528C-4A54-9DE2-FB2D555E56F9}" destId="{AC89255A-EF80-40C5-81F3-5E19E5DEAEBC}" srcOrd="2" destOrd="0" presId="urn:microsoft.com/office/officeart/2005/8/layout/process3"/>
    <dgm:cxn modelId="{AB9220C8-D86E-4854-90AF-C62A6CDA7D07}" type="presParOf" srcId="{C67605C4-3FED-4C83-97C4-55E8CD30F9AE}" destId="{13C9D862-3350-443C-A2FE-1B223C8B2681}" srcOrd="1" destOrd="0" presId="urn:microsoft.com/office/officeart/2005/8/layout/process3"/>
    <dgm:cxn modelId="{7E8C1E3E-70DE-4209-9865-52AD5B9F417F}" type="presParOf" srcId="{13C9D862-3350-443C-A2FE-1B223C8B2681}" destId="{1FEC936F-1869-48D5-8414-1BB81823CE25}" srcOrd="0" destOrd="0" presId="urn:microsoft.com/office/officeart/2005/8/layout/process3"/>
    <dgm:cxn modelId="{BDA9BB14-80C0-4CDA-8FD1-6F2734713C3B}" type="presParOf" srcId="{C67605C4-3FED-4C83-97C4-55E8CD30F9AE}" destId="{E217DAE2-ED35-4D3D-A0F6-5AF632C2290F}" srcOrd="2" destOrd="0" presId="urn:microsoft.com/office/officeart/2005/8/layout/process3"/>
    <dgm:cxn modelId="{480C64DD-B608-45D1-B8D3-94EF42F15EDA}" type="presParOf" srcId="{E217DAE2-ED35-4D3D-A0F6-5AF632C2290F}" destId="{E768C4A9-A04D-4E5A-831F-10C7D3E95053}" srcOrd="0" destOrd="0" presId="urn:microsoft.com/office/officeart/2005/8/layout/process3"/>
    <dgm:cxn modelId="{90B9E9F5-ECA6-4E97-A276-EDF580E1DAEB}" type="presParOf" srcId="{E217DAE2-ED35-4D3D-A0F6-5AF632C2290F}" destId="{4CF2FA8E-34C9-49F1-9ED6-04B1CCDBA58A}" srcOrd="1" destOrd="0" presId="urn:microsoft.com/office/officeart/2005/8/layout/process3"/>
    <dgm:cxn modelId="{2DDC27E8-8226-4592-A840-C19A8420E0E6}" type="presParOf" srcId="{E217DAE2-ED35-4D3D-A0F6-5AF632C2290F}" destId="{B90F133A-7C48-4BC7-A81B-13E53121EA97}" srcOrd="2" destOrd="0" presId="urn:microsoft.com/office/officeart/2005/8/layout/process3"/>
    <dgm:cxn modelId="{B894F663-A421-4ACE-AFE7-625EE21FF727}" type="presParOf" srcId="{C67605C4-3FED-4C83-97C4-55E8CD30F9AE}" destId="{D8287526-7984-4305-B5CF-12728B5C2BCA}" srcOrd="3" destOrd="0" presId="urn:microsoft.com/office/officeart/2005/8/layout/process3"/>
    <dgm:cxn modelId="{B4077634-D0E5-408F-8AE6-8E717788A703}" type="presParOf" srcId="{D8287526-7984-4305-B5CF-12728B5C2BCA}" destId="{46A1C35A-481D-419C-97F6-A949C69A70E4}" srcOrd="0" destOrd="0" presId="urn:microsoft.com/office/officeart/2005/8/layout/process3"/>
    <dgm:cxn modelId="{967860F4-B28F-4AA7-B757-B91FE5CECD5F}" type="presParOf" srcId="{C67605C4-3FED-4C83-97C4-55E8CD30F9AE}" destId="{C4C4D27B-64E3-4DE3-A934-3B58DB959FBA}" srcOrd="4" destOrd="0" presId="urn:microsoft.com/office/officeart/2005/8/layout/process3"/>
    <dgm:cxn modelId="{23F0DF15-80B0-402A-B505-27C4F6C00C6A}" type="presParOf" srcId="{C4C4D27B-64E3-4DE3-A934-3B58DB959FBA}" destId="{7B267E09-FC0F-49FD-AA7F-0497E57E6B0D}" srcOrd="0" destOrd="0" presId="urn:microsoft.com/office/officeart/2005/8/layout/process3"/>
    <dgm:cxn modelId="{8F6233CA-00F9-4191-8E67-2C03094E4EE5}" type="presParOf" srcId="{C4C4D27B-64E3-4DE3-A934-3B58DB959FBA}" destId="{A1591DB1-18EE-478C-AEA2-353E07240BB7}" srcOrd="1" destOrd="0" presId="urn:microsoft.com/office/officeart/2005/8/layout/process3"/>
    <dgm:cxn modelId="{0BD450D2-C7DB-4CB2-95FE-FC2F0DBF46B2}" type="presParOf" srcId="{C4C4D27B-64E3-4DE3-A934-3B58DB959FBA}" destId="{9D2BE7C5-8976-48AF-B1B9-3E6D7A5A6A8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AF675-F53B-43AF-B3C1-F8412A05822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5515AB2-2705-40CA-986F-98A46EBAF3AA}">
      <dgm:prSet phldrT="[Text]" phldr="0"/>
      <dgm:spPr/>
      <dgm:t>
        <a:bodyPr/>
        <a:lstStyle/>
        <a:p>
          <a:r>
            <a:rPr lang="en-US">
              <a:latin typeface="Calibri"/>
            </a:rPr>
            <a:t>Emerging</a:t>
          </a:r>
          <a:endParaRPr lang="en-US"/>
        </a:p>
      </dgm:t>
    </dgm:pt>
    <dgm:pt modelId="{FDE7100B-47F5-4FE8-8436-D62A40B27EDE}" type="parTrans" cxnId="{0BDE63B3-5EC8-48E9-A02C-E0763070B2A2}">
      <dgm:prSet/>
      <dgm:spPr/>
      <dgm:t>
        <a:bodyPr/>
        <a:lstStyle/>
        <a:p>
          <a:endParaRPr lang="en-US"/>
        </a:p>
      </dgm:t>
    </dgm:pt>
    <dgm:pt modelId="{87E2BB04-FA89-47B8-9EC2-E234433AEC07}" type="sibTrans" cxnId="{0BDE63B3-5EC8-48E9-A02C-E0763070B2A2}">
      <dgm:prSet/>
      <dgm:spPr/>
      <dgm:t>
        <a:bodyPr/>
        <a:lstStyle/>
        <a:p>
          <a:endParaRPr lang="en-US"/>
        </a:p>
      </dgm:t>
    </dgm:pt>
    <dgm:pt modelId="{D2CEB553-7789-4599-8DE8-ED2CF9B0D094}">
      <dgm:prSet phldrT="[Text]" phldr="0"/>
      <dgm:spPr/>
      <dgm:t>
        <a:bodyPr/>
        <a:lstStyle/>
        <a:p>
          <a:r>
            <a:rPr lang="en-US">
              <a:latin typeface="Calibri"/>
            </a:rPr>
            <a:t>Evolving</a:t>
          </a:r>
          <a:endParaRPr lang="en-US"/>
        </a:p>
      </dgm:t>
    </dgm:pt>
    <dgm:pt modelId="{03712760-3711-442F-9447-D4EAB9B4E16A}" type="parTrans" cxnId="{0D67DA88-2644-4272-977A-6ACF153346AD}">
      <dgm:prSet/>
      <dgm:spPr/>
      <dgm:t>
        <a:bodyPr/>
        <a:lstStyle/>
        <a:p>
          <a:endParaRPr lang="en-US"/>
        </a:p>
      </dgm:t>
    </dgm:pt>
    <dgm:pt modelId="{61D58849-F84D-4BC0-8FBC-0BF77FA987D7}" type="sibTrans" cxnId="{0D67DA88-2644-4272-977A-6ACF153346AD}">
      <dgm:prSet/>
      <dgm:spPr/>
      <dgm:t>
        <a:bodyPr/>
        <a:lstStyle/>
        <a:p>
          <a:endParaRPr lang="en-US"/>
        </a:p>
      </dgm:t>
    </dgm:pt>
    <dgm:pt modelId="{A1AD5E62-9436-480F-8980-CF07A9CD4DBF}">
      <dgm:prSet phldrT="[Text]" phldr="0"/>
      <dgm:spPr/>
      <dgm:t>
        <a:bodyPr/>
        <a:lstStyle/>
        <a:p>
          <a:pPr rtl="0"/>
          <a:r>
            <a:rPr lang="en-US" b="0"/>
            <a:t>Complete staff well-being survey to assess staff strengths and needs via a survey of current and prospective staff. </a:t>
          </a:r>
        </a:p>
      </dgm:t>
    </dgm:pt>
    <dgm:pt modelId="{F0E8DFD5-0EF1-4CD9-A3F6-69038A62D7CC}" type="parTrans" cxnId="{01E9451F-D3EC-41B8-8873-69CDE7136E06}">
      <dgm:prSet/>
      <dgm:spPr/>
      <dgm:t>
        <a:bodyPr/>
        <a:lstStyle/>
        <a:p>
          <a:endParaRPr lang="en-US"/>
        </a:p>
      </dgm:t>
    </dgm:pt>
    <dgm:pt modelId="{F4E55B61-026B-499F-A7E2-BF4AB92B771E}" type="sibTrans" cxnId="{01E9451F-D3EC-41B8-8873-69CDE7136E06}">
      <dgm:prSet/>
      <dgm:spPr/>
      <dgm:t>
        <a:bodyPr/>
        <a:lstStyle/>
        <a:p>
          <a:endParaRPr lang="en-US"/>
        </a:p>
      </dgm:t>
    </dgm:pt>
    <dgm:pt modelId="{4ECD0523-3474-40C7-BB0E-08970CB16B8B}">
      <dgm:prSet phldr="0"/>
      <dgm:spPr/>
      <dgm:t>
        <a:bodyPr/>
        <a:lstStyle/>
        <a:p>
          <a:pPr rtl="0"/>
          <a:r>
            <a:rPr lang="en-US" b="0"/>
            <a:t>Complete staff well-being survey to assess staff strengths and needs via a survey of current and prospective staff.</a:t>
          </a:r>
          <a:r>
            <a:rPr lang="en-US"/>
            <a:t> </a:t>
          </a:r>
        </a:p>
      </dgm:t>
    </dgm:pt>
    <dgm:pt modelId="{F16CF215-B14C-487B-840E-5F56D191849A}" type="parTrans" cxnId="{E5BFB30B-2B3C-4A16-B2DB-50CA643A2D27}">
      <dgm:prSet/>
      <dgm:spPr/>
    </dgm:pt>
    <dgm:pt modelId="{11EBF6F3-ECA6-4EBC-9924-E98E33F58858}" type="sibTrans" cxnId="{E5BFB30B-2B3C-4A16-B2DB-50CA643A2D27}">
      <dgm:prSet/>
      <dgm:spPr/>
      <dgm:t>
        <a:bodyPr/>
        <a:lstStyle/>
        <a:p>
          <a:endParaRPr lang="en-US"/>
        </a:p>
      </dgm:t>
    </dgm:pt>
    <dgm:pt modelId="{0E117A75-F6F8-4841-8B16-356119476589}">
      <dgm:prSet phldr="0"/>
      <dgm:spPr/>
      <dgm:t>
        <a:bodyPr/>
        <a:lstStyle/>
        <a:p>
          <a:pPr rtl="0"/>
          <a:r>
            <a:rPr lang="en-US" b="0"/>
            <a:t>With staff input or feedback, develop a clear mission and goals for staff wellness with actionable steps and strategies. (For action steps see strategies #2 - #7 of </a:t>
          </a:r>
          <a:r>
            <a:rPr lang="en-US" b="0" u="sng">
              <a:hlinkClick xmlns:r="http://schemas.openxmlformats.org/officeDocument/2006/relationships" r:id="rId1"/>
            </a:rPr>
            <a:t>Supporting the Wellness of All Staff in the Head Start Workforce | ECLKC (hhs.gov).)</a:t>
          </a:r>
          <a:endParaRPr lang="en-US" b="0"/>
        </a:p>
      </dgm:t>
    </dgm:pt>
    <dgm:pt modelId="{7979313D-F91A-4069-A41E-0B1F81426B12}" type="parTrans" cxnId="{521188CC-F285-4D46-9BC7-548A9EEDAA00}">
      <dgm:prSet/>
      <dgm:spPr/>
    </dgm:pt>
    <dgm:pt modelId="{18AB02AE-0BB1-49BD-BACE-E1E46F1BCB14}" type="sibTrans" cxnId="{521188CC-F285-4D46-9BC7-548A9EEDAA00}">
      <dgm:prSet/>
      <dgm:spPr/>
    </dgm:pt>
    <dgm:pt modelId="{71636B8A-33E1-44BE-A1EB-193E938DABCE}">
      <dgm:prSet phldr="0"/>
      <dgm:spPr/>
      <dgm:t>
        <a:bodyPr/>
        <a:lstStyle/>
        <a:p>
          <a:pPr rtl="0"/>
          <a:r>
            <a:rPr lang="en-US" b="0"/>
            <a:t>Periodically assess strengths and needs of staff by gathering data directly from both current and prospective staff.</a:t>
          </a:r>
        </a:p>
      </dgm:t>
    </dgm:pt>
    <dgm:pt modelId="{76951C30-3C39-4D9A-8638-710350A61A5E}" type="parTrans" cxnId="{8FCCEB59-B35C-4065-98DD-3372D391B573}">
      <dgm:prSet/>
      <dgm:spPr/>
    </dgm:pt>
    <dgm:pt modelId="{FF3D18D9-4616-49A8-951A-4134F254C6F5}" type="sibTrans" cxnId="{8FCCEB59-B35C-4065-98DD-3372D391B573}">
      <dgm:prSet/>
      <dgm:spPr/>
    </dgm:pt>
    <dgm:pt modelId="{8FD73B26-AF6B-4920-B8AD-7A6DA8677126}">
      <dgm:prSet phldr="0"/>
      <dgm:spPr/>
      <dgm:t>
        <a:bodyPr/>
        <a:lstStyle/>
        <a:p>
          <a:pPr rtl="0"/>
          <a:r>
            <a:rPr lang="en-US" b="0"/>
            <a:t>Implement identified policies, procedures, and strategies to support staff wellness that are informed by program data. Gather feedback from staff on wellness strategies to determine if refinements or improvements are needed.</a:t>
          </a:r>
        </a:p>
      </dgm:t>
    </dgm:pt>
    <dgm:pt modelId="{655072AD-A333-463F-85A4-3B69FECAC874}" type="parTrans" cxnId="{0A454AF9-2557-44C2-8A98-F044EAD1B185}">
      <dgm:prSet/>
      <dgm:spPr/>
    </dgm:pt>
    <dgm:pt modelId="{CA332778-8EC2-4901-B8AA-43DB2B1F5745}" type="sibTrans" cxnId="{0A454AF9-2557-44C2-8A98-F044EAD1B185}">
      <dgm:prSet/>
      <dgm:spPr/>
    </dgm:pt>
    <dgm:pt modelId="{F7AC44A6-ECEF-4AFF-A068-34AF0CD1DC3B}">
      <dgm:prSet phldr="0"/>
      <dgm:spPr/>
      <dgm:t>
        <a:bodyPr/>
        <a:lstStyle/>
        <a:p>
          <a:pPr rtl="0"/>
          <a:r>
            <a:rPr lang="en-US" b="0"/>
            <a:t>With staff input or feedback, develop a clear mission and goals for staff wellness with actionable steps and strategies based on staff well-being survey results. (For action steps see strategies #2 - #7 of </a:t>
          </a:r>
          <a:r>
            <a:rPr lang="en-US" b="0" u="sng">
              <a:hlinkClick xmlns:r="http://schemas.openxmlformats.org/officeDocument/2006/relationships" r:id="rId1"/>
            </a:rPr>
            <a:t>Supporting the Wellness of All Staff in the Head Start Workforce | ECLKC (hhs</a:t>
          </a:r>
          <a:r>
            <a:rPr lang="en-US" u="sng">
              <a:hlinkClick xmlns:r="http://schemas.openxmlformats.org/officeDocument/2006/relationships" r:id="rId1"/>
            </a:rPr>
            <a:t>.gov).)</a:t>
          </a:r>
          <a:endParaRPr lang="en-US"/>
        </a:p>
      </dgm:t>
    </dgm:pt>
    <dgm:pt modelId="{16086FBD-1586-4F13-B06F-1BE8EC7252EA}" type="parTrans" cxnId="{B0858FF1-599A-4E8E-BAF6-7B6E97AB049B}">
      <dgm:prSet/>
      <dgm:spPr/>
    </dgm:pt>
    <dgm:pt modelId="{B87D50D9-B006-4352-AAB8-862CABFAA893}" type="sibTrans" cxnId="{B0858FF1-599A-4E8E-BAF6-7B6E97AB049B}">
      <dgm:prSet/>
      <dgm:spPr/>
    </dgm:pt>
    <dgm:pt modelId="{0A4140F4-341C-450C-9867-C8623BC9283C}">
      <dgm:prSet phldr="0"/>
      <dgm:spPr/>
      <dgm:t>
        <a:bodyPr/>
        <a:lstStyle/>
        <a:p>
          <a:endParaRPr lang="en-US" b="0">
            <a:latin typeface="Calibri"/>
          </a:endParaRPr>
        </a:p>
      </dgm:t>
    </dgm:pt>
    <dgm:pt modelId="{8E249EC2-F64C-42AD-BD7D-7E9DB4BC391B}" type="parTrans" cxnId="{13B65EF4-2867-45BE-A119-A3DC840250FD}">
      <dgm:prSet/>
      <dgm:spPr/>
    </dgm:pt>
    <dgm:pt modelId="{3943B2DF-10CD-482E-A8A8-A561EC35771C}" type="sibTrans" cxnId="{13B65EF4-2867-45BE-A119-A3DC840250FD}">
      <dgm:prSet/>
      <dgm:spPr/>
    </dgm:pt>
    <dgm:pt modelId="{61253F02-6CC1-4FF0-801B-21469A414E57}">
      <dgm:prSet phldr="0"/>
      <dgm:spPr/>
      <dgm:t>
        <a:bodyPr/>
        <a:lstStyle/>
        <a:p>
          <a:endParaRPr lang="en-US" b="0">
            <a:latin typeface="Calibri"/>
          </a:endParaRPr>
        </a:p>
      </dgm:t>
    </dgm:pt>
    <dgm:pt modelId="{BB9D5E3F-FCDF-4589-9A85-832E87F4D963}" type="parTrans" cxnId="{4C1B7F70-270F-4A1D-9B63-475B1C1DDD81}">
      <dgm:prSet/>
      <dgm:spPr/>
    </dgm:pt>
    <dgm:pt modelId="{6662FD7D-DFF5-4FB6-9AA1-D931B744A6C5}" type="sibTrans" cxnId="{4C1B7F70-270F-4A1D-9B63-475B1C1DDD81}">
      <dgm:prSet/>
      <dgm:spPr/>
    </dgm:pt>
    <dgm:pt modelId="{4B1C73EF-5940-4656-AEAE-C4C915F27151}">
      <dgm:prSet phldr="0"/>
      <dgm:spPr/>
      <dgm:t>
        <a:bodyPr/>
        <a:lstStyle/>
        <a:p>
          <a:pPr rtl="0"/>
          <a:r>
            <a:rPr lang="en-US" b="1">
              <a:latin typeface="Calibri"/>
            </a:rPr>
            <a:t>Perfecting</a:t>
          </a:r>
          <a:endParaRPr lang="en-US" b="0">
            <a:latin typeface="Calibri"/>
          </a:endParaRPr>
        </a:p>
      </dgm:t>
    </dgm:pt>
    <dgm:pt modelId="{DE48855A-8AE5-4CF9-A01B-57A36521A1CE}" type="parTrans" cxnId="{DDABC4DF-4A17-442E-AB97-D65DAE8F8DEF}">
      <dgm:prSet/>
      <dgm:spPr/>
    </dgm:pt>
    <dgm:pt modelId="{4A5730D2-A1B9-46D4-9AD9-F1C929E2A928}" type="sibTrans" cxnId="{DDABC4DF-4A17-442E-AB97-D65DAE8F8DEF}">
      <dgm:prSet/>
      <dgm:spPr/>
      <dgm:t>
        <a:bodyPr/>
        <a:lstStyle/>
        <a:p>
          <a:endParaRPr lang="en-US"/>
        </a:p>
      </dgm:t>
    </dgm:pt>
    <dgm:pt modelId="{D4F568B5-9A3C-4D4A-A66D-72B28FDE584D}">
      <dgm:prSet phldr="0"/>
      <dgm:spPr/>
      <dgm:t>
        <a:bodyPr/>
        <a:lstStyle/>
        <a:p>
          <a:endParaRPr lang="en-US" b="1">
            <a:latin typeface="Calibri"/>
          </a:endParaRPr>
        </a:p>
      </dgm:t>
    </dgm:pt>
    <dgm:pt modelId="{110388B3-F948-472E-B25B-7E9F29250D9B}" type="parTrans" cxnId="{5FA33181-4659-428C-86A2-699D93B394A6}">
      <dgm:prSet/>
      <dgm:spPr/>
    </dgm:pt>
    <dgm:pt modelId="{DB6444A5-D566-4626-A2F1-4CA8BEB245BD}" type="sibTrans" cxnId="{5FA33181-4659-428C-86A2-699D93B394A6}">
      <dgm:prSet/>
      <dgm:spPr/>
    </dgm:pt>
    <dgm:pt modelId="{470F94CC-F67D-4491-B9CA-C13872ECF091}">
      <dgm:prSet phldr="0"/>
      <dgm:spPr/>
      <dgm:t>
        <a:bodyPr/>
        <a:lstStyle/>
        <a:p>
          <a:endParaRPr lang="en-US" b="1">
            <a:latin typeface="Calibri"/>
          </a:endParaRPr>
        </a:p>
      </dgm:t>
    </dgm:pt>
    <dgm:pt modelId="{E0D3C8F7-2FA7-485F-9F0D-A01597FFFA76}" type="parTrans" cxnId="{C9D49E60-8E1A-4DDC-8B51-D562D392A18C}">
      <dgm:prSet/>
      <dgm:spPr/>
    </dgm:pt>
    <dgm:pt modelId="{5BDB2C6D-3004-4129-8F82-14F067978A08}" type="sibTrans" cxnId="{C9D49E60-8E1A-4DDC-8B51-D562D392A18C}">
      <dgm:prSet/>
      <dgm:spPr/>
    </dgm:pt>
    <dgm:pt modelId="{9DDF3219-CC11-4C0B-9B10-11E88C35F2EB}">
      <dgm:prSet phldr="0"/>
      <dgm:spPr/>
      <dgm:t>
        <a:bodyPr/>
        <a:lstStyle/>
        <a:p>
          <a:pPr rtl="0"/>
          <a:r>
            <a:rPr lang="en-US"/>
            <a:t>Complete staff well-being survey to </a:t>
          </a:r>
          <a:r>
            <a:rPr lang="en-US" b="0"/>
            <a:t>assess </a:t>
          </a:r>
          <a:r>
            <a:rPr lang="en-US"/>
            <a:t>staff </a:t>
          </a:r>
          <a:r>
            <a:rPr lang="en-US" b="0"/>
            <a:t>strengths and needs via </a:t>
          </a:r>
          <a:r>
            <a:rPr lang="en-US"/>
            <a:t>a </a:t>
          </a:r>
          <a:r>
            <a:rPr lang="en-US" b="0"/>
            <a:t>survey of current </a:t>
          </a:r>
          <a:r>
            <a:rPr lang="en-US"/>
            <a:t>and </a:t>
          </a:r>
          <a:r>
            <a:rPr lang="en-US" b="0"/>
            <a:t>prospective staff.</a:t>
          </a:r>
          <a:r>
            <a:rPr lang="en-US" b="1"/>
            <a:t> </a:t>
          </a:r>
          <a:endParaRPr lang="en-US"/>
        </a:p>
      </dgm:t>
    </dgm:pt>
    <dgm:pt modelId="{9BFF6917-9B61-4EDA-9B60-030ED40FA0DD}" type="parTrans" cxnId="{1C939119-7079-4ABE-8771-39EA87468861}">
      <dgm:prSet/>
      <dgm:spPr/>
    </dgm:pt>
    <dgm:pt modelId="{378DBAA3-66AD-4869-A47F-2646D7FABC61}" type="sibTrans" cxnId="{1C939119-7079-4ABE-8771-39EA87468861}">
      <dgm:prSet/>
      <dgm:spPr/>
    </dgm:pt>
    <dgm:pt modelId="{40535863-0E72-4ADE-B4C4-4D193CA8746C}" type="pres">
      <dgm:prSet presAssocID="{5C3AF675-F53B-43AF-B3C1-F8412A058226}" presName="linearFlow" presStyleCnt="0">
        <dgm:presLayoutVars>
          <dgm:dir/>
          <dgm:animLvl val="lvl"/>
          <dgm:resizeHandles val="exact"/>
        </dgm:presLayoutVars>
      </dgm:prSet>
      <dgm:spPr/>
    </dgm:pt>
    <dgm:pt modelId="{ED8DBDE3-D22A-4491-8525-DB6F19F17415}" type="pres">
      <dgm:prSet presAssocID="{95515AB2-2705-40CA-986F-98A46EBAF3AA}" presName="composite" presStyleCnt="0"/>
      <dgm:spPr/>
    </dgm:pt>
    <dgm:pt modelId="{4D0E25D2-6B92-4ED3-8CD8-1E97499FF604}" type="pres">
      <dgm:prSet presAssocID="{95515AB2-2705-40CA-986F-98A46EBAF3AA}" presName="parTx" presStyleLbl="node1" presStyleIdx="0" presStyleCnt="3">
        <dgm:presLayoutVars>
          <dgm:chMax val="0"/>
          <dgm:chPref val="0"/>
          <dgm:bulletEnabled val="1"/>
        </dgm:presLayoutVars>
      </dgm:prSet>
      <dgm:spPr/>
    </dgm:pt>
    <dgm:pt modelId="{1CC49FB9-FAA7-4B53-BAC8-75310BFC802C}" type="pres">
      <dgm:prSet presAssocID="{95515AB2-2705-40CA-986F-98A46EBAF3AA}" presName="parSh" presStyleLbl="node1" presStyleIdx="0" presStyleCnt="3"/>
      <dgm:spPr/>
    </dgm:pt>
    <dgm:pt modelId="{170BCBC4-9264-481B-A15E-F591663AB39B}" type="pres">
      <dgm:prSet presAssocID="{95515AB2-2705-40CA-986F-98A46EBAF3AA}" presName="desTx" presStyleLbl="fgAcc1" presStyleIdx="0" presStyleCnt="3">
        <dgm:presLayoutVars>
          <dgm:bulletEnabled val="1"/>
        </dgm:presLayoutVars>
      </dgm:prSet>
      <dgm:spPr/>
    </dgm:pt>
    <dgm:pt modelId="{B4D1DCCA-DA69-41AF-8F86-8A160FE54640}" type="pres">
      <dgm:prSet presAssocID="{87E2BB04-FA89-47B8-9EC2-E234433AEC07}" presName="sibTrans" presStyleLbl="sibTrans2D1" presStyleIdx="0" presStyleCnt="2"/>
      <dgm:spPr/>
    </dgm:pt>
    <dgm:pt modelId="{F50E2403-D3CE-4814-9A53-0EC8A75C8181}" type="pres">
      <dgm:prSet presAssocID="{87E2BB04-FA89-47B8-9EC2-E234433AEC07}" presName="connTx" presStyleLbl="sibTrans2D1" presStyleIdx="0" presStyleCnt="2"/>
      <dgm:spPr/>
    </dgm:pt>
    <dgm:pt modelId="{B377483F-E7F2-4E2C-A7D5-9F2F47AE2B14}" type="pres">
      <dgm:prSet presAssocID="{D2CEB553-7789-4599-8DE8-ED2CF9B0D094}" presName="composite" presStyleCnt="0"/>
      <dgm:spPr/>
    </dgm:pt>
    <dgm:pt modelId="{6AB9F178-DF56-4C31-AEB0-56646E61DAB9}" type="pres">
      <dgm:prSet presAssocID="{D2CEB553-7789-4599-8DE8-ED2CF9B0D094}" presName="parTx" presStyleLbl="node1" presStyleIdx="0" presStyleCnt="3">
        <dgm:presLayoutVars>
          <dgm:chMax val="0"/>
          <dgm:chPref val="0"/>
          <dgm:bulletEnabled val="1"/>
        </dgm:presLayoutVars>
      </dgm:prSet>
      <dgm:spPr/>
    </dgm:pt>
    <dgm:pt modelId="{B07C2EA5-C723-4B52-B80F-9D828886441B}" type="pres">
      <dgm:prSet presAssocID="{D2CEB553-7789-4599-8DE8-ED2CF9B0D094}" presName="parSh" presStyleLbl="node1" presStyleIdx="1" presStyleCnt="3"/>
      <dgm:spPr/>
    </dgm:pt>
    <dgm:pt modelId="{986C1C73-719E-42F6-A1CF-AC5EB3F05107}" type="pres">
      <dgm:prSet presAssocID="{D2CEB553-7789-4599-8DE8-ED2CF9B0D094}" presName="desTx" presStyleLbl="fgAcc1" presStyleIdx="1" presStyleCnt="3">
        <dgm:presLayoutVars>
          <dgm:bulletEnabled val="1"/>
        </dgm:presLayoutVars>
      </dgm:prSet>
      <dgm:spPr/>
    </dgm:pt>
    <dgm:pt modelId="{0EDCB198-E7C4-41FA-BA67-50979DA3A671}" type="pres">
      <dgm:prSet presAssocID="{61D58849-F84D-4BC0-8FBC-0BF77FA987D7}" presName="sibTrans" presStyleLbl="sibTrans2D1" presStyleIdx="1" presStyleCnt="2"/>
      <dgm:spPr/>
    </dgm:pt>
    <dgm:pt modelId="{A6323C24-D13D-48FA-A840-A64062AB8199}" type="pres">
      <dgm:prSet presAssocID="{61D58849-F84D-4BC0-8FBC-0BF77FA987D7}" presName="connTx" presStyleLbl="sibTrans2D1" presStyleIdx="1" presStyleCnt="2"/>
      <dgm:spPr/>
    </dgm:pt>
    <dgm:pt modelId="{A949E492-8A71-4E96-8D63-2B5C02267382}" type="pres">
      <dgm:prSet presAssocID="{4B1C73EF-5940-4656-AEAE-C4C915F27151}" presName="composite" presStyleCnt="0"/>
      <dgm:spPr/>
    </dgm:pt>
    <dgm:pt modelId="{CFBA8E33-8DD4-4A2C-8EED-30FA5EA8E342}" type="pres">
      <dgm:prSet presAssocID="{4B1C73EF-5940-4656-AEAE-C4C915F27151}" presName="parTx" presStyleLbl="node1" presStyleIdx="1" presStyleCnt="3">
        <dgm:presLayoutVars>
          <dgm:chMax val="0"/>
          <dgm:chPref val="0"/>
          <dgm:bulletEnabled val="1"/>
        </dgm:presLayoutVars>
      </dgm:prSet>
      <dgm:spPr/>
    </dgm:pt>
    <dgm:pt modelId="{8FB6ADDE-F16E-4E3F-A845-BB32A6B7735B}" type="pres">
      <dgm:prSet presAssocID="{4B1C73EF-5940-4656-AEAE-C4C915F27151}" presName="parSh" presStyleLbl="node1" presStyleIdx="2" presStyleCnt="3"/>
      <dgm:spPr/>
    </dgm:pt>
    <dgm:pt modelId="{62CD820E-D813-49E6-A29F-6B0A4C4DAA43}" type="pres">
      <dgm:prSet presAssocID="{4B1C73EF-5940-4656-AEAE-C4C915F27151}" presName="desTx" presStyleLbl="fgAcc1" presStyleIdx="2" presStyleCnt="3">
        <dgm:presLayoutVars>
          <dgm:bulletEnabled val="1"/>
        </dgm:presLayoutVars>
      </dgm:prSet>
      <dgm:spPr/>
    </dgm:pt>
  </dgm:ptLst>
  <dgm:cxnLst>
    <dgm:cxn modelId="{C324F302-F67E-4102-B4DF-E0D45325A098}" type="presOf" srcId="{D2CEB553-7789-4599-8DE8-ED2CF9B0D094}" destId="{6AB9F178-DF56-4C31-AEB0-56646E61DAB9}" srcOrd="0" destOrd="0" presId="urn:microsoft.com/office/officeart/2005/8/layout/process3"/>
    <dgm:cxn modelId="{E5BFB30B-2B3C-4A16-B2DB-50CA643A2D27}" srcId="{4B1C73EF-5940-4656-AEAE-C4C915F27151}" destId="{4ECD0523-3474-40C7-BB0E-08970CB16B8B}" srcOrd="0" destOrd="0" parTransId="{F16CF215-B14C-487B-840E-5F56D191849A}" sibTransId="{11EBF6F3-ECA6-4EBC-9924-E98E33F58858}"/>
    <dgm:cxn modelId="{70DAB90B-1628-4F49-AD6D-0A4885C883C7}" type="presOf" srcId="{D4F568B5-9A3C-4D4A-A66D-72B28FDE584D}" destId="{986C1C73-719E-42F6-A1CF-AC5EB3F05107}" srcOrd="0" destOrd="1" presId="urn:microsoft.com/office/officeart/2005/8/layout/process3"/>
    <dgm:cxn modelId="{F26F1914-89E3-46F9-98BB-166E829D2EF0}" type="presOf" srcId="{61D58849-F84D-4BC0-8FBC-0BF77FA987D7}" destId="{A6323C24-D13D-48FA-A840-A64062AB8199}" srcOrd="1" destOrd="0" presId="urn:microsoft.com/office/officeart/2005/8/layout/process3"/>
    <dgm:cxn modelId="{1C939119-7079-4ABE-8771-39EA87468861}" srcId="{95515AB2-2705-40CA-986F-98A46EBAF3AA}" destId="{9DDF3219-CC11-4C0B-9B10-11E88C35F2EB}" srcOrd="0" destOrd="0" parTransId="{9BFF6917-9B61-4EDA-9B60-030ED40FA0DD}" sibTransId="{378DBAA3-66AD-4869-A47F-2646D7FABC61}"/>
    <dgm:cxn modelId="{01E9451F-D3EC-41B8-8873-69CDE7136E06}" srcId="{D2CEB553-7789-4599-8DE8-ED2CF9B0D094}" destId="{A1AD5E62-9436-480F-8980-CF07A9CD4DBF}" srcOrd="0" destOrd="0" parTransId="{F0E8DFD5-0EF1-4CD9-A3F6-69038A62D7CC}" sibTransId="{F4E55B61-026B-499F-A7E2-BF4AB92B771E}"/>
    <dgm:cxn modelId="{10DE0E2A-ACA6-4676-A2C5-AC4F13EA4E42}" type="presOf" srcId="{4B1C73EF-5940-4656-AEAE-C4C915F27151}" destId="{CFBA8E33-8DD4-4A2C-8EED-30FA5EA8E342}" srcOrd="0" destOrd="0" presId="urn:microsoft.com/office/officeart/2005/8/layout/process3"/>
    <dgm:cxn modelId="{C9AD6B2B-CA3C-4E32-B6B0-0DE9B0653606}" type="presOf" srcId="{470F94CC-F67D-4491-B9CA-C13872ECF091}" destId="{62CD820E-D813-49E6-A29F-6B0A4C4DAA43}" srcOrd="0" destOrd="1" presId="urn:microsoft.com/office/officeart/2005/8/layout/process3"/>
    <dgm:cxn modelId="{9E987237-CEFE-4E87-BA28-1DF9052A781C}" type="presOf" srcId="{87E2BB04-FA89-47B8-9EC2-E234433AEC07}" destId="{B4D1DCCA-DA69-41AF-8F86-8A160FE54640}" srcOrd="0" destOrd="0" presId="urn:microsoft.com/office/officeart/2005/8/layout/process3"/>
    <dgm:cxn modelId="{84D7F53D-F43F-4F7E-9283-B9524300C55D}" type="presOf" srcId="{4ECD0523-3474-40C7-BB0E-08970CB16B8B}" destId="{62CD820E-D813-49E6-A29F-6B0A4C4DAA43}" srcOrd="0" destOrd="0" presId="urn:microsoft.com/office/officeart/2005/8/layout/process3"/>
    <dgm:cxn modelId="{3E224140-ADA3-423D-B696-27773A92ED67}" type="presOf" srcId="{0E117A75-F6F8-4841-8B16-356119476589}" destId="{62CD820E-D813-49E6-A29F-6B0A4C4DAA43}" srcOrd="0" destOrd="2" presId="urn:microsoft.com/office/officeart/2005/8/layout/process3"/>
    <dgm:cxn modelId="{24BFF95D-5F16-419C-89E5-CB0F21F0C94E}" type="presOf" srcId="{A1AD5E62-9436-480F-8980-CF07A9CD4DBF}" destId="{986C1C73-719E-42F6-A1CF-AC5EB3F05107}" srcOrd="0" destOrd="0" presId="urn:microsoft.com/office/officeart/2005/8/layout/process3"/>
    <dgm:cxn modelId="{C9D49E60-8E1A-4DDC-8B51-D562D392A18C}" srcId="{4B1C73EF-5940-4656-AEAE-C4C915F27151}" destId="{470F94CC-F67D-4491-B9CA-C13872ECF091}" srcOrd="1" destOrd="0" parTransId="{E0D3C8F7-2FA7-485F-9F0D-A01597FFFA76}" sibTransId="{5BDB2C6D-3004-4129-8F82-14F067978A08}"/>
    <dgm:cxn modelId="{9FA93D62-8108-4CBF-85E4-EDFFF0DBB908}" type="presOf" srcId="{5C3AF675-F53B-43AF-B3C1-F8412A058226}" destId="{40535863-0E72-4ADE-B4C4-4D193CA8746C}" srcOrd="0" destOrd="0" presId="urn:microsoft.com/office/officeart/2005/8/layout/process3"/>
    <dgm:cxn modelId="{5C057D42-DC0C-44EF-9B5D-70B880B1F304}" type="presOf" srcId="{4B1C73EF-5940-4656-AEAE-C4C915F27151}" destId="{8FB6ADDE-F16E-4E3F-A845-BB32A6B7735B}" srcOrd="1" destOrd="0" presId="urn:microsoft.com/office/officeart/2005/8/layout/process3"/>
    <dgm:cxn modelId="{2EA31F49-EFDE-4F78-A51C-73FD83BD646E}" type="presOf" srcId="{9DDF3219-CC11-4C0B-9B10-11E88C35F2EB}" destId="{170BCBC4-9264-481B-A15E-F591663AB39B}" srcOrd="0" destOrd="0" presId="urn:microsoft.com/office/officeart/2005/8/layout/process3"/>
    <dgm:cxn modelId="{A681846D-C851-4F6B-A777-DFA1FC831479}" type="presOf" srcId="{0A4140F4-341C-450C-9867-C8623BC9283C}" destId="{62CD820E-D813-49E6-A29F-6B0A4C4DAA43}" srcOrd="0" destOrd="3" presId="urn:microsoft.com/office/officeart/2005/8/layout/process3"/>
    <dgm:cxn modelId="{4C1B7F70-270F-4A1D-9B63-475B1C1DDD81}" srcId="{4B1C73EF-5940-4656-AEAE-C4C915F27151}" destId="{61253F02-6CC1-4FF0-801B-21469A414E57}" srcOrd="5" destOrd="0" parTransId="{BB9D5E3F-FCDF-4589-9A85-832E87F4D963}" sibTransId="{6662FD7D-DFF5-4FB6-9AA1-D931B744A6C5}"/>
    <dgm:cxn modelId="{24918A77-428D-43C1-B731-42B8B3EB106C}" type="presOf" srcId="{8FD73B26-AF6B-4920-B8AD-7A6DA8677126}" destId="{62CD820E-D813-49E6-A29F-6B0A4C4DAA43}" srcOrd="0" destOrd="6" presId="urn:microsoft.com/office/officeart/2005/8/layout/process3"/>
    <dgm:cxn modelId="{8FCCEB59-B35C-4065-98DD-3372D391B573}" srcId="{4B1C73EF-5940-4656-AEAE-C4C915F27151}" destId="{71636B8A-33E1-44BE-A1EB-193E938DABCE}" srcOrd="4" destOrd="0" parTransId="{76951C30-3C39-4D9A-8638-710350A61A5E}" sibTransId="{FF3D18D9-4616-49A8-951A-4134F254C6F5}"/>
    <dgm:cxn modelId="{5FA33181-4659-428C-86A2-699D93B394A6}" srcId="{D2CEB553-7789-4599-8DE8-ED2CF9B0D094}" destId="{D4F568B5-9A3C-4D4A-A66D-72B28FDE584D}" srcOrd="1" destOrd="0" parTransId="{110388B3-F948-472E-B25B-7E9F29250D9B}" sibTransId="{DB6444A5-D566-4626-A2F1-4CA8BEB245BD}"/>
    <dgm:cxn modelId="{0D67DA88-2644-4272-977A-6ACF153346AD}" srcId="{5C3AF675-F53B-43AF-B3C1-F8412A058226}" destId="{D2CEB553-7789-4599-8DE8-ED2CF9B0D094}" srcOrd="1" destOrd="0" parTransId="{03712760-3711-442F-9447-D4EAB9B4E16A}" sibTransId="{61D58849-F84D-4BC0-8FBC-0BF77FA987D7}"/>
    <dgm:cxn modelId="{FC853E9B-8050-4098-B310-F9357AA6C262}" type="presOf" srcId="{95515AB2-2705-40CA-986F-98A46EBAF3AA}" destId="{4D0E25D2-6B92-4ED3-8CD8-1E97499FF604}" srcOrd="0" destOrd="0" presId="urn:microsoft.com/office/officeart/2005/8/layout/process3"/>
    <dgm:cxn modelId="{B4F9DEA7-E636-4C61-87A8-3A59E24E9E6B}" type="presOf" srcId="{95515AB2-2705-40CA-986F-98A46EBAF3AA}" destId="{1CC49FB9-FAA7-4B53-BAC8-75310BFC802C}" srcOrd="1" destOrd="0" presId="urn:microsoft.com/office/officeart/2005/8/layout/process3"/>
    <dgm:cxn modelId="{0BDE63B3-5EC8-48E9-A02C-E0763070B2A2}" srcId="{5C3AF675-F53B-43AF-B3C1-F8412A058226}" destId="{95515AB2-2705-40CA-986F-98A46EBAF3AA}" srcOrd="0" destOrd="0" parTransId="{FDE7100B-47F5-4FE8-8436-D62A40B27EDE}" sibTransId="{87E2BB04-FA89-47B8-9EC2-E234433AEC07}"/>
    <dgm:cxn modelId="{CE5694C4-DD8C-4EF0-B5DA-8968B7FC00C2}" type="presOf" srcId="{D2CEB553-7789-4599-8DE8-ED2CF9B0D094}" destId="{B07C2EA5-C723-4B52-B80F-9D828886441B}" srcOrd="1" destOrd="0" presId="urn:microsoft.com/office/officeart/2005/8/layout/process3"/>
    <dgm:cxn modelId="{8EC01EC6-9421-481F-BCC8-B64F40DC3214}" type="presOf" srcId="{F7AC44A6-ECEF-4AFF-A068-34AF0CD1DC3B}" destId="{986C1C73-719E-42F6-A1CF-AC5EB3F05107}" srcOrd="0" destOrd="2" presId="urn:microsoft.com/office/officeart/2005/8/layout/process3"/>
    <dgm:cxn modelId="{40E816CB-146C-475B-9CC0-6B297CE85CC2}" type="presOf" srcId="{61253F02-6CC1-4FF0-801B-21469A414E57}" destId="{62CD820E-D813-49E6-A29F-6B0A4C4DAA43}" srcOrd="0" destOrd="5" presId="urn:microsoft.com/office/officeart/2005/8/layout/process3"/>
    <dgm:cxn modelId="{521188CC-F285-4D46-9BC7-548A9EEDAA00}" srcId="{4B1C73EF-5940-4656-AEAE-C4C915F27151}" destId="{0E117A75-F6F8-4841-8B16-356119476589}" srcOrd="2" destOrd="0" parTransId="{7979313D-F91A-4069-A41E-0B1F81426B12}" sibTransId="{18AB02AE-0BB1-49BD-BACE-E1E46F1BCB14}"/>
    <dgm:cxn modelId="{19F16DD1-B72F-46C4-98BC-72BCE9BA8996}" type="presOf" srcId="{61D58849-F84D-4BC0-8FBC-0BF77FA987D7}" destId="{0EDCB198-E7C4-41FA-BA67-50979DA3A671}" srcOrd="0" destOrd="0" presId="urn:microsoft.com/office/officeart/2005/8/layout/process3"/>
    <dgm:cxn modelId="{047335D2-1962-4A82-BA21-5EB2FD052B9A}" type="presOf" srcId="{71636B8A-33E1-44BE-A1EB-193E938DABCE}" destId="{62CD820E-D813-49E6-A29F-6B0A4C4DAA43}" srcOrd="0" destOrd="4" presId="urn:microsoft.com/office/officeart/2005/8/layout/process3"/>
    <dgm:cxn modelId="{DDABC4DF-4A17-442E-AB97-D65DAE8F8DEF}" srcId="{5C3AF675-F53B-43AF-B3C1-F8412A058226}" destId="{4B1C73EF-5940-4656-AEAE-C4C915F27151}" srcOrd="2" destOrd="0" parTransId="{DE48855A-8AE5-4CF9-A01B-57A36521A1CE}" sibTransId="{4A5730D2-A1B9-46D4-9AD9-F1C929E2A928}"/>
    <dgm:cxn modelId="{B0858FF1-599A-4E8E-BAF6-7B6E97AB049B}" srcId="{D2CEB553-7789-4599-8DE8-ED2CF9B0D094}" destId="{F7AC44A6-ECEF-4AFF-A068-34AF0CD1DC3B}" srcOrd="2" destOrd="0" parTransId="{16086FBD-1586-4F13-B06F-1BE8EC7252EA}" sibTransId="{B87D50D9-B006-4352-AAB8-862CABFAA893}"/>
    <dgm:cxn modelId="{13B65EF4-2867-45BE-A119-A3DC840250FD}" srcId="{4B1C73EF-5940-4656-AEAE-C4C915F27151}" destId="{0A4140F4-341C-450C-9867-C8623BC9283C}" srcOrd="3" destOrd="0" parTransId="{8E249EC2-F64C-42AD-BD7D-7E9DB4BC391B}" sibTransId="{3943B2DF-10CD-482E-A8A8-A561EC35771C}"/>
    <dgm:cxn modelId="{1F5690F6-3457-4F20-8451-93F6C553B549}" type="presOf" srcId="{87E2BB04-FA89-47B8-9EC2-E234433AEC07}" destId="{F50E2403-D3CE-4814-9A53-0EC8A75C8181}" srcOrd="1" destOrd="0" presId="urn:microsoft.com/office/officeart/2005/8/layout/process3"/>
    <dgm:cxn modelId="{0A454AF9-2557-44C2-8A98-F044EAD1B185}" srcId="{4B1C73EF-5940-4656-AEAE-C4C915F27151}" destId="{8FD73B26-AF6B-4920-B8AD-7A6DA8677126}" srcOrd="6" destOrd="0" parTransId="{655072AD-A333-463F-85A4-3B69FECAC874}" sibTransId="{CA332778-8EC2-4901-B8AA-43DB2B1F5745}"/>
    <dgm:cxn modelId="{5A0BFFBF-7435-48E1-B1A6-C7C6678AD9F6}" type="presParOf" srcId="{40535863-0E72-4ADE-B4C4-4D193CA8746C}" destId="{ED8DBDE3-D22A-4491-8525-DB6F19F17415}" srcOrd="0" destOrd="0" presId="urn:microsoft.com/office/officeart/2005/8/layout/process3"/>
    <dgm:cxn modelId="{24240CA9-56E4-4934-AD99-F172E0019B33}" type="presParOf" srcId="{ED8DBDE3-D22A-4491-8525-DB6F19F17415}" destId="{4D0E25D2-6B92-4ED3-8CD8-1E97499FF604}" srcOrd="0" destOrd="0" presId="urn:microsoft.com/office/officeart/2005/8/layout/process3"/>
    <dgm:cxn modelId="{BBF9BEC6-FC50-4BBC-898D-0995E26C36E6}" type="presParOf" srcId="{ED8DBDE3-D22A-4491-8525-DB6F19F17415}" destId="{1CC49FB9-FAA7-4B53-BAC8-75310BFC802C}" srcOrd="1" destOrd="0" presId="urn:microsoft.com/office/officeart/2005/8/layout/process3"/>
    <dgm:cxn modelId="{B5EB55FA-4394-44BF-A34D-35C8C314A452}" type="presParOf" srcId="{ED8DBDE3-D22A-4491-8525-DB6F19F17415}" destId="{170BCBC4-9264-481B-A15E-F591663AB39B}" srcOrd="2" destOrd="0" presId="urn:microsoft.com/office/officeart/2005/8/layout/process3"/>
    <dgm:cxn modelId="{4332DAF2-75DE-4803-8098-945949DE0A71}" type="presParOf" srcId="{40535863-0E72-4ADE-B4C4-4D193CA8746C}" destId="{B4D1DCCA-DA69-41AF-8F86-8A160FE54640}" srcOrd="1" destOrd="0" presId="urn:microsoft.com/office/officeart/2005/8/layout/process3"/>
    <dgm:cxn modelId="{89166D59-F4BB-4BBB-9973-5A6650CEA5AC}" type="presParOf" srcId="{B4D1DCCA-DA69-41AF-8F86-8A160FE54640}" destId="{F50E2403-D3CE-4814-9A53-0EC8A75C8181}" srcOrd="0" destOrd="0" presId="urn:microsoft.com/office/officeart/2005/8/layout/process3"/>
    <dgm:cxn modelId="{5A36F9F0-5B53-41A6-A6CC-572C7D080995}" type="presParOf" srcId="{40535863-0E72-4ADE-B4C4-4D193CA8746C}" destId="{B377483F-E7F2-4E2C-A7D5-9F2F47AE2B14}" srcOrd="2" destOrd="0" presId="urn:microsoft.com/office/officeart/2005/8/layout/process3"/>
    <dgm:cxn modelId="{B8C9F865-D209-4226-B1FC-90DA340BF2CA}" type="presParOf" srcId="{B377483F-E7F2-4E2C-A7D5-9F2F47AE2B14}" destId="{6AB9F178-DF56-4C31-AEB0-56646E61DAB9}" srcOrd="0" destOrd="0" presId="urn:microsoft.com/office/officeart/2005/8/layout/process3"/>
    <dgm:cxn modelId="{ADF23600-7F3B-40BD-9339-1E8517020ABC}" type="presParOf" srcId="{B377483F-E7F2-4E2C-A7D5-9F2F47AE2B14}" destId="{B07C2EA5-C723-4B52-B80F-9D828886441B}" srcOrd="1" destOrd="0" presId="urn:microsoft.com/office/officeart/2005/8/layout/process3"/>
    <dgm:cxn modelId="{11920FC2-F81D-4C0D-8CD5-5C4C602913B8}" type="presParOf" srcId="{B377483F-E7F2-4E2C-A7D5-9F2F47AE2B14}" destId="{986C1C73-719E-42F6-A1CF-AC5EB3F05107}" srcOrd="2" destOrd="0" presId="urn:microsoft.com/office/officeart/2005/8/layout/process3"/>
    <dgm:cxn modelId="{05357ED3-490F-4A9A-AE43-AF21667A939C}" type="presParOf" srcId="{40535863-0E72-4ADE-B4C4-4D193CA8746C}" destId="{0EDCB198-E7C4-41FA-BA67-50979DA3A671}" srcOrd="3" destOrd="0" presId="urn:microsoft.com/office/officeart/2005/8/layout/process3"/>
    <dgm:cxn modelId="{59FD62D2-5ECE-4EB0-91BA-37563CD82EB3}" type="presParOf" srcId="{0EDCB198-E7C4-41FA-BA67-50979DA3A671}" destId="{A6323C24-D13D-48FA-A840-A64062AB8199}" srcOrd="0" destOrd="0" presId="urn:microsoft.com/office/officeart/2005/8/layout/process3"/>
    <dgm:cxn modelId="{7FABBF2B-D09B-4C0B-B3B4-A51811493E32}" type="presParOf" srcId="{40535863-0E72-4ADE-B4C4-4D193CA8746C}" destId="{A949E492-8A71-4E96-8D63-2B5C02267382}" srcOrd="4" destOrd="0" presId="urn:microsoft.com/office/officeart/2005/8/layout/process3"/>
    <dgm:cxn modelId="{F66AC743-EC42-431A-A165-2526A4266B1D}" type="presParOf" srcId="{A949E492-8A71-4E96-8D63-2B5C02267382}" destId="{CFBA8E33-8DD4-4A2C-8EED-30FA5EA8E342}" srcOrd="0" destOrd="0" presId="urn:microsoft.com/office/officeart/2005/8/layout/process3"/>
    <dgm:cxn modelId="{13C6814C-FE9B-4996-AED7-9E7E74537C12}" type="presParOf" srcId="{A949E492-8A71-4E96-8D63-2B5C02267382}" destId="{8FB6ADDE-F16E-4E3F-A845-BB32A6B7735B}" srcOrd="1" destOrd="0" presId="urn:microsoft.com/office/officeart/2005/8/layout/process3"/>
    <dgm:cxn modelId="{B56F4D5D-FDD6-49FA-BB1A-449C5A89660C}" type="presParOf" srcId="{A949E492-8A71-4E96-8D63-2B5C02267382}" destId="{62CD820E-D813-49E6-A29F-6B0A4C4DAA4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AF675-F53B-43AF-B3C1-F8412A05822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5515AB2-2705-40CA-986F-98A46EBAF3AA}">
      <dgm:prSet phldrT="[Text]" phldr="0"/>
      <dgm:spPr/>
      <dgm:t>
        <a:bodyPr/>
        <a:lstStyle/>
        <a:p>
          <a:r>
            <a:rPr lang="en-US">
              <a:latin typeface="Calibri"/>
            </a:rPr>
            <a:t>Emerging</a:t>
          </a:r>
          <a:endParaRPr lang="en-US"/>
        </a:p>
      </dgm:t>
    </dgm:pt>
    <dgm:pt modelId="{FDE7100B-47F5-4FE8-8436-D62A40B27EDE}" type="parTrans" cxnId="{0BDE63B3-5EC8-48E9-A02C-E0763070B2A2}">
      <dgm:prSet/>
      <dgm:spPr/>
      <dgm:t>
        <a:bodyPr/>
        <a:lstStyle/>
        <a:p>
          <a:endParaRPr lang="en-US"/>
        </a:p>
      </dgm:t>
    </dgm:pt>
    <dgm:pt modelId="{87E2BB04-FA89-47B8-9EC2-E234433AEC07}" type="sibTrans" cxnId="{0BDE63B3-5EC8-48E9-A02C-E0763070B2A2}">
      <dgm:prSet/>
      <dgm:spPr/>
      <dgm:t>
        <a:bodyPr/>
        <a:lstStyle/>
        <a:p>
          <a:endParaRPr lang="en-US"/>
        </a:p>
      </dgm:t>
    </dgm:pt>
    <dgm:pt modelId="{97ED32ED-B82E-4800-B6BB-F13D10B55D70}">
      <dgm:prSet phldrT="[Text]" phldr="0"/>
      <dgm:spPr/>
      <dgm:t>
        <a:bodyPr/>
        <a:lstStyle/>
        <a:p>
          <a:r>
            <a:rPr lang="en-US"/>
            <a:t>Health and fitness challenges</a:t>
          </a:r>
        </a:p>
      </dgm:t>
    </dgm:pt>
    <dgm:pt modelId="{EBC59B7F-2160-4481-B02A-A90F98979FDD}" type="parTrans" cxnId="{DE46D74C-081B-439A-9E1D-C8A3EBD7D47D}">
      <dgm:prSet/>
      <dgm:spPr/>
      <dgm:t>
        <a:bodyPr/>
        <a:lstStyle/>
        <a:p>
          <a:endParaRPr lang="en-US"/>
        </a:p>
      </dgm:t>
    </dgm:pt>
    <dgm:pt modelId="{664D2DF2-FA95-4587-9948-586BEF745B82}" type="sibTrans" cxnId="{DE46D74C-081B-439A-9E1D-C8A3EBD7D47D}">
      <dgm:prSet/>
      <dgm:spPr/>
      <dgm:t>
        <a:bodyPr/>
        <a:lstStyle/>
        <a:p>
          <a:endParaRPr lang="en-US"/>
        </a:p>
      </dgm:t>
    </dgm:pt>
    <dgm:pt modelId="{F6CAF1C0-111C-42FF-8ED9-44A3ADCD5F50}">
      <dgm:prSet phldrT="[Text]" phldr="0"/>
      <dgm:spPr/>
      <dgm:t>
        <a:bodyPr/>
        <a:lstStyle/>
        <a:p>
          <a:pPr rtl="0"/>
          <a:r>
            <a:rPr lang="en-US"/>
            <a:t>Celebrating staff’s personal and professional achievements</a:t>
          </a:r>
        </a:p>
      </dgm:t>
    </dgm:pt>
    <dgm:pt modelId="{315D859F-B4FF-47C7-8562-8CDC2AB3DC77}" type="parTrans" cxnId="{5492F510-FE6E-4FA7-A193-E1A9410DFE72}">
      <dgm:prSet/>
      <dgm:spPr/>
      <dgm:t>
        <a:bodyPr/>
        <a:lstStyle/>
        <a:p>
          <a:endParaRPr lang="en-US"/>
        </a:p>
      </dgm:t>
    </dgm:pt>
    <dgm:pt modelId="{5692E5C7-ED55-47D3-8457-024429614DB4}" type="sibTrans" cxnId="{5492F510-FE6E-4FA7-A193-E1A9410DFE72}">
      <dgm:prSet/>
      <dgm:spPr/>
      <dgm:t>
        <a:bodyPr/>
        <a:lstStyle/>
        <a:p>
          <a:endParaRPr lang="en-US"/>
        </a:p>
      </dgm:t>
    </dgm:pt>
    <dgm:pt modelId="{D2CEB553-7789-4599-8DE8-ED2CF9B0D094}">
      <dgm:prSet phldrT="[Text]" phldr="0"/>
      <dgm:spPr/>
      <dgm:t>
        <a:bodyPr/>
        <a:lstStyle/>
        <a:p>
          <a:r>
            <a:rPr lang="en-US">
              <a:latin typeface="Calibri"/>
            </a:rPr>
            <a:t>Evolving</a:t>
          </a:r>
          <a:endParaRPr lang="en-US"/>
        </a:p>
      </dgm:t>
    </dgm:pt>
    <dgm:pt modelId="{03712760-3711-442F-9447-D4EAB9B4E16A}" type="parTrans" cxnId="{0D67DA88-2644-4272-977A-6ACF153346AD}">
      <dgm:prSet/>
      <dgm:spPr/>
      <dgm:t>
        <a:bodyPr/>
        <a:lstStyle/>
        <a:p>
          <a:endParaRPr lang="en-US"/>
        </a:p>
      </dgm:t>
    </dgm:pt>
    <dgm:pt modelId="{61D58849-F84D-4BC0-8FBC-0BF77FA987D7}" type="sibTrans" cxnId="{0D67DA88-2644-4272-977A-6ACF153346AD}">
      <dgm:prSet/>
      <dgm:spPr/>
      <dgm:t>
        <a:bodyPr/>
        <a:lstStyle/>
        <a:p>
          <a:endParaRPr lang="en-US"/>
        </a:p>
      </dgm:t>
    </dgm:pt>
    <dgm:pt modelId="{A1AD5E62-9436-480F-8980-CF07A9CD4DBF}">
      <dgm:prSet phldrT="[Text]" phldr="0"/>
      <dgm:spPr/>
      <dgm:t>
        <a:bodyPr/>
        <a:lstStyle/>
        <a:p>
          <a:pPr rtl="0"/>
          <a:r>
            <a:rPr lang="en-US" b="0"/>
            <a:t>Empower education staff to feel true ownership of the learning and developmental progress of children in their care by </a:t>
          </a:r>
          <a:r>
            <a:rPr lang="en-US" b="1"/>
            <a:t>implementing one concrete action in one of the following areas:</a:t>
          </a:r>
          <a:r>
            <a:rPr lang="en-US" b="0"/>
            <a:t> </a:t>
          </a:r>
        </a:p>
      </dgm:t>
    </dgm:pt>
    <dgm:pt modelId="{F0E8DFD5-0EF1-4CD9-A3F6-69038A62D7CC}" type="parTrans" cxnId="{01E9451F-D3EC-41B8-8873-69CDE7136E06}">
      <dgm:prSet/>
      <dgm:spPr/>
      <dgm:t>
        <a:bodyPr/>
        <a:lstStyle/>
        <a:p>
          <a:endParaRPr lang="en-US"/>
        </a:p>
      </dgm:t>
    </dgm:pt>
    <dgm:pt modelId="{F4E55B61-026B-499F-A7E2-BF4AB92B771E}" type="sibTrans" cxnId="{01E9451F-D3EC-41B8-8873-69CDE7136E06}">
      <dgm:prSet/>
      <dgm:spPr/>
      <dgm:t>
        <a:bodyPr/>
        <a:lstStyle/>
        <a:p>
          <a:endParaRPr lang="en-US"/>
        </a:p>
      </dgm:t>
    </dgm:pt>
    <dgm:pt modelId="{4ECD0523-3474-40C7-BB0E-08970CB16B8B}">
      <dgm:prSet phldr="0"/>
      <dgm:spPr/>
      <dgm:t>
        <a:bodyPr/>
        <a:lstStyle/>
        <a:p>
          <a:pPr rtl="0"/>
          <a:r>
            <a:rPr lang="en-US" b="0"/>
            <a:t>Empower education staff to feel true ownership of the learning and developmental progress of children in their care </a:t>
          </a:r>
          <a:r>
            <a:rPr lang="en-US" b="1"/>
            <a:t>by implementing two concrete actions in one of the following areas</a:t>
          </a:r>
          <a:r>
            <a:rPr lang="en-US" b="0"/>
            <a:t>:</a:t>
          </a:r>
          <a:r>
            <a:rPr lang="en-US"/>
            <a:t> </a:t>
          </a:r>
        </a:p>
      </dgm:t>
    </dgm:pt>
    <dgm:pt modelId="{F16CF215-B14C-487B-840E-5F56D191849A}" type="parTrans" cxnId="{E5BFB30B-2B3C-4A16-B2DB-50CA643A2D27}">
      <dgm:prSet/>
      <dgm:spPr/>
    </dgm:pt>
    <dgm:pt modelId="{11EBF6F3-ECA6-4EBC-9924-E98E33F58858}" type="sibTrans" cxnId="{E5BFB30B-2B3C-4A16-B2DB-50CA643A2D27}">
      <dgm:prSet/>
      <dgm:spPr/>
      <dgm:t>
        <a:bodyPr/>
        <a:lstStyle/>
        <a:p>
          <a:endParaRPr lang="en-US"/>
        </a:p>
      </dgm:t>
    </dgm:pt>
    <dgm:pt modelId="{1CA5C19F-8237-4112-B28A-30D61D22F406}">
      <dgm:prSet phldr="0"/>
      <dgm:spPr/>
      <dgm:t>
        <a:bodyPr/>
        <a:lstStyle/>
        <a:p>
          <a:pPr rtl="0"/>
          <a:r>
            <a:rPr lang="en-US"/>
            <a:t>Support education staff to take risks, try innovative strategies, and treat mistakes as learning opportunities </a:t>
          </a:r>
        </a:p>
      </dgm:t>
    </dgm:pt>
    <dgm:pt modelId="{D047C9E8-1207-4BA9-946C-24A1F1814C81}" type="parTrans" cxnId="{D8622A83-A995-4A36-9347-FA83CE1A5D68}">
      <dgm:prSet/>
      <dgm:spPr/>
    </dgm:pt>
    <dgm:pt modelId="{2B2CADD7-CA35-4F72-B267-C20C63F18E2C}" type="sibTrans" cxnId="{D8622A83-A995-4A36-9347-FA83CE1A5D68}">
      <dgm:prSet/>
      <dgm:spPr/>
    </dgm:pt>
    <dgm:pt modelId="{0E117A75-F6F8-4841-8B16-356119476589}">
      <dgm:prSet phldr="0"/>
      <dgm:spPr/>
      <dgm:t>
        <a:bodyPr/>
        <a:lstStyle/>
        <a:p>
          <a:pPr rtl="0"/>
          <a:r>
            <a:rPr lang="en-US" b="0"/>
            <a:t>Create frequent opportunities for education staff to take the lead on decisions</a:t>
          </a:r>
          <a:r>
            <a:rPr lang="en-US" b="0">
              <a:latin typeface="Calibri"/>
            </a:rPr>
            <a:t>.</a:t>
          </a:r>
          <a:endParaRPr lang="en-US" b="1">
            <a:latin typeface="Calibri"/>
          </a:endParaRPr>
        </a:p>
      </dgm:t>
    </dgm:pt>
    <dgm:pt modelId="{7979313D-F91A-4069-A41E-0B1F81426B12}" type="parTrans" cxnId="{521188CC-F285-4D46-9BC7-548A9EEDAA00}">
      <dgm:prSet/>
      <dgm:spPr/>
    </dgm:pt>
    <dgm:pt modelId="{18AB02AE-0BB1-49BD-BACE-E1E46F1BCB14}" type="sibTrans" cxnId="{521188CC-F285-4D46-9BC7-548A9EEDAA00}">
      <dgm:prSet/>
      <dgm:spPr/>
    </dgm:pt>
    <dgm:pt modelId="{71636B8A-33E1-44BE-A1EB-193E938DABCE}">
      <dgm:prSet phldr="0"/>
      <dgm:spPr/>
      <dgm:t>
        <a:bodyPr/>
        <a:lstStyle/>
        <a:p>
          <a:pPr rtl="0"/>
          <a:r>
            <a:rPr lang="en-US" b="0"/>
            <a:t>Support education staff to take risks, try innovative strategies</a:t>
          </a:r>
          <a:r>
            <a:rPr lang="en-US" b="0">
              <a:latin typeface="Calibri"/>
            </a:rPr>
            <a:t>.</a:t>
          </a:r>
          <a:endParaRPr lang="en-US" b="0"/>
        </a:p>
      </dgm:t>
    </dgm:pt>
    <dgm:pt modelId="{76951C30-3C39-4D9A-8638-710350A61A5E}" type="parTrans" cxnId="{8FCCEB59-B35C-4065-98DD-3372D391B573}">
      <dgm:prSet/>
      <dgm:spPr/>
    </dgm:pt>
    <dgm:pt modelId="{FF3D18D9-4616-49A8-951A-4134F254C6F5}" type="sibTrans" cxnId="{8FCCEB59-B35C-4065-98DD-3372D391B573}">
      <dgm:prSet/>
      <dgm:spPr/>
    </dgm:pt>
    <dgm:pt modelId="{8FD73B26-AF6B-4920-B8AD-7A6DA8677126}">
      <dgm:prSet phldr="0"/>
      <dgm:spPr/>
      <dgm:t>
        <a:bodyPr/>
        <a:lstStyle/>
        <a:p>
          <a:pPr rtl="0"/>
          <a:r>
            <a:rPr lang="en-US" b="0"/>
            <a:t>Use strategies such as reflective supervision, peer reflection groups, mentoring</a:t>
          </a:r>
          <a:r>
            <a:rPr lang="en-US" b="0">
              <a:latin typeface="Calibri"/>
            </a:rPr>
            <a:t>.</a:t>
          </a:r>
          <a:endParaRPr lang="en-US" b="0"/>
        </a:p>
      </dgm:t>
    </dgm:pt>
    <dgm:pt modelId="{655072AD-A333-463F-85A4-3B69FECAC874}" type="parTrans" cxnId="{0A454AF9-2557-44C2-8A98-F044EAD1B185}">
      <dgm:prSet/>
      <dgm:spPr/>
    </dgm:pt>
    <dgm:pt modelId="{CA332778-8EC2-4901-B8AA-43DB2B1F5745}" type="sibTrans" cxnId="{0A454AF9-2557-44C2-8A98-F044EAD1B185}">
      <dgm:prSet/>
      <dgm:spPr/>
    </dgm:pt>
    <dgm:pt modelId="{42647039-5859-4378-A5ED-18BCB4836F99}">
      <dgm:prSet phldr="0"/>
      <dgm:spPr/>
      <dgm:t>
        <a:bodyPr/>
        <a:lstStyle/>
        <a:p>
          <a:endParaRPr lang="en-US">
            <a:latin typeface="Calibri"/>
          </a:endParaRPr>
        </a:p>
      </dgm:t>
    </dgm:pt>
    <dgm:pt modelId="{58121AAB-A776-4CB5-B32E-704C210D8C52}" type="parTrans" cxnId="{555B8B40-7A5C-4669-83FE-5A924C7D1422}">
      <dgm:prSet/>
      <dgm:spPr/>
    </dgm:pt>
    <dgm:pt modelId="{86828CBB-6852-47FA-B41E-1B0E9C750D43}" type="sibTrans" cxnId="{555B8B40-7A5C-4669-83FE-5A924C7D1422}">
      <dgm:prSet/>
      <dgm:spPr/>
    </dgm:pt>
    <dgm:pt modelId="{BB5049E3-852A-416B-8F7D-14DEFCE0F537}">
      <dgm:prSet phldr="0"/>
      <dgm:spPr/>
      <dgm:t>
        <a:bodyPr/>
        <a:lstStyle/>
        <a:p>
          <a:endParaRPr lang="en-US">
            <a:latin typeface="Calibri"/>
          </a:endParaRPr>
        </a:p>
      </dgm:t>
    </dgm:pt>
    <dgm:pt modelId="{51F9830C-53F8-4279-8B2D-AE79B33974AC}" type="parTrans" cxnId="{D1C916EB-5D4A-4747-95EA-C754DD9FF16C}">
      <dgm:prSet/>
      <dgm:spPr/>
    </dgm:pt>
    <dgm:pt modelId="{61631D75-C485-4888-BD77-039CBE8AF75E}" type="sibTrans" cxnId="{D1C916EB-5D4A-4747-95EA-C754DD9FF16C}">
      <dgm:prSet/>
      <dgm:spPr/>
    </dgm:pt>
    <dgm:pt modelId="{F7AC44A6-ECEF-4AFF-A068-34AF0CD1DC3B}">
      <dgm:prSet phldr="0"/>
      <dgm:spPr/>
      <dgm:t>
        <a:bodyPr/>
        <a:lstStyle/>
        <a:p>
          <a:pPr rtl="0"/>
          <a:r>
            <a:rPr lang="en-US" b="0"/>
            <a:t>Create frequent opportunities for education staff to take the lead on decisions about education practices and implement strategies that work for their classroom or home-based setting</a:t>
          </a:r>
          <a:r>
            <a:rPr lang="en-US"/>
            <a:t>.</a:t>
          </a:r>
        </a:p>
      </dgm:t>
    </dgm:pt>
    <dgm:pt modelId="{16086FBD-1586-4F13-B06F-1BE8EC7252EA}" type="parTrans" cxnId="{B0858FF1-599A-4E8E-BAF6-7B6E97AB049B}">
      <dgm:prSet/>
      <dgm:spPr/>
    </dgm:pt>
    <dgm:pt modelId="{B87D50D9-B006-4352-AAB8-862CABFAA893}" type="sibTrans" cxnId="{B0858FF1-599A-4E8E-BAF6-7B6E97AB049B}">
      <dgm:prSet/>
      <dgm:spPr/>
    </dgm:pt>
    <dgm:pt modelId="{0A4140F4-341C-450C-9867-C8623BC9283C}">
      <dgm:prSet phldr="0"/>
      <dgm:spPr/>
      <dgm:t>
        <a:bodyPr/>
        <a:lstStyle/>
        <a:p>
          <a:endParaRPr lang="en-US" b="0">
            <a:latin typeface="Calibri"/>
          </a:endParaRPr>
        </a:p>
      </dgm:t>
    </dgm:pt>
    <dgm:pt modelId="{8E249EC2-F64C-42AD-BD7D-7E9DB4BC391B}" type="parTrans" cxnId="{13B65EF4-2867-45BE-A119-A3DC840250FD}">
      <dgm:prSet/>
      <dgm:spPr/>
    </dgm:pt>
    <dgm:pt modelId="{3943B2DF-10CD-482E-A8A8-A561EC35771C}" type="sibTrans" cxnId="{13B65EF4-2867-45BE-A119-A3DC840250FD}">
      <dgm:prSet/>
      <dgm:spPr/>
    </dgm:pt>
    <dgm:pt modelId="{61253F02-6CC1-4FF0-801B-21469A414E57}">
      <dgm:prSet phldr="0"/>
      <dgm:spPr/>
      <dgm:t>
        <a:bodyPr/>
        <a:lstStyle/>
        <a:p>
          <a:endParaRPr lang="en-US" b="0">
            <a:latin typeface="Calibri"/>
          </a:endParaRPr>
        </a:p>
      </dgm:t>
    </dgm:pt>
    <dgm:pt modelId="{BB9D5E3F-FCDF-4589-9A85-832E87F4D963}" type="parTrans" cxnId="{4C1B7F70-270F-4A1D-9B63-475B1C1DDD81}">
      <dgm:prSet/>
      <dgm:spPr/>
    </dgm:pt>
    <dgm:pt modelId="{6662FD7D-DFF5-4FB6-9AA1-D931B744A6C5}" type="sibTrans" cxnId="{4C1B7F70-270F-4A1D-9B63-475B1C1DDD81}">
      <dgm:prSet/>
      <dgm:spPr/>
    </dgm:pt>
    <dgm:pt modelId="{4B1C73EF-5940-4656-AEAE-C4C915F27151}">
      <dgm:prSet phldr="0"/>
      <dgm:spPr/>
      <dgm:t>
        <a:bodyPr/>
        <a:lstStyle/>
        <a:p>
          <a:pPr rtl="0"/>
          <a:r>
            <a:rPr lang="en-US" b="1">
              <a:latin typeface="Calibri"/>
            </a:rPr>
            <a:t>Perfecting</a:t>
          </a:r>
          <a:endParaRPr lang="en-US" b="0">
            <a:latin typeface="Calibri"/>
          </a:endParaRPr>
        </a:p>
      </dgm:t>
    </dgm:pt>
    <dgm:pt modelId="{DE48855A-8AE5-4CF9-A01B-57A36521A1CE}" type="parTrans" cxnId="{DDABC4DF-4A17-442E-AB97-D65DAE8F8DEF}">
      <dgm:prSet/>
      <dgm:spPr/>
    </dgm:pt>
    <dgm:pt modelId="{4A5730D2-A1B9-46D4-9AD9-F1C929E2A928}" type="sibTrans" cxnId="{DDABC4DF-4A17-442E-AB97-D65DAE8F8DEF}">
      <dgm:prSet/>
      <dgm:spPr/>
      <dgm:t>
        <a:bodyPr/>
        <a:lstStyle/>
        <a:p>
          <a:endParaRPr lang="en-US"/>
        </a:p>
      </dgm:t>
    </dgm:pt>
    <dgm:pt modelId="{D4F568B5-9A3C-4D4A-A66D-72B28FDE584D}">
      <dgm:prSet phldr="0"/>
      <dgm:spPr/>
      <dgm:t>
        <a:bodyPr/>
        <a:lstStyle/>
        <a:p>
          <a:endParaRPr lang="en-US" b="1">
            <a:latin typeface="Calibri"/>
          </a:endParaRPr>
        </a:p>
      </dgm:t>
    </dgm:pt>
    <dgm:pt modelId="{110388B3-F948-472E-B25B-7E9F29250D9B}" type="parTrans" cxnId="{5FA33181-4659-428C-86A2-699D93B394A6}">
      <dgm:prSet/>
      <dgm:spPr/>
    </dgm:pt>
    <dgm:pt modelId="{DB6444A5-D566-4626-A2F1-4CA8BEB245BD}" type="sibTrans" cxnId="{5FA33181-4659-428C-86A2-699D93B394A6}">
      <dgm:prSet/>
      <dgm:spPr/>
    </dgm:pt>
    <dgm:pt modelId="{470F94CC-F67D-4491-B9CA-C13872ECF091}">
      <dgm:prSet phldr="0"/>
      <dgm:spPr/>
      <dgm:t>
        <a:bodyPr/>
        <a:lstStyle/>
        <a:p>
          <a:endParaRPr lang="en-US" b="1">
            <a:latin typeface="Calibri"/>
          </a:endParaRPr>
        </a:p>
      </dgm:t>
    </dgm:pt>
    <dgm:pt modelId="{E0D3C8F7-2FA7-485F-9F0D-A01597FFFA76}" type="parTrans" cxnId="{C9D49E60-8E1A-4DDC-8B51-D562D392A18C}">
      <dgm:prSet/>
      <dgm:spPr/>
    </dgm:pt>
    <dgm:pt modelId="{5BDB2C6D-3004-4129-8F82-14F067978A08}" type="sibTrans" cxnId="{C9D49E60-8E1A-4DDC-8B51-D562D392A18C}">
      <dgm:prSet/>
      <dgm:spPr/>
    </dgm:pt>
    <dgm:pt modelId="{FBB0581D-297B-4CF4-BD52-2E129A64F50F}">
      <dgm:prSet phldr="0"/>
      <dgm:spPr/>
      <dgm:t>
        <a:bodyPr/>
        <a:lstStyle/>
        <a:p>
          <a:endParaRPr lang="en-US">
            <a:latin typeface="Calibri"/>
          </a:endParaRPr>
        </a:p>
      </dgm:t>
    </dgm:pt>
    <dgm:pt modelId="{0D664E0A-5049-4AD6-AE9F-B86E420DF930}" type="parTrans" cxnId="{FF2F0C78-21E1-4556-BE02-B42853031524}">
      <dgm:prSet/>
      <dgm:spPr/>
    </dgm:pt>
    <dgm:pt modelId="{CE235CCF-0AE9-4ABA-B562-1D90026D7DB2}" type="sibTrans" cxnId="{FF2F0C78-21E1-4556-BE02-B42853031524}">
      <dgm:prSet/>
      <dgm:spPr/>
    </dgm:pt>
    <dgm:pt modelId="{2DD81E0F-5A48-45A9-A850-C61DFBEB458A}">
      <dgm:prSet phldr="0"/>
      <dgm:spPr/>
      <dgm:t>
        <a:bodyPr/>
        <a:lstStyle/>
        <a:p>
          <a:pPr rtl="0"/>
          <a:r>
            <a:rPr lang="en-US"/>
            <a:t>Noticing and rewarding staff for their work (e.g., personal thank-you notes, shout outs</a:t>
          </a:r>
          <a:r>
            <a:rPr lang="en-US">
              <a:latin typeface="Calibri"/>
            </a:rPr>
            <a:t>)</a:t>
          </a:r>
        </a:p>
      </dgm:t>
    </dgm:pt>
    <dgm:pt modelId="{E0921132-1194-4278-ACEB-856017E3E263}" type="parTrans" cxnId="{1E2FCDEC-B7E7-42B0-BF6C-421738DAE21C}">
      <dgm:prSet/>
      <dgm:spPr/>
    </dgm:pt>
    <dgm:pt modelId="{8BCB2146-CEEE-48FA-BF30-7DAA708748A0}" type="sibTrans" cxnId="{1E2FCDEC-B7E7-42B0-BF6C-421738DAE21C}">
      <dgm:prSet/>
      <dgm:spPr/>
    </dgm:pt>
    <dgm:pt modelId="{A7518277-D5E4-47E8-8364-0008BE5FE9D5}">
      <dgm:prSet phldr="0"/>
      <dgm:spPr/>
      <dgm:t>
        <a:bodyPr/>
        <a:lstStyle/>
        <a:p>
          <a:endParaRPr lang="en-US" b="0">
            <a:latin typeface="Calibri"/>
          </a:endParaRPr>
        </a:p>
      </dgm:t>
    </dgm:pt>
    <dgm:pt modelId="{41E230AE-327D-45AC-99DE-637B3F2067E7}" type="parTrans" cxnId="{B9829525-1994-462F-B9EE-BD4A0F366C62}">
      <dgm:prSet/>
      <dgm:spPr/>
    </dgm:pt>
    <dgm:pt modelId="{D5944E4A-C078-4981-B870-FB0FDB1BD978}" type="sibTrans" cxnId="{B9829525-1994-462F-B9EE-BD4A0F366C62}">
      <dgm:prSet/>
      <dgm:spPr/>
    </dgm:pt>
    <dgm:pt modelId="{6BD6D560-90E7-47D8-A94F-D811E6A85828}">
      <dgm:prSet phldr="0"/>
      <dgm:spPr/>
      <dgm:t>
        <a:bodyPr/>
        <a:lstStyle/>
        <a:p>
          <a:pPr rtl="0"/>
          <a:r>
            <a:rPr lang="en-US" b="0"/>
            <a:t>Use strategies such as reflective supervision, peer reflection groups, mentoring, coaching, and mental health consultation to build a work climate of respect and trust.</a:t>
          </a:r>
        </a:p>
      </dgm:t>
    </dgm:pt>
    <dgm:pt modelId="{95F57F8B-9791-4F57-810D-483CDFD4F311}" type="parTrans" cxnId="{C87E439A-F24C-4FCF-BFD9-862BF8C43FA6}">
      <dgm:prSet/>
      <dgm:spPr/>
    </dgm:pt>
    <dgm:pt modelId="{F67D917C-2F6E-4EA3-AA2B-C7EBDBED8033}" type="sibTrans" cxnId="{C87E439A-F24C-4FCF-BFD9-862BF8C43FA6}">
      <dgm:prSet/>
      <dgm:spPr/>
    </dgm:pt>
    <dgm:pt modelId="{9DDF3219-CC11-4C0B-9B10-11E88C35F2EB}">
      <dgm:prSet phldr="0"/>
      <dgm:spPr/>
      <dgm:t>
        <a:bodyPr/>
        <a:lstStyle/>
        <a:p>
          <a:pPr rtl="0"/>
          <a:r>
            <a:rPr lang="en-US"/>
            <a:t>Engage staff in team activities that foster a safe and fun work environment </a:t>
          </a:r>
          <a:r>
            <a:rPr lang="en-US" b="1"/>
            <a:t>by implementing at least one concrete action</a:t>
          </a:r>
          <a:r>
            <a:rPr lang="en-US" b="0"/>
            <a:t> in one of the following areas:</a:t>
          </a:r>
          <a:r>
            <a:rPr lang="en-US"/>
            <a:t> </a:t>
          </a:r>
        </a:p>
      </dgm:t>
    </dgm:pt>
    <dgm:pt modelId="{9BFF6917-9B61-4EDA-9B60-030ED40FA0DD}" type="parTrans" cxnId="{1C939119-7079-4ABE-8771-39EA87468861}">
      <dgm:prSet/>
      <dgm:spPr/>
    </dgm:pt>
    <dgm:pt modelId="{378DBAA3-66AD-4869-A47F-2646D7FABC61}" type="sibTrans" cxnId="{1C939119-7079-4ABE-8771-39EA87468861}">
      <dgm:prSet/>
      <dgm:spPr/>
    </dgm:pt>
    <dgm:pt modelId="{A24ED10C-A97E-42CB-A101-A6EE7AA42173}">
      <dgm:prSet phldr="0"/>
      <dgm:spPr/>
      <dgm:t>
        <a:bodyPr/>
        <a:lstStyle/>
        <a:p>
          <a:endParaRPr lang="en-US">
            <a:latin typeface="Calibri"/>
          </a:endParaRPr>
        </a:p>
      </dgm:t>
    </dgm:pt>
    <dgm:pt modelId="{734E6059-6832-4E3B-A5CD-EABD7FA88D73}" type="parTrans" cxnId="{5C460BD3-0A0E-4061-AD7F-A06DB660853F}">
      <dgm:prSet/>
      <dgm:spPr/>
    </dgm:pt>
    <dgm:pt modelId="{AEE012D5-BDE1-40FD-AE86-EC26A3595C72}" type="sibTrans" cxnId="{5C460BD3-0A0E-4061-AD7F-A06DB660853F}">
      <dgm:prSet/>
      <dgm:spPr/>
    </dgm:pt>
    <dgm:pt modelId="{40535863-0E72-4ADE-B4C4-4D193CA8746C}" type="pres">
      <dgm:prSet presAssocID="{5C3AF675-F53B-43AF-B3C1-F8412A058226}" presName="linearFlow" presStyleCnt="0">
        <dgm:presLayoutVars>
          <dgm:dir/>
          <dgm:animLvl val="lvl"/>
          <dgm:resizeHandles val="exact"/>
        </dgm:presLayoutVars>
      </dgm:prSet>
      <dgm:spPr/>
    </dgm:pt>
    <dgm:pt modelId="{ED8DBDE3-D22A-4491-8525-DB6F19F17415}" type="pres">
      <dgm:prSet presAssocID="{95515AB2-2705-40CA-986F-98A46EBAF3AA}" presName="composite" presStyleCnt="0"/>
      <dgm:spPr/>
    </dgm:pt>
    <dgm:pt modelId="{4D0E25D2-6B92-4ED3-8CD8-1E97499FF604}" type="pres">
      <dgm:prSet presAssocID="{95515AB2-2705-40CA-986F-98A46EBAF3AA}" presName="parTx" presStyleLbl="node1" presStyleIdx="0" presStyleCnt="3">
        <dgm:presLayoutVars>
          <dgm:chMax val="0"/>
          <dgm:chPref val="0"/>
          <dgm:bulletEnabled val="1"/>
        </dgm:presLayoutVars>
      </dgm:prSet>
      <dgm:spPr/>
    </dgm:pt>
    <dgm:pt modelId="{1CC49FB9-FAA7-4B53-BAC8-75310BFC802C}" type="pres">
      <dgm:prSet presAssocID="{95515AB2-2705-40CA-986F-98A46EBAF3AA}" presName="parSh" presStyleLbl="node1" presStyleIdx="0" presStyleCnt="3"/>
      <dgm:spPr/>
    </dgm:pt>
    <dgm:pt modelId="{170BCBC4-9264-481B-A15E-F591663AB39B}" type="pres">
      <dgm:prSet presAssocID="{95515AB2-2705-40CA-986F-98A46EBAF3AA}" presName="desTx" presStyleLbl="fgAcc1" presStyleIdx="0" presStyleCnt="3">
        <dgm:presLayoutVars>
          <dgm:bulletEnabled val="1"/>
        </dgm:presLayoutVars>
      </dgm:prSet>
      <dgm:spPr/>
    </dgm:pt>
    <dgm:pt modelId="{B4D1DCCA-DA69-41AF-8F86-8A160FE54640}" type="pres">
      <dgm:prSet presAssocID="{87E2BB04-FA89-47B8-9EC2-E234433AEC07}" presName="sibTrans" presStyleLbl="sibTrans2D1" presStyleIdx="0" presStyleCnt="2"/>
      <dgm:spPr/>
    </dgm:pt>
    <dgm:pt modelId="{F50E2403-D3CE-4814-9A53-0EC8A75C8181}" type="pres">
      <dgm:prSet presAssocID="{87E2BB04-FA89-47B8-9EC2-E234433AEC07}" presName="connTx" presStyleLbl="sibTrans2D1" presStyleIdx="0" presStyleCnt="2"/>
      <dgm:spPr/>
    </dgm:pt>
    <dgm:pt modelId="{B377483F-E7F2-4E2C-A7D5-9F2F47AE2B14}" type="pres">
      <dgm:prSet presAssocID="{D2CEB553-7789-4599-8DE8-ED2CF9B0D094}" presName="composite" presStyleCnt="0"/>
      <dgm:spPr/>
    </dgm:pt>
    <dgm:pt modelId="{6AB9F178-DF56-4C31-AEB0-56646E61DAB9}" type="pres">
      <dgm:prSet presAssocID="{D2CEB553-7789-4599-8DE8-ED2CF9B0D094}" presName="parTx" presStyleLbl="node1" presStyleIdx="0" presStyleCnt="3">
        <dgm:presLayoutVars>
          <dgm:chMax val="0"/>
          <dgm:chPref val="0"/>
          <dgm:bulletEnabled val="1"/>
        </dgm:presLayoutVars>
      </dgm:prSet>
      <dgm:spPr/>
    </dgm:pt>
    <dgm:pt modelId="{B07C2EA5-C723-4B52-B80F-9D828886441B}" type="pres">
      <dgm:prSet presAssocID="{D2CEB553-7789-4599-8DE8-ED2CF9B0D094}" presName="parSh" presStyleLbl="node1" presStyleIdx="1" presStyleCnt="3"/>
      <dgm:spPr/>
    </dgm:pt>
    <dgm:pt modelId="{986C1C73-719E-42F6-A1CF-AC5EB3F05107}" type="pres">
      <dgm:prSet presAssocID="{D2CEB553-7789-4599-8DE8-ED2CF9B0D094}" presName="desTx" presStyleLbl="fgAcc1" presStyleIdx="1" presStyleCnt="3">
        <dgm:presLayoutVars>
          <dgm:bulletEnabled val="1"/>
        </dgm:presLayoutVars>
      </dgm:prSet>
      <dgm:spPr/>
    </dgm:pt>
    <dgm:pt modelId="{0EDCB198-E7C4-41FA-BA67-50979DA3A671}" type="pres">
      <dgm:prSet presAssocID="{61D58849-F84D-4BC0-8FBC-0BF77FA987D7}" presName="sibTrans" presStyleLbl="sibTrans2D1" presStyleIdx="1" presStyleCnt="2"/>
      <dgm:spPr/>
    </dgm:pt>
    <dgm:pt modelId="{A6323C24-D13D-48FA-A840-A64062AB8199}" type="pres">
      <dgm:prSet presAssocID="{61D58849-F84D-4BC0-8FBC-0BF77FA987D7}" presName="connTx" presStyleLbl="sibTrans2D1" presStyleIdx="1" presStyleCnt="2"/>
      <dgm:spPr/>
    </dgm:pt>
    <dgm:pt modelId="{A949E492-8A71-4E96-8D63-2B5C02267382}" type="pres">
      <dgm:prSet presAssocID="{4B1C73EF-5940-4656-AEAE-C4C915F27151}" presName="composite" presStyleCnt="0"/>
      <dgm:spPr/>
    </dgm:pt>
    <dgm:pt modelId="{CFBA8E33-8DD4-4A2C-8EED-30FA5EA8E342}" type="pres">
      <dgm:prSet presAssocID="{4B1C73EF-5940-4656-AEAE-C4C915F27151}" presName="parTx" presStyleLbl="node1" presStyleIdx="1" presStyleCnt="3">
        <dgm:presLayoutVars>
          <dgm:chMax val="0"/>
          <dgm:chPref val="0"/>
          <dgm:bulletEnabled val="1"/>
        </dgm:presLayoutVars>
      </dgm:prSet>
      <dgm:spPr/>
    </dgm:pt>
    <dgm:pt modelId="{8FB6ADDE-F16E-4E3F-A845-BB32A6B7735B}" type="pres">
      <dgm:prSet presAssocID="{4B1C73EF-5940-4656-AEAE-C4C915F27151}" presName="parSh" presStyleLbl="node1" presStyleIdx="2" presStyleCnt="3"/>
      <dgm:spPr/>
    </dgm:pt>
    <dgm:pt modelId="{62CD820E-D813-49E6-A29F-6B0A4C4DAA43}" type="pres">
      <dgm:prSet presAssocID="{4B1C73EF-5940-4656-AEAE-C4C915F27151}" presName="desTx" presStyleLbl="fgAcc1" presStyleIdx="2" presStyleCnt="3">
        <dgm:presLayoutVars>
          <dgm:bulletEnabled val="1"/>
        </dgm:presLayoutVars>
      </dgm:prSet>
      <dgm:spPr/>
    </dgm:pt>
  </dgm:ptLst>
  <dgm:cxnLst>
    <dgm:cxn modelId="{42FBFC02-64CA-4F04-9FB3-86FADAB0AEDB}" type="presOf" srcId="{0E117A75-F6F8-4841-8B16-356119476589}" destId="{62CD820E-D813-49E6-A29F-6B0A4C4DAA43}" srcOrd="0" destOrd="2" presId="urn:microsoft.com/office/officeart/2005/8/layout/process3"/>
    <dgm:cxn modelId="{67066606-002A-4412-B7D5-351F7DC509FC}" type="presOf" srcId="{61D58849-F84D-4BC0-8FBC-0BF77FA987D7}" destId="{A6323C24-D13D-48FA-A840-A64062AB8199}" srcOrd="1" destOrd="0" presId="urn:microsoft.com/office/officeart/2005/8/layout/process3"/>
    <dgm:cxn modelId="{D26A390B-9970-46E8-A0A0-608F494A512F}" type="presOf" srcId="{0A4140F4-341C-450C-9867-C8623BC9283C}" destId="{62CD820E-D813-49E6-A29F-6B0A4C4DAA43}" srcOrd="0" destOrd="3" presId="urn:microsoft.com/office/officeart/2005/8/layout/process3"/>
    <dgm:cxn modelId="{E5BFB30B-2B3C-4A16-B2DB-50CA643A2D27}" srcId="{4B1C73EF-5940-4656-AEAE-C4C915F27151}" destId="{4ECD0523-3474-40C7-BB0E-08970CB16B8B}" srcOrd="0" destOrd="0" parTransId="{F16CF215-B14C-487B-840E-5F56D191849A}" sibTransId="{11EBF6F3-ECA6-4EBC-9924-E98E33F58858}"/>
    <dgm:cxn modelId="{5492F510-FE6E-4FA7-A193-E1A9410DFE72}" srcId="{95515AB2-2705-40CA-986F-98A46EBAF3AA}" destId="{F6CAF1C0-111C-42FF-8ED9-44A3ADCD5F50}" srcOrd="4" destOrd="0" parTransId="{315D859F-B4FF-47C7-8562-8CDC2AB3DC77}" sibTransId="{5692E5C7-ED55-47D3-8457-024429614DB4}"/>
    <dgm:cxn modelId="{D790F214-6A4B-455D-BC70-44B04F4281CD}" type="presOf" srcId="{A7518277-D5E4-47E8-8364-0008BE5FE9D5}" destId="{986C1C73-719E-42F6-A1CF-AC5EB3F05107}" srcOrd="0" destOrd="5" presId="urn:microsoft.com/office/officeart/2005/8/layout/process3"/>
    <dgm:cxn modelId="{1C939119-7079-4ABE-8771-39EA87468861}" srcId="{95515AB2-2705-40CA-986F-98A46EBAF3AA}" destId="{9DDF3219-CC11-4C0B-9B10-11E88C35F2EB}" srcOrd="0" destOrd="0" parTransId="{9BFF6917-9B61-4EDA-9B60-030ED40FA0DD}" sibTransId="{378DBAA3-66AD-4869-A47F-2646D7FABC61}"/>
    <dgm:cxn modelId="{01E9451F-D3EC-41B8-8873-69CDE7136E06}" srcId="{D2CEB553-7789-4599-8DE8-ED2CF9B0D094}" destId="{A1AD5E62-9436-480F-8980-CF07A9CD4DBF}" srcOrd="0" destOrd="0" parTransId="{F0E8DFD5-0EF1-4CD9-A3F6-69038A62D7CC}" sibTransId="{F4E55B61-026B-499F-A7E2-BF4AB92B771E}"/>
    <dgm:cxn modelId="{B9829525-1994-462F-B9EE-BD4A0F366C62}" srcId="{D2CEB553-7789-4599-8DE8-ED2CF9B0D094}" destId="{A7518277-D5E4-47E8-8364-0008BE5FE9D5}" srcOrd="5" destOrd="0" parTransId="{41E230AE-327D-45AC-99DE-637B3F2067E7}" sibTransId="{D5944E4A-C078-4981-B870-FB0FDB1BD978}"/>
    <dgm:cxn modelId="{A2970830-17E5-4D29-8EA9-96139D45048F}" type="presOf" srcId="{61253F02-6CC1-4FF0-801B-21469A414E57}" destId="{62CD820E-D813-49E6-A29F-6B0A4C4DAA43}" srcOrd="0" destOrd="5" presId="urn:microsoft.com/office/officeart/2005/8/layout/process3"/>
    <dgm:cxn modelId="{578EB533-9457-46FC-8088-832DC6C36145}" type="presOf" srcId="{BB5049E3-852A-416B-8F7D-14DEFCE0F537}" destId="{986C1C73-719E-42F6-A1CF-AC5EB3F05107}" srcOrd="0" destOrd="3" presId="urn:microsoft.com/office/officeart/2005/8/layout/process3"/>
    <dgm:cxn modelId="{AC4B5C3A-71B0-481A-BF98-EEEBB7C11EF7}" type="presOf" srcId="{4B1C73EF-5940-4656-AEAE-C4C915F27151}" destId="{8FB6ADDE-F16E-4E3F-A845-BB32A6B7735B}" srcOrd="1" destOrd="0" presId="urn:microsoft.com/office/officeart/2005/8/layout/process3"/>
    <dgm:cxn modelId="{555B8B40-7A5C-4669-83FE-5A924C7D1422}" srcId="{95515AB2-2705-40CA-986F-98A46EBAF3AA}" destId="{42647039-5859-4378-A5ED-18BCB4836F99}" srcOrd="3" destOrd="0" parTransId="{58121AAB-A776-4CB5-B32E-704C210D8C52}" sibTransId="{86828CBB-6852-47FA-B41E-1B0E9C750D43}"/>
    <dgm:cxn modelId="{C9D49E60-8E1A-4DDC-8B51-D562D392A18C}" srcId="{4B1C73EF-5940-4656-AEAE-C4C915F27151}" destId="{470F94CC-F67D-4491-B9CA-C13872ECF091}" srcOrd="1" destOrd="0" parTransId="{E0D3C8F7-2FA7-485F-9F0D-A01597FFFA76}" sibTransId="{5BDB2C6D-3004-4129-8F82-14F067978A08}"/>
    <dgm:cxn modelId="{9FA93D62-8108-4CBF-85E4-EDFFF0DBB908}" type="presOf" srcId="{5C3AF675-F53B-43AF-B3C1-F8412A058226}" destId="{40535863-0E72-4ADE-B4C4-4D193CA8746C}" srcOrd="0" destOrd="0" presId="urn:microsoft.com/office/officeart/2005/8/layout/process3"/>
    <dgm:cxn modelId="{E6552A65-4782-4BE6-BE89-2B41E2FCC5BD}" type="presOf" srcId="{2DD81E0F-5A48-45A9-A850-C61DFBEB458A}" destId="{170BCBC4-9264-481B-A15E-F591663AB39B}" srcOrd="0" destOrd="6" presId="urn:microsoft.com/office/officeart/2005/8/layout/process3"/>
    <dgm:cxn modelId="{E26EC94B-C318-40E1-8FF1-D0D6BC93EFE7}" type="presOf" srcId="{6BD6D560-90E7-47D8-A94F-D811E6A85828}" destId="{986C1C73-719E-42F6-A1CF-AC5EB3F05107}" srcOrd="0" destOrd="6" presId="urn:microsoft.com/office/officeart/2005/8/layout/process3"/>
    <dgm:cxn modelId="{6C0B554C-26BA-4BE6-9FE7-75F92EAAFB38}" type="presOf" srcId="{F6CAF1C0-111C-42FF-8ED9-44A3ADCD5F50}" destId="{170BCBC4-9264-481B-A15E-F591663AB39B}" srcOrd="0" destOrd="4" presId="urn:microsoft.com/office/officeart/2005/8/layout/process3"/>
    <dgm:cxn modelId="{DE46D74C-081B-439A-9E1D-C8A3EBD7D47D}" srcId="{95515AB2-2705-40CA-986F-98A46EBAF3AA}" destId="{97ED32ED-B82E-4800-B6BB-F13D10B55D70}" srcOrd="2" destOrd="0" parTransId="{EBC59B7F-2160-4481-B02A-A90F98979FDD}" sibTransId="{664D2DF2-FA95-4587-9948-586BEF745B82}"/>
    <dgm:cxn modelId="{C203226D-3332-422C-B609-BFE8AA6B77D9}" type="presOf" srcId="{97ED32ED-B82E-4800-B6BB-F13D10B55D70}" destId="{170BCBC4-9264-481B-A15E-F591663AB39B}" srcOrd="0" destOrd="2" presId="urn:microsoft.com/office/officeart/2005/8/layout/process3"/>
    <dgm:cxn modelId="{7341694F-C021-42B1-AA19-7E751332B4DE}" type="presOf" srcId="{D4F568B5-9A3C-4D4A-A66D-72B28FDE584D}" destId="{986C1C73-719E-42F6-A1CF-AC5EB3F05107}" srcOrd="0" destOrd="1" presId="urn:microsoft.com/office/officeart/2005/8/layout/process3"/>
    <dgm:cxn modelId="{8FC69C6F-8CE1-4AA3-856E-FAB520A6BFB4}" type="presOf" srcId="{1CA5C19F-8237-4112-B28A-30D61D22F406}" destId="{986C1C73-719E-42F6-A1CF-AC5EB3F05107}" srcOrd="0" destOrd="4" presId="urn:microsoft.com/office/officeart/2005/8/layout/process3"/>
    <dgm:cxn modelId="{4C1B7F70-270F-4A1D-9B63-475B1C1DDD81}" srcId="{4B1C73EF-5940-4656-AEAE-C4C915F27151}" destId="{61253F02-6CC1-4FF0-801B-21469A414E57}" srcOrd="5" destOrd="0" parTransId="{BB9D5E3F-FCDF-4589-9A85-832E87F4D963}" sibTransId="{6662FD7D-DFF5-4FB6-9AA1-D931B744A6C5}"/>
    <dgm:cxn modelId="{3373C453-F8AD-4D7C-9A61-022220ECA7FA}" type="presOf" srcId="{9DDF3219-CC11-4C0B-9B10-11E88C35F2EB}" destId="{170BCBC4-9264-481B-A15E-F591663AB39B}" srcOrd="0" destOrd="0" presId="urn:microsoft.com/office/officeart/2005/8/layout/process3"/>
    <dgm:cxn modelId="{CE503274-B158-421E-9D4F-D42C74F5015C}" type="presOf" srcId="{FBB0581D-297B-4CF4-BD52-2E129A64F50F}" destId="{170BCBC4-9264-481B-A15E-F591663AB39B}" srcOrd="0" destOrd="5" presId="urn:microsoft.com/office/officeart/2005/8/layout/process3"/>
    <dgm:cxn modelId="{B83D2E75-B4B5-4E27-9149-414835BB15CD}" type="presOf" srcId="{F7AC44A6-ECEF-4AFF-A068-34AF0CD1DC3B}" destId="{986C1C73-719E-42F6-A1CF-AC5EB3F05107}" srcOrd="0" destOrd="2" presId="urn:microsoft.com/office/officeart/2005/8/layout/process3"/>
    <dgm:cxn modelId="{FF2F0C78-21E1-4556-BE02-B42853031524}" srcId="{95515AB2-2705-40CA-986F-98A46EBAF3AA}" destId="{FBB0581D-297B-4CF4-BD52-2E129A64F50F}" srcOrd="5" destOrd="0" parTransId="{0D664E0A-5049-4AD6-AE9F-B86E420DF930}" sibTransId="{CE235CCF-0AE9-4ABA-B562-1D90026D7DB2}"/>
    <dgm:cxn modelId="{202DB778-F7C7-4C52-BF90-276D413BC266}" type="presOf" srcId="{D2CEB553-7789-4599-8DE8-ED2CF9B0D094}" destId="{B07C2EA5-C723-4B52-B80F-9D828886441B}" srcOrd="1" destOrd="0" presId="urn:microsoft.com/office/officeart/2005/8/layout/process3"/>
    <dgm:cxn modelId="{8FCCEB59-B35C-4065-98DD-3372D391B573}" srcId="{4B1C73EF-5940-4656-AEAE-C4C915F27151}" destId="{71636B8A-33E1-44BE-A1EB-193E938DABCE}" srcOrd="4" destOrd="0" parTransId="{76951C30-3C39-4D9A-8638-710350A61A5E}" sibTransId="{FF3D18D9-4616-49A8-951A-4134F254C6F5}"/>
    <dgm:cxn modelId="{3D3BE17F-B8EC-44A3-A56F-B199B8B5EC9E}" type="presOf" srcId="{4B1C73EF-5940-4656-AEAE-C4C915F27151}" destId="{CFBA8E33-8DD4-4A2C-8EED-30FA5EA8E342}" srcOrd="0" destOrd="0" presId="urn:microsoft.com/office/officeart/2005/8/layout/process3"/>
    <dgm:cxn modelId="{5FA33181-4659-428C-86A2-699D93B394A6}" srcId="{D2CEB553-7789-4599-8DE8-ED2CF9B0D094}" destId="{D4F568B5-9A3C-4D4A-A66D-72B28FDE584D}" srcOrd="1" destOrd="0" parTransId="{110388B3-F948-472E-B25B-7E9F29250D9B}" sibTransId="{DB6444A5-D566-4626-A2F1-4CA8BEB245BD}"/>
    <dgm:cxn modelId="{D8622A83-A995-4A36-9347-FA83CE1A5D68}" srcId="{D2CEB553-7789-4599-8DE8-ED2CF9B0D094}" destId="{1CA5C19F-8237-4112-B28A-30D61D22F406}" srcOrd="4" destOrd="0" parTransId="{D047C9E8-1207-4BA9-946C-24A1F1814C81}" sibTransId="{2B2CADD7-CA35-4F72-B267-C20C63F18E2C}"/>
    <dgm:cxn modelId="{0D67DA88-2644-4272-977A-6ACF153346AD}" srcId="{5C3AF675-F53B-43AF-B3C1-F8412A058226}" destId="{D2CEB553-7789-4599-8DE8-ED2CF9B0D094}" srcOrd="1" destOrd="0" parTransId="{03712760-3711-442F-9447-D4EAB9B4E16A}" sibTransId="{61D58849-F84D-4BC0-8FBC-0BF77FA987D7}"/>
    <dgm:cxn modelId="{E261B58C-C687-4C37-A05E-19379E376F2F}" type="presOf" srcId="{95515AB2-2705-40CA-986F-98A46EBAF3AA}" destId="{4D0E25D2-6B92-4ED3-8CD8-1E97499FF604}" srcOrd="0" destOrd="0" presId="urn:microsoft.com/office/officeart/2005/8/layout/process3"/>
    <dgm:cxn modelId="{2FA64B98-7F93-4CFA-BC94-E0DD253A1619}" type="presOf" srcId="{A1AD5E62-9436-480F-8980-CF07A9CD4DBF}" destId="{986C1C73-719E-42F6-A1CF-AC5EB3F05107}" srcOrd="0" destOrd="0" presId="urn:microsoft.com/office/officeart/2005/8/layout/process3"/>
    <dgm:cxn modelId="{C87E439A-F24C-4FCF-BFD9-862BF8C43FA6}" srcId="{D2CEB553-7789-4599-8DE8-ED2CF9B0D094}" destId="{6BD6D560-90E7-47D8-A94F-D811E6A85828}" srcOrd="6" destOrd="0" parTransId="{95F57F8B-9791-4F57-810D-483CDFD4F311}" sibTransId="{F67D917C-2F6E-4EA3-AA2B-C7EBDBED8033}"/>
    <dgm:cxn modelId="{F495A8A3-A8EB-42FB-8608-3054EF1C998E}" type="presOf" srcId="{71636B8A-33E1-44BE-A1EB-193E938DABCE}" destId="{62CD820E-D813-49E6-A29F-6B0A4C4DAA43}" srcOrd="0" destOrd="4" presId="urn:microsoft.com/office/officeart/2005/8/layout/process3"/>
    <dgm:cxn modelId="{6AFC71A7-0EB9-476C-846A-351D731EFBA4}" type="presOf" srcId="{D2CEB553-7789-4599-8DE8-ED2CF9B0D094}" destId="{6AB9F178-DF56-4C31-AEB0-56646E61DAB9}" srcOrd="0" destOrd="0" presId="urn:microsoft.com/office/officeart/2005/8/layout/process3"/>
    <dgm:cxn modelId="{0BDE63B3-5EC8-48E9-A02C-E0763070B2A2}" srcId="{5C3AF675-F53B-43AF-B3C1-F8412A058226}" destId="{95515AB2-2705-40CA-986F-98A46EBAF3AA}" srcOrd="0" destOrd="0" parTransId="{FDE7100B-47F5-4FE8-8436-D62A40B27EDE}" sibTransId="{87E2BB04-FA89-47B8-9EC2-E234433AEC07}"/>
    <dgm:cxn modelId="{EB77A0B5-3440-4311-AE29-624785A6EBC0}" type="presOf" srcId="{95515AB2-2705-40CA-986F-98A46EBAF3AA}" destId="{1CC49FB9-FAA7-4B53-BAC8-75310BFC802C}" srcOrd="1" destOrd="0" presId="urn:microsoft.com/office/officeart/2005/8/layout/process3"/>
    <dgm:cxn modelId="{669458CA-C7BC-496E-A382-EDD2D120F166}" type="presOf" srcId="{42647039-5859-4378-A5ED-18BCB4836F99}" destId="{170BCBC4-9264-481B-A15E-F591663AB39B}" srcOrd="0" destOrd="3" presId="urn:microsoft.com/office/officeart/2005/8/layout/process3"/>
    <dgm:cxn modelId="{E7861ECB-311E-424B-A202-DEACC6C3783A}" type="presOf" srcId="{470F94CC-F67D-4491-B9CA-C13872ECF091}" destId="{62CD820E-D813-49E6-A29F-6B0A4C4DAA43}" srcOrd="0" destOrd="1" presId="urn:microsoft.com/office/officeart/2005/8/layout/process3"/>
    <dgm:cxn modelId="{583E4ECB-4BD0-4877-899F-AEB6330E0C67}" type="presOf" srcId="{87E2BB04-FA89-47B8-9EC2-E234433AEC07}" destId="{F50E2403-D3CE-4814-9A53-0EC8A75C8181}" srcOrd="1" destOrd="0" presId="urn:microsoft.com/office/officeart/2005/8/layout/process3"/>
    <dgm:cxn modelId="{521188CC-F285-4D46-9BC7-548A9EEDAA00}" srcId="{4B1C73EF-5940-4656-AEAE-C4C915F27151}" destId="{0E117A75-F6F8-4841-8B16-356119476589}" srcOrd="2" destOrd="0" parTransId="{7979313D-F91A-4069-A41E-0B1F81426B12}" sibTransId="{18AB02AE-0BB1-49BD-BACE-E1E46F1BCB14}"/>
    <dgm:cxn modelId="{E03A0BD2-597E-490B-8600-93D7B4569AD3}" type="presOf" srcId="{61D58849-F84D-4BC0-8FBC-0BF77FA987D7}" destId="{0EDCB198-E7C4-41FA-BA67-50979DA3A671}" srcOrd="0" destOrd="0" presId="urn:microsoft.com/office/officeart/2005/8/layout/process3"/>
    <dgm:cxn modelId="{5C460BD3-0A0E-4061-AD7F-A06DB660853F}" srcId="{95515AB2-2705-40CA-986F-98A46EBAF3AA}" destId="{A24ED10C-A97E-42CB-A101-A6EE7AA42173}" srcOrd="1" destOrd="0" parTransId="{734E6059-6832-4E3B-A5CD-EABD7FA88D73}" sibTransId="{AEE012D5-BDE1-40FD-AE86-EC26A3595C72}"/>
    <dgm:cxn modelId="{200BA8D5-3CC6-48E1-AACF-0F030E347F4B}" type="presOf" srcId="{A24ED10C-A97E-42CB-A101-A6EE7AA42173}" destId="{170BCBC4-9264-481B-A15E-F591663AB39B}" srcOrd="0" destOrd="1" presId="urn:microsoft.com/office/officeart/2005/8/layout/process3"/>
    <dgm:cxn modelId="{7DB394DE-9943-498A-931B-20E5F56E7444}" type="presOf" srcId="{87E2BB04-FA89-47B8-9EC2-E234433AEC07}" destId="{B4D1DCCA-DA69-41AF-8F86-8A160FE54640}" srcOrd="0" destOrd="0" presId="urn:microsoft.com/office/officeart/2005/8/layout/process3"/>
    <dgm:cxn modelId="{DDABC4DF-4A17-442E-AB97-D65DAE8F8DEF}" srcId="{5C3AF675-F53B-43AF-B3C1-F8412A058226}" destId="{4B1C73EF-5940-4656-AEAE-C4C915F27151}" srcOrd="2" destOrd="0" parTransId="{DE48855A-8AE5-4CF9-A01B-57A36521A1CE}" sibTransId="{4A5730D2-A1B9-46D4-9AD9-F1C929E2A928}"/>
    <dgm:cxn modelId="{D1C916EB-5D4A-4747-95EA-C754DD9FF16C}" srcId="{D2CEB553-7789-4599-8DE8-ED2CF9B0D094}" destId="{BB5049E3-852A-416B-8F7D-14DEFCE0F537}" srcOrd="3" destOrd="0" parTransId="{51F9830C-53F8-4279-8B2D-AE79B33974AC}" sibTransId="{61631D75-C485-4888-BD77-039CBE8AF75E}"/>
    <dgm:cxn modelId="{1E2FCDEC-B7E7-42B0-BF6C-421738DAE21C}" srcId="{95515AB2-2705-40CA-986F-98A46EBAF3AA}" destId="{2DD81E0F-5A48-45A9-A850-C61DFBEB458A}" srcOrd="6" destOrd="0" parTransId="{E0921132-1194-4278-ACEB-856017E3E263}" sibTransId="{8BCB2146-CEEE-48FA-BF30-7DAA708748A0}"/>
    <dgm:cxn modelId="{B0858FF1-599A-4E8E-BAF6-7B6E97AB049B}" srcId="{D2CEB553-7789-4599-8DE8-ED2CF9B0D094}" destId="{F7AC44A6-ECEF-4AFF-A068-34AF0CD1DC3B}" srcOrd="2" destOrd="0" parTransId="{16086FBD-1586-4F13-B06F-1BE8EC7252EA}" sibTransId="{B87D50D9-B006-4352-AAB8-862CABFAA893}"/>
    <dgm:cxn modelId="{13B65EF4-2867-45BE-A119-A3DC840250FD}" srcId="{4B1C73EF-5940-4656-AEAE-C4C915F27151}" destId="{0A4140F4-341C-450C-9867-C8623BC9283C}" srcOrd="3" destOrd="0" parTransId="{8E249EC2-F64C-42AD-BD7D-7E9DB4BC391B}" sibTransId="{3943B2DF-10CD-482E-A8A8-A561EC35771C}"/>
    <dgm:cxn modelId="{9576A6F4-BDE3-4D53-9AF4-6922F1857A64}" type="presOf" srcId="{8FD73B26-AF6B-4920-B8AD-7A6DA8677126}" destId="{62CD820E-D813-49E6-A29F-6B0A4C4DAA43}" srcOrd="0" destOrd="6" presId="urn:microsoft.com/office/officeart/2005/8/layout/process3"/>
    <dgm:cxn modelId="{0A454AF9-2557-44C2-8A98-F044EAD1B185}" srcId="{4B1C73EF-5940-4656-AEAE-C4C915F27151}" destId="{8FD73B26-AF6B-4920-B8AD-7A6DA8677126}" srcOrd="6" destOrd="0" parTransId="{655072AD-A333-463F-85A4-3B69FECAC874}" sibTransId="{CA332778-8EC2-4901-B8AA-43DB2B1F5745}"/>
    <dgm:cxn modelId="{1728E1FB-5254-4470-9986-18A376B7E382}" type="presOf" srcId="{4ECD0523-3474-40C7-BB0E-08970CB16B8B}" destId="{62CD820E-D813-49E6-A29F-6B0A4C4DAA43}" srcOrd="0" destOrd="0" presId="urn:microsoft.com/office/officeart/2005/8/layout/process3"/>
    <dgm:cxn modelId="{810E0016-DB0D-4666-8A18-8E5E3053E30C}" type="presParOf" srcId="{40535863-0E72-4ADE-B4C4-4D193CA8746C}" destId="{ED8DBDE3-D22A-4491-8525-DB6F19F17415}" srcOrd="0" destOrd="0" presId="urn:microsoft.com/office/officeart/2005/8/layout/process3"/>
    <dgm:cxn modelId="{F21CD03F-2EDD-4507-9692-0D24FBAB2B8A}" type="presParOf" srcId="{ED8DBDE3-D22A-4491-8525-DB6F19F17415}" destId="{4D0E25D2-6B92-4ED3-8CD8-1E97499FF604}" srcOrd="0" destOrd="0" presId="urn:microsoft.com/office/officeart/2005/8/layout/process3"/>
    <dgm:cxn modelId="{EE8A04E5-0E3C-4C18-8296-FC9D720DA493}" type="presParOf" srcId="{ED8DBDE3-D22A-4491-8525-DB6F19F17415}" destId="{1CC49FB9-FAA7-4B53-BAC8-75310BFC802C}" srcOrd="1" destOrd="0" presId="urn:microsoft.com/office/officeart/2005/8/layout/process3"/>
    <dgm:cxn modelId="{43D42E7D-EE2F-4630-A41E-C967D8C21146}" type="presParOf" srcId="{ED8DBDE3-D22A-4491-8525-DB6F19F17415}" destId="{170BCBC4-9264-481B-A15E-F591663AB39B}" srcOrd="2" destOrd="0" presId="urn:microsoft.com/office/officeart/2005/8/layout/process3"/>
    <dgm:cxn modelId="{73F3C63E-8F4D-482E-899C-C8674D692D4B}" type="presParOf" srcId="{40535863-0E72-4ADE-B4C4-4D193CA8746C}" destId="{B4D1DCCA-DA69-41AF-8F86-8A160FE54640}" srcOrd="1" destOrd="0" presId="urn:microsoft.com/office/officeart/2005/8/layout/process3"/>
    <dgm:cxn modelId="{ADD0ED3C-8071-4703-A5DD-6F2D078651EC}" type="presParOf" srcId="{B4D1DCCA-DA69-41AF-8F86-8A160FE54640}" destId="{F50E2403-D3CE-4814-9A53-0EC8A75C8181}" srcOrd="0" destOrd="0" presId="urn:microsoft.com/office/officeart/2005/8/layout/process3"/>
    <dgm:cxn modelId="{E9EB3926-B100-4EAA-A05F-5F18681E38F0}" type="presParOf" srcId="{40535863-0E72-4ADE-B4C4-4D193CA8746C}" destId="{B377483F-E7F2-4E2C-A7D5-9F2F47AE2B14}" srcOrd="2" destOrd="0" presId="urn:microsoft.com/office/officeart/2005/8/layout/process3"/>
    <dgm:cxn modelId="{5DE7CF16-7AD5-4214-A292-97DBA29AF2DE}" type="presParOf" srcId="{B377483F-E7F2-4E2C-A7D5-9F2F47AE2B14}" destId="{6AB9F178-DF56-4C31-AEB0-56646E61DAB9}" srcOrd="0" destOrd="0" presId="urn:microsoft.com/office/officeart/2005/8/layout/process3"/>
    <dgm:cxn modelId="{310165FA-57C2-4F29-8944-D48EB5B88523}" type="presParOf" srcId="{B377483F-E7F2-4E2C-A7D5-9F2F47AE2B14}" destId="{B07C2EA5-C723-4B52-B80F-9D828886441B}" srcOrd="1" destOrd="0" presId="urn:microsoft.com/office/officeart/2005/8/layout/process3"/>
    <dgm:cxn modelId="{973C0844-4CAD-4B3B-BC20-F9C168A7AA58}" type="presParOf" srcId="{B377483F-E7F2-4E2C-A7D5-9F2F47AE2B14}" destId="{986C1C73-719E-42F6-A1CF-AC5EB3F05107}" srcOrd="2" destOrd="0" presId="urn:microsoft.com/office/officeart/2005/8/layout/process3"/>
    <dgm:cxn modelId="{D8F1CDA0-886E-44E4-881A-6E4A9279D2AF}" type="presParOf" srcId="{40535863-0E72-4ADE-B4C4-4D193CA8746C}" destId="{0EDCB198-E7C4-41FA-BA67-50979DA3A671}" srcOrd="3" destOrd="0" presId="urn:microsoft.com/office/officeart/2005/8/layout/process3"/>
    <dgm:cxn modelId="{871F8DAC-A55A-4C1C-924B-9A913F97EBD2}" type="presParOf" srcId="{0EDCB198-E7C4-41FA-BA67-50979DA3A671}" destId="{A6323C24-D13D-48FA-A840-A64062AB8199}" srcOrd="0" destOrd="0" presId="urn:microsoft.com/office/officeart/2005/8/layout/process3"/>
    <dgm:cxn modelId="{4711C0FD-CD33-42A9-B576-05058D3692ED}" type="presParOf" srcId="{40535863-0E72-4ADE-B4C4-4D193CA8746C}" destId="{A949E492-8A71-4E96-8D63-2B5C02267382}" srcOrd="4" destOrd="0" presId="urn:microsoft.com/office/officeart/2005/8/layout/process3"/>
    <dgm:cxn modelId="{A3B263C3-9BC0-4B9E-BD93-60F44E52335F}" type="presParOf" srcId="{A949E492-8A71-4E96-8D63-2B5C02267382}" destId="{CFBA8E33-8DD4-4A2C-8EED-30FA5EA8E342}" srcOrd="0" destOrd="0" presId="urn:microsoft.com/office/officeart/2005/8/layout/process3"/>
    <dgm:cxn modelId="{F4853B9E-1814-48EE-AA03-6EF35098F3DE}" type="presParOf" srcId="{A949E492-8A71-4E96-8D63-2B5C02267382}" destId="{8FB6ADDE-F16E-4E3F-A845-BB32A6B7735B}" srcOrd="1" destOrd="0" presId="urn:microsoft.com/office/officeart/2005/8/layout/process3"/>
    <dgm:cxn modelId="{A5400ED5-CFA9-4E55-B769-20F4E20B98F2}" type="presParOf" srcId="{A949E492-8A71-4E96-8D63-2B5C02267382}" destId="{62CD820E-D813-49E6-A29F-6B0A4C4DAA4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445B98-6FA8-4C1F-8688-B9A49415A0E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A65CA2A-05D6-4F2A-A512-E15F3379CF1E}">
      <dgm:prSet phldrT="[Text]" phldr="0"/>
      <dgm:spPr/>
      <dgm:t>
        <a:bodyPr/>
        <a:lstStyle/>
        <a:p>
          <a:r>
            <a:rPr lang="en-US">
              <a:latin typeface="Calibri"/>
            </a:rPr>
            <a:t>Emerging</a:t>
          </a:r>
          <a:endParaRPr lang="en-US"/>
        </a:p>
      </dgm:t>
    </dgm:pt>
    <dgm:pt modelId="{CF17CB63-2E7A-44C1-AA60-408E18984965}" type="parTrans" cxnId="{79AD5411-0669-4DB7-80AD-7A5DF481B4FE}">
      <dgm:prSet/>
      <dgm:spPr/>
      <dgm:t>
        <a:bodyPr/>
        <a:lstStyle/>
        <a:p>
          <a:endParaRPr lang="en-US"/>
        </a:p>
      </dgm:t>
    </dgm:pt>
    <dgm:pt modelId="{ADC9C3A6-0B61-48F3-AA81-C4D08A29264D}" type="sibTrans" cxnId="{79AD5411-0669-4DB7-80AD-7A5DF481B4FE}">
      <dgm:prSet/>
      <dgm:spPr/>
      <dgm:t>
        <a:bodyPr/>
        <a:lstStyle/>
        <a:p>
          <a:endParaRPr lang="en-US"/>
        </a:p>
      </dgm:t>
    </dgm:pt>
    <dgm:pt modelId="{9C0DF838-DD92-4F1A-9BC5-9AD5B04EB306}">
      <dgm:prSet phldrT="[Text]" phldr="0"/>
      <dgm:spPr/>
      <dgm:t>
        <a:bodyPr/>
        <a:lstStyle/>
        <a:p>
          <a:pPr rtl="0"/>
          <a:r>
            <a:rPr lang="en-US"/>
            <a:t>Some opportunity to experience the natural world or natural objects observed, either outdoors or indoors.</a:t>
          </a:r>
        </a:p>
      </dgm:t>
    </dgm:pt>
    <dgm:pt modelId="{D0DF3FF3-69AF-480F-9B34-AEFD889F9F13}" type="parTrans" cxnId="{C73D4CA3-1EEB-44EA-9903-5BBDA448F8A0}">
      <dgm:prSet/>
      <dgm:spPr/>
      <dgm:t>
        <a:bodyPr/>
        <a:lstStyle/>
        <a:p>
          <a:endParaRPr lang="en-US"/>
        </a:p>
      </dgm:t>
    </dgm:pt>
    <dgm:pt modelId="{C91E6ED1-24C9-451A-89BE-04D8731FC305}" type="sibTrans" cxnId="{C73D4CA3-1EEB-44EA-9903-5BBDA448F8A0}">
      <dgm:prSet/>
      <dgm:spPr/>
      <dgm:t>
        <a:bodyPr/>
        <a:lstStyle/>
        <a:p>
          <a:endParaRPr lang="en-US"/>
        </a:p>
      </dgm:t>
    </dgm:pt>
    <dgm:pt modelId="{EFB04FCE-7A72-4779-80CF-42610882C97E}">
      <dgm:prSet phldrT="[Text]" phldr="0"/>
      <dgm:spPr/>
      <dgm:t>
        <a:bodyPr/>
        <a:lstStyle/>
        <a:p>
          <a:r>
            <a:rPr lang="en-US">
              <a:latin typeface="Calibri"/>
            </a:rPr>
            <a:t>Evolving</a:t>
          </a:r>
          <a:endParaRPr lang="en-US"/>
        </a:p>
      </dgm:t>
    </dgm:pt>
    <dgm:pt modelId="{FEC28CDE-B4EC-4319-BFCE-B4BBB66E122F}" type="parTrans" cxnId="{03D9CE26-9F26-431B-B5E5-E236341CC300}">
      <dgm:prSet/>
      <dgm:spPr/>
      <dgm:t>
        <a:bodyPr/>
        <a:lstStyle/>
        <a:p>
          <a:endParaRPr lang="en-US"/>
        </a:p>
      </dgm:t>
    </dgm:pt>
    <dgm:pt modelId="{3239BED7-6E90-45F2-98FB-72E677687077}" type="sibTrans" cxnId="{03D9CE26-9F26-431B-B5E5-E236341CC300}">
      <dgm:prSet/>
      <dgm:spPr/>
      <dgm:t>
        <a:bodyPr/>
        <a:lstStyle/>
        <a:p>
          <a:endParaRPr lang="en-US"/>
        </a:p>
      </dgm:t>
    </dgm:pt>
    <dgm:pt modelId="{DC92CD2C-A4E0-406B-A0A0-C52247D9F21A}">
      <dgm:prSet phldrT="[Text]" phldr="0"/>
      <dgm:spPr/>
      <dgm:t>
        <a:bodyPr/>
        <a:lstStyle/>
        <a:p>
          <a:pPr rtl="0"/>
          <a:r>
            <a:rPr lang="en-US" b="1"/>
            <a:t>Emerging standards in addition to:</a:t>
          </a:r>
          <a:endParaRPr lang="en-US"/>
        </a:p>
      </dgm:t>
    </dgm:pt>
    <dgm:pt modelId="{EB8E8C51-86B9-4208-817E-547D3B260F4D}" type="parTrans" cxnId="{F1376E54-173C-4BA9-ACE0-2E5DA3EFB0E9}">
      <dgm:prSet/>
      <dgm:spPr/>
      <dgm:t>
        <a:bodyPr/>
        <a:lstStyle/>
        <a:p>
          <a:endParaRPr lang="en-US"/>
        </a:p>
      </dgm:t>
    </dgm:pt>
    <dgm:pt modelId="{BDE6E4C3-095E-492A-8D48-E725220BD691}" type="sibTrans" cxnId="{F1376E54-173C-4BA9-ACE0-2E5DA3EFB0E9}">
      <dgm:prSet/>
      <dgm:spPr/>
      <dgm:t>
        <a:bodyPr/>
        <a:lstStyle/>
        <a:p>
          <a:endParaRPr lang="en-US"/>
        </a:p>
      </dgm:t>
    </dgm:pt>
    <dgm:pt modelId="{3CB40EC5-D15C-4EAE-9E2B-42B7E5AE935F}">
      <dgm:prSet phldrT="[Text]" phldr="0"/>
      <dgm:spPr/>
      <dgm:t>
        <a:bodyPr/>
        <a:lstStyle/>
        <a:p>
          <a:r>
            <a:rPr lang="en-US">
              <a:latin typeface="Calibri"/>
            </a:rPr>
            <a:t>Perfecting</a:t>
          </a:r>
          <a:endParaRPr lang="en-US"/>
        </a:p>
      </dgm:t>
    </dgm:pt>
    <dgm:pt modelId="{C7364F14-5530-4267-B936-4EDD1725AB30}" type="parTrans" cxnId="{657CFEEF-EDB0-47D2-8548-84B83C574E51}">
      <dgm:prSet/>
      <dgm:spPr/>
      <dgm:t>
        <a:bodyPr/>
        <a:lstStyle/>
        <a:p>
          <a:endParaRPr lang="en-US"/>
        </a:p>
      </dgm:t>
    </dgm:pt>
    <dgm:pt modelId="{8965E21E-3D90-4203-AFAF-15704107F60F}" type="sibTrans" cxnId="{657CFEEF-EDB0-47D2-8548-84B83C574E51}">
      <dgm:prSet/>
      <dgm:spPr/>
      <dgm:t>
        <a:bodyPr/>
        <a:lstStyle/>
        <a:p>
          <a:endParaRPr lang="en-US"/>
        </a:p>
      </dgm:t>
    </dgm:pt>
    <dgm:pt modelId="{93D6B1A1-E9BB-4482-8914-DF67D6436E67}">
      <dgm:prSet phldrT="[Text]" phldr="0"/>
      <dgm:spPr/>
      <dgm:t>
        <a:bodyPr/>
        <a:lstStyle/>
        <a:p>
          <a:pPr rtl="0"/>
          <a:r>
            <a:rPr lang="en-US" b="1"/>
            <a:t>Emerging and Evolving standards in addition to:</a:t>
          </a:r>
          <a:endParaRPr lang="en-US"/>
        </a:p>
      </dgm:t>
    </dgm:pt>
    <dgm:pt modelId="{C5C535F1-2129-418F-ADB6-2F3AAF86939B}" type="parTrans" cxnId="{F51B2C79-C8F5-44D9-85AC-25F3168456D2}">
      <dgm:prSet/>
      <dgm:spPr/>
      <dgm:t>
        <a:bodyPr/>
        <a:lstStyle/>
        <a:p>
          <a:endParaRPr lang="en-US"/>
        </a:p>
      </dgm:t>
    </dgm:pt>
    <dgm:pt modelId="{2B9D1853-5E17-465E-86C2-407C41279D04}" type="sibTrans" cxnId="{F51B2C79-C8F5-44D9-85AC-25F3168456D2}">
      <dgm:prSet/>
      <dgm:spPr/>
      <dgm:t>
        <a:bodyPr/>
        <a:lstStyle/>
        <a:p>
          <a:endParaRPr lang="en-US"/>
        </a:p>
      </dgm:t>
    </dgm:pt>
    <dgm:pt modelId="{A9A7E390-4369-470A-B49D-77E29B1B91F6}">
      <dgm:prSet phldr="0"/>
      <dgm:spPr/>
      <dgm:t>
        <a:bodyPr/>
        <a:lstStyle/>
        <a:p>
          <a:pPr rtl="0"/>
          <a:r>
            <a:rPr lang="en-US"/>
            <a:t>Some appropriate pictures, books, or toys that represent nature realistically are accessible</a:t>
          </a:r>
          <a:r>
            <a:rPr lang="en-US">
              <a:latin typeface="Calibri"/>
            </a:rPr>
            <a:t>.</a:t>
          </a:r>
          <a:endParaRPr lang="en-US"/>
        </a:p>
      </dgm:t>
    </dgm:pt>
    <dgm:pt modelId="{5A22853E-AD7F-4D53-9A81-4AA909262CA4}" type="parTrans" cxnId="{150229C9-2452-41EE-8584-E3093D44E7BE}">
      <dgm:prSet/>
      <dgm:spPr/>
    </dgm:pt>
    <dgm:pt modelId="{BAC70259-F40B-4252-8F38-57675D6A49C1}" type="sibTrans" cxnId="{150229C9-2452-41EE-8584-E3093D44E7BE}">
      <dgm:prSet/>
      <dgm:spPr/>
    </dgm:pt>
    <dgm:pt modelId="{E9D3B624-F85A-4CE3-884F-06427E3796B6}">
      <dgm:prSet phldr="0"/>
      <dgm:spPr/>
      <dgm:t>
        <a:bodyPr/>
        <a:lstStyle/>
        <a:p>
          <a:pPr rtl="0"/>
          <a:r>
            <a:rPr lang="en-US" b="0"/>
            <a:t>Some outdoor experiences with nature observed, weather permitting</a:t>
          </a:r>
          <a:r>
            <a:rPr lang="en-US" b="0">
              <a:latin typeface="Calibri"/>
            </a:rPr>
            <a:t>.</a:t>
          </a:r>
          <a:endParaRPr lang="en-US" b="1">
            <a:latin typeface="Calibri"/>
          </a:endParaRPr>
        </a:p>
      </dgm:t>
    </dgm:pt>
    <dgm:pt modelId="{4F6B20F1-D918-470C-B776-331A26424C93}" type="parTrans" cxnId="{6CFD30CE-071B-45EB-9345-C703F4222135}">
      <dgm:prSet/>
      <dgm:spPr/>
    </dgm:pt>
    <dgm:pt modelId="{512FFCF7-40DC-4EDB-BB58-DACC08A58736}" type="sibTrans" cxnId="{6CFD30CE-071B-45EB-9345-C703F4222135}">
      <dgm:prSet/>
      <dgm:spPr/>
    </dgm:pt>
    <dgm:pt modelId="{489D6533-79A8-4A40-9F37-3FF86E408786}">
      <dgm:prSet phldr="0"/>
      <dgm:spPr/>
      <dgm:t>
        <a:bodyPr/>
        <a:lstStyle/>
        <a:p>
          <a:pPr rtl="0"/>
          <a:r>
            <a:rPr lang="en-US" b="0"/>
            <a:t>Some easily experienced living plants or animals observed indoors</a:t>
          </a:r>
          <a:r>
            <a:rPr lang="en-US" b="0">
              <a:latin typeface="Calibri"/>
            </a:rPr>
            <a:t>.</a:t>
          </a:r>
          <a:endParaRPr lang="en-US" b="0"/>
        </a:p>
      </dgm:t>
    </dgm:pt>
    <dgm:pt modelId="{1E80BA36-08A3-4A08-BD15-44A1D49E0FAC}" type="parTrans" cxnId="{2921988D-C93D-4029-A3C3-1831528D9FFE}">
      <dgm:prSet/>
      <dgm:spPr/>
    </dgm:pt>
    <dgm:pt modelId="{53A2DC6E-C9DF-4F4D-B99B-42909B94CB66}" type="sibTrans" cxnId="{2921988D-C93D-4029-A3C3-1831528D9FFE}">
      <dgm:prSet/>
      <dgm:spPr/>
    </dgm:pt>
    <dgm:pt modelId="{74D4C35C-89F0-45D1-AECF-E798D4A33526}">
      <dgm:prSet phldr="0"/>
      <dgm:spPr/>
      <dgm:t>
        <a:bodyPr/>
        <a:lstStyle/>
        <a:p>
          <a:endParaRPr lang="en-US">
            <a:latin typeface="Calibri"/>
          </a:endParaRPr>
        </a:p>
      </dgm:t>
    </dgm:pt>
    <dgm:pt modelId="{E41F14B7-C678-41E3-91B1-32C7F4F01FA5}" type="parTrans" cxnId="{642955E6-B7D3-43DF-B190-7BD4FF7F22C4}">
      <dgm:prSet/>
      <dgm:spPr/>
    </dgm:pt>
    <dgm:pt modelId="{E5BD3AFD-A7FC-490E-B6B2-6B08BBC074CA}" type="sibTrans" cxnId="{642955E6-B7D3-43DF-B190-7BD4FF7F22C4}">
      <dgm:prSet/>
      <dgm:spPr/>
    </dgm:pt>
    <dgm:pt modelId="{5A5B3FAF-DCBE-4F1C-9277-9519CA80CBD3}">
      <dgm:prSet phldr="0"/>
      <dgm:spPr/>
      <dgm:t>
        <a:bodyPr/>
        <a:lstStyle/>
        <a:p>
          <a:endParaRPr lang="en-US">
            <a:latin typeface="Calibri"/>
          </a:endParaRPr>
        </a:p>
      </dgm:t>
    </dgm:pt>
    <dgm:pt modelId="{F39E5F3A-5BF1-49BE-BB7C-65902AC4D161}" type="parTrans" cxnId="{146A1F69-76E4-4D0E-926A-618D6DD031E8}">
      <dgm:prSet/>
      <dgm:spPr/>
    </dgm:pt>
    <dgm:pt modelId="{77219AB3-81D8-447A-9CC6-87E1DD3AE92C}" type="sibTrans" cxnId="{146A1F69-76E4-4D0E-926A-618D6DD031E8}">
      <dgm:prSet/>
      <dgm:spPr/>
    </dgm:pt>
    <dgm:pt modelId="{993041B6-F8D8-4F36-AA28-E8A91F7DC628}">
      <dgm:prSet phldr="0"/>
      <dgm:spPr/>
      <dgm:t>
        <a:bodyPr/>
        <a:lstStyle/>
        <a:p>
          <a:endParaRPr lang="en-US" b="0">
            <a:latin typeface="Calibri"/>
          </a:endParaRPr>
        </a:p>
      </dgm:t>
    </dgm:pt>
    <dgm:pt modelId="{AEF51250-796B-41F3-98EF-786C59FF55B3}" type="parTrans" cxnId="{238636A9-13B5-4D78-A642-D0CBD65538B7}">
      <dgm:prSet/>
      <dgm:spPr/>
    </dgm:pt>
    <dgm:pt modelId="{66184E90-404F-4EDC-BD23-6D9031DAD982}" type="sibTrans" cxnId="{238636A9-13B5-4D78-A642-D0CBD65538B7}">
      <dgm:prSet/>
      <dgm:spPr/>
    </dgm:pt>
    <dgm:pt modelId="{87A7410A-F75D-4885-BC66-C8EE8FA502DB}">
      <dgm:prSet phldr="0"/>
      <dgm:spPr/>
      <dgm:t>
        <a:bodyPr/>
        <a:lstStyle/>
        <a:p>
          <a:pPr rtl="0"/>
          <a:r>
            <a:rPr lang="en-US"/>
            <a:t>Staff point out and talk about nature/science materials and/or experiences.</a:t>
          </a:r>
        </a:p>
      </dgm:t>
    </dgm:pt>
    <dgm:pt modelId="{EAD7A8D3-BDFD-4BCB-80BC-6ADAE903EF45}" type="parTrans" cxnId="{1FB8DE70-C97D-457D-9301-50FFA9E06848}">
      <dgm:prSet/>
      <dgm:spPr/>
    </dgm:pt>
    <dgm:pt modelId="{497026F6-07E1-45C4-9B49-9F40E2A3C910}" type="sibTrans" cxnId="{1FB8DE70-C97D-457D-9301-50FFA9E06848}">
      <dgm:prSet/>
      <dgm:spPr/>
    </dgm:pt>
    <dgm:pt modelId="{29C25651-E393-4854-9602-0057E43AD945}">
      <dgm:prSet phldr="0"/>
      <dgm:spPr/>
      <dgm:t>
        <a:bodyPr/>
        <a:lstStyle/>
        <a:p>
          <a:endParaRPr lang="en-US"/>
        </a:p>
      </dgm:t>
    </dgm:pt>
    <dgm:pt modelId="{25C68672-668D-4DB8-9B1E-D7505925AF6F}" type="parTrans" cxnId="{BA23DC97-6C67-4F37-8A79-476D47CBA04B}">
      <dgm:prSet/>
      <dgm:spPr/>
    </dgm:pt>
    <dgm:pt modelId="{F1ABD33E-3EE3-4859-83FC-B60F0B450433}" type="sibTrans" cxnId="{BA23DC97-6C67-4F37-8A79-476D47CBA04B}">
      <dgm:prSet/>
      <dgm:spPr/>
    </dgm:pt>
    <dgm:pt modelId="{FC94BE27-9CD4-46E8-9BE6-212E7E019C41}">
      <dgm:prSet phldr="0"/>
      <dgm:spPr/>
      <dgm:t>
        <a:bodyPr/>
        <a:lstStyle/>
        <a:p>
          <a:pPr rtl="0"/>
          <a:r>
            <a:rPr lang="en-US"/>
            <a:t>Some sand and/or water play accessible for children 24 months and older, indoors or outdoors</a:t>
          </a:r>
          <a:r>
            <a:rPr lang="en-US">
              <a:latin typeface="Calibri"/>
            </a:rPr>
            <a:t>.</a:t>
          </a:r>
          <a:endParaRPr lang="en-US"/>
        </a:p>
      </dgm:t>
    </dgm:pt>
    <dgm:pt modelId="{2770DFD0-DAB5-4611-B23E-9097C902BAFF}" type="parTrans" cxnId="{339D956D-0848-4EAB-9D7A-F124D9C73E9A}">
      <dgm:prSet/>
      <dgm:spPr/>
    </dgm:pt>
    <dgm:pt modelId="{0946D3F0-31BF-454E-BE67-459AF5751E28}" type="sibTrans" cxnId="{339D956D-0848-4EAB-9D7A-F124D9C73E9A}">
      <dgm:prSet/>
      <dgm:spPr/>
    </dgm:pt>
    <dgm:pt modelId="{9DDB42C5-0DE7-4E9B-B4A0-ADB4E64E348B}">
      <dgm:prSet phldr="0"/>
      <dgm:spPr/>
      <dgm:t>
        <a:bodyPr/>
        <a:lstStyle/>
        <a:p>
          <a:endParaRPr lang="en-US" b="1">
            <a:latin typeface="Calibri"/>
          </a:endParaRPr>
        </a:p>
      </dgm:t>
    </dgm:pt>
    <dgm:pt modelId="{D8C4E110-2366-4BDA-8CE4-84467A9E165A}" type="parTrans" cxnId="{F46B1610-4FA6-4D12-95F8-18B3886F4E34}">
      <dgm:prSet/>
      <dgm:spPr/>
    </dgm:pt>
    <dgm:pt modelId="{9F5E5CA8-B446-4BE3-B643-7F032C554F6B}" type="sibTrans" cxnId="{F46B1610-4FA6-4D12-95F8-18B3886F4E34}">
      <dgm:prSet/>
      <dgm:spPr/>
    </dgm:pt>
    <dgm:pt modelId="{9CB9CEAE-81FA-4D06-8F20-6705629AEA47}">
      <dgm:prSet phldr="0"/>
      <dgm:spPr/>
      <dgm:t>
        <a:bodyPr/>
        <a:lstStyle/>
        <a:p>
          <a:pPr rtl="0"/>
          <a:r>
            <a:rPr lang="en-US" b="0"/>
            <a:t>Staff show interest in and concern for nature.</a:t>
          </a:r>
          <a:endParaRPr lang="en-US" b="1"/>
        </a:p>
      </dgm:t>
    </dgm:pt>
    <dgm:pt modelId="{B13FF555-1344-4B6C-93AE-DAA04F02D067}" type="parTrans" cxnId="{6F832B14-42DA-497F-9302-22F6B32E3D6A}">
      <dgm:prSet/>
      <dgm:spPr/>
    </dgm:pt>
    <dgm:pt modelId="{90289590-0447-48F6-81FB-CC0CDED38A99}" type="sibTrans" cxnId="{6F832B14-42DA-497F-9302-22F6B32E3D6A}">
      <dgm:prSet/>
      <dgm:spPr/>
    </dgm:pt>
    <dgm:pt modelId="{081160C5-7D42-475B-A445-5E0CF55D90ED}">
      <dgm:prSet phldr="0"/>
      <dgm:spPr/>
      <dgm:t>
        <a:bodyPr/>
        <a:lstStyle/>
        <a:p>
          <a:endParaRPr lang="en-US" b="0">
            <a:latin typeface="Calibri"/>
          </a:endParaRPr>
        </a:p>
      </dgm:t>
    </dgm:pt>
    <dgm:pt modelId="{940B3B67-D20F-499F-8D2A-BA1F8CD71DC8}" type="parTrans" cxnId="{477157A8-2202-4170-AC13-7CE04A6297F7}">
      <dgm:prSet/>
      <dgm:spPr/>
    </dgm:pt>
    <dgm:pt modelId="{3F1729EB-41A6-4D5C-AF95-8B88F0CBC072}" type="sibTrans" cxnId="{477157A8-2202-4170-AC13-7CE04A6297F7}">
      <dgm:prSet/>
      <dgm:spPr/>
    </dgm:pt>
    <dgm:pt modelId="{E969CFBD-0C33-4B73-9D39-39CADD1AA4F3}">
      <dgm:prSet phldr="0"/>
      <dgm:spPr/>
      <dgm:t>
        <a:bodyPr/>
        <a:lstStyle/>
        <a:p>
          <a:r>
            <a:rPr lang="en-US" b="0"/>
            <a:t>Staff draw children's attention to and appropriately talk about nature/science</a:t>
          </a:r>
          <a:r>
            <a:rPr lang="en-US" b="0">
              <a:latin typeface="Calibri"/>
            </a:rPr>
            <a:t>.</a:t>
          </a:r>
        </a:p>
      </dgm:t>
    </dgm:pt>
    <dgm:pt modelId="{1D1104C8-8A36-45FA-A3C8-F85BC449A3CE}" type="parTrans" cxnId="{DA645C88-CD9A-4F70-892B-4A445F864371}">
      <dgm:prSet/>
      <dgm:spPr/>
    </dgm:pt>
    <dgm:pt modelId="{830F8CE5-A449-4B89-9006-D3987A6B7978}" type="sibTrans" cxnId="{DA645C88-CD9A-4F70-892B-4A445F864371}">
      <dgm:prSet/>
      <dgm:spPr/>
    </dgm:pt>
    <dgm:pt modelId="{4AA77494-D304-4EA7-A2BA-F307D195AA43}">
      <dgm:prSet phldr="0"/>
      <dgm:spPr/>
      <dgm:t>
        <a:bodyPr/>
        <a:lstStyle/>
        <a:p>
          <a:endParaRPr lang="en-US" b="0">
            <a:latin typeface="Calibri"/>
          </a:endParaRPr>
        </a:p>
      </dgm:t>
    </dgm:pt>
    <dgm:pt modelId="{C7832D78-3CE7-4590-BD6F-630BE55F66B7}" type="parTrans" cxnId="{519C7BE1-41A8-4718-B91C-43F4D2EAD9A5}">
      <dgm:prSet/>
      <dgm:spPr/>
    </dgm:pt>
    <dgm:pt modelId="{300E326F-5974-412A-B3D1-32037594B936}" type="sibTrans" cxnId="{519C7BE1-41A8-4718-B91C-43F4D2EAD9A5}">
      <dgm:prSet/>
      <dgm:spPr/>
    </dgm:pt>
    <dgm:pt modelId="{3CB05704-050D-441B-B3AB-55A831CAB302}">
      <dgm:prSet phldr="0"/>
      <dgm:spPr/>
      <dgm:t>
        <a:bodyPr/>
        <a:lstStyle/>
        <a:p>
          <a:pPr rtl="0"/>
          <a:r>
            <a:rPr lang="en-US" b="0"/>
            <a:t>Staff draw children’s attention to and appropriately talk about nature/science.</a:t>
          </a:r>
        </a:p>
      </dgm:t>
    </dgm:pt>
    <dgm:pt modelId="{28A1EC49-3B78-4595-8CBF-9961E92161E8}" type="parTrans" cxnId="{22CE896B-0031-43C0-9C78-F943F2F7B6C1}">
      <dgm:prSet/>
      <dgm:spPr/>
    </dgm:pt>
    <dgm:pt modelId="{510488CB-85F3-42EB-B059-7320C2D6F88D}" type="sibTrans" cxnId="{22CE896B-0031-43C0-9C78-F943F2F7B6C1}">
      <dgm:prSet/>
      <dgm:spPr/>
    </dgm:pt>
    <dgm:pt modelId="{E2A9DEEE-A457-4784-BD7B-0444DF126F5D}">
      <dgm:prSet phldr="0"/>
      <dgm:spPr/>
      <dgm:t>
        <a:bodyPr/>
        <a:lstStyle/>
        <a:p>
          <a:endParaRPr lang="en-US" b="0"/>
        </a:p>
      </dgm:t>
    </dgm:pt>
    <dgm:pt modelId="{E32973BD-3881-4E17-A21D-06487209E369}" type="parTrans" cxnId="{576ABA0D-9533-473C-8DC2-77602080F115}">
      <dgm:prSet/>
      <dgm:spPr/>
    </dgm:pt>
    <dgm:pt modelId="{DB33BE78-57B6-4B7D-BF6F-99508C18CCB8}" type="sibTrans" cxnId="{576ABA0D-9533-473C-8DC2-77602080F115}">
      <dgm:prSet/>
      <dgm:spPr/>
    </dgm:pt>
    <dgm:pt modelId="{BFA09099-1258-4A7C-8C9B-640364CE953A}">
      <dgm:prSet phldr="0"/>
      <dgm:spPr/>
      <dgm:t>
        <a:bodyPr/>
        <a:lstStyle/>
        <a:p>
          <a:pPr rtl="0"/>
          <a:r>
            <a:rPr lang="en-US" b="0"/>
            <a:t>Close supervision always provided when children play with sand/water. </a:t>
          </a:r>
        </a:p>
      </dgm:t>
    </dgm:pt>
    <dgm:pt modelId="{B20CBB82-5737-40D9-9D62-563BDFC35020}" type="parTrans" cxnId="{9E8B6FC2-8868-4D1D-A9B8-31CC7AD338D1}">
      <dgm:prSet/>
      <dgm:spPr/>
    </dgm:pt>
    <dgm:pt modelId="{9370781D-1D7F-4326-B4B1-64FF5F117A52}" type="sibTrans" cxnId="{9E8B6FC2-8868-4D1D-A9B8-31CC7AD338D1}">
      <dgm:prSet/>
      <dgm:spPr/>
    </dgm:pt>
    <dgm:pt modelId="{9191F5F4-4525-4FCB-8FC1-188B3173882E}">
      <dgm:prSet phldr="0"/>
      <dgm:spPr/>
      <dgm:t>
        <a:bodyPr/>
        <a:lstStyle/>
        <a:p>
          <a:endParaRPr lang="en-US" b="1">
            <a:latin typeface="Calibri"/>
          </a:endParaRPr>
        </a:p>
      </dgm:t>
    </dgm:pt>
    <dgm:pt modelId="{706A4221-4329-4E25-8F04-FB549948718A}" type="parTrans" cxnId="{FF21F20B-6412-400E-BEB3-4A7662018B23}">
      <dgm:prSet/>
      <dgm:spPr/>
    </dgm:pt>
    <dgm:pt modelId="{90766858-27D0-42E7-97BE-30ED66688D64}" type="sibTrans" cxnId="{FF21F20B-6412-400E-BEB3-4A7662018B23}">
      <dgm:prSet/>
      <dgm:spPr/>
    </dgm:pt>
    <dgm:pt modelId="{89A1C6A7-265A-4716-B281-EA001A6B7669}" type="pres">
      <dgm:prSet presAssocID="{3C445B98-6FA8-4C1F-8688-B9A49415A0E1}" presName="linearFlow" presStyleCnt="0">
        <dgm:presLayoutVars>
          <dgm:dir/>
          <dgm:animLvl val="lvl"/>
          <dgm:resizeHandles val="exact"/>
        </dgm:presLayoutVars>
      </dgm:prSet>
      <dgm:spPr/>
    </dgm:pt>
    <dgm:pt modelId="{5933CAB6-9D9D-4B80-9240-B55E86B1AE8C}" type="pres">
      <dgm:prSet presAssocID="{7A65CA2A-05D6-4F2A-A512-E15F3379CF1E}" presName="composite" presStyleCnt="0"/>
      <dgm:spPr/>
    </dgm:pt>
    <dgm:pt modelId="{4E6F1076-4BC1-4637-96DE-66D40A6543DB}" type="pres">
      <dgm:prSet presAssocID="{7A65CA2A-05D6-4F2A-A512-E15F3379CF1E}" presName="parTx" presStyleLbl="node1" presStyleIdx="0" presStyleCnt="3">
        <dgm:presLayoutVars>
          <dgm:chMax val="0"/>
          <dgm:chPref val="0"/>
          <dgm:bulletEnabled val="1"/>
        </dgm:presLayoutVars>
      </dgm:prSet>
      <dgm:spPr/>
    </dgm:pt>
    <dgm:pt modelId="{45ED9623-3C05-4F99-A69C-D16EC2460D25}" type="pres">
      <dgm:prSet presAssocID="{7A65CA2A-05D6-4F2A-A512-E15F3379CF1E}" presName="parSh" presStyleLbl="node1" presStyleIdx="0" presStyleCnt="3"/>
      <dgm:spPr/>
    </dgm:pt>
    <dgm:pt modelId="{EDE4E0FB-158E-4362-AB44-05CE94D4EB2A}" type="pres">
      <dgm:prSet presAssocID="{7A65CA2A-05D6-4F2A-A512-E15F3379CF1E}" presName="desTx" presStyleLbl="fgAcc1" presStyleIdx="0" presStyleCnt="3">
        <dgm:presLayoutVars>
          <dgm:bulletEnabled val="1"/>
        </dgm:presLayoutVars>
      </dgm:prSet>
      <dgm:spPr/>
    </dgm:pt>
    <dgm:pt modelId="{63F08504-CD50-4FD9-9BD3-C616B551A5B3}" type="pres">
      <dgm:prSet presAssocID="{ADC9C3A6-0B61-48F3-AA81-C4D08A29264D}" presName="sibTrans" presStyleLbl="sibTrans2D1" presStyleIdx="0" presStyleCnt="2"/>
      <dgm:spPr/>
    </dgm:pt>
    <dgm:pt modelId="{291662F3-29EA-428B-87C4-4A4CEBA0E282}" type="pres">
      <dgm:prSet presAssocID="{ADC9C3A6-0B61-48F3-AA81-C4D08A29264D}" presName="connTx" presStyleLbl="sibTrans2D1" presStyleIdx="0" presStyleCnt="2"/>
      <dgm:spPr/>
    </dgm:pt>
    <dgm:pt modelId="{430EE11F-74FC-42C4-9371-F59214D79266}" type="pres">
      <dgm:prSet presAssocID="{EFB04FCE-7A72-4779-80CF-42610882C97E}" presName="composite" presStyleCnt="0"/>
      <dgm:spPr/>
    </dgm:pt>
    <dgm:pt modelId="{1737E52F-D517-4114-8E16-8330A270DC1D}" type="pres">
      <dgm:prSet presAssocID="{EFB04FCE-7A72-4779-80CF-42610882C97E}" presName="parTx" presStyleLbl="node1" presStyleIdx="0" presStyleCnt="3">
        <dgm:presLayoutVars>
          <dgm:chMax val="0"/>
          <dgm:chPref val="0"/>
          <dgm:bulletEnabled val="1"/>
        </dgm:presLayoutVars>
      </dgm:prSet>
      <dgm:spPr/>
    </dgm:pt>
    <dgm:pt modelId="{C3856486-AB1C-455F-BADB-7995580FC42D}" type="pres">
      <dgm:prSet presAssocID="{EFB04FCE-7A72-4779-80CF-42610882C97E}" presName="parSh" presStyleLbl="node1" presStyleIdx="1" presStyleCnt="3"/>
      <dgm:spPr/>
    </dgm:pt>
    <dgm:pt modelId="{D24D278B-92D2-474C-A1B5-B76623E836FA}" type="pres">
      <dgm:prSet presAssocID="{EFB04FCE-7A72-4779-80CF-42610882C97E}" presName="desTx" presStyleLbl="fgAcc1" presStyleIdx="1" presStyleCnt="3">
        <dgm:presLayoutVars>
          <dgm:bulletEnabled val="1"/>
        </dgm:presLayoutVars>
      </dgm:prSet>
      <dgm:spPr/>
    </dgm:pt>
    <dgm:pt modelId="{FCCC85BB-33BD-441A-AEFB-BC8E12933583}" type="pres">
      <dgm:prSet presAssocID="{3239BED7-6E90-45F2-98FB-72E677687077}" presName="sibTrans" presStyleLbl="sibTrans2D1" presStyleIdx="1" presStyleCnt="2"/>
      <dgm:spPr/>
    </dgm:pt>
    <dgm:pt modelId="{EED324D2-07F8-4E27-BD11-EFC81DB960FA}" type="pres">
      <dgm:prSet presAssocID="{3239BED7-6E90-45F2-98FB-72E677687077}" presName="connTx" presStyleLbl="sibTrans2D1" presStyleIdx="1" presStyleCnt="2"/>
      <dgm:spPr/>
    </dgm:pt>
    <dgm:pt modelId="{86E82BE7-8B03-4B2D-BDE1-8A8C5FF914D7}" type="pres">
      <dgm:prSet presAssocID="{3CB40EC5-D15C-4EAE-9E2B-42B7E5AE935F}" presName="composite" presStyleCnt="0"/>
      <dgm:spPr/>
    </dgm:pt>
    <dgm:pt modelId="{81FBAEEE-7A83-4457-AF48-382D8B2489B5}" type="pres">
      <dgm:prSet presAssocID="{3CB40EC5-D15C-4EAE-9E2B-42B7E5AE935F}" presName="parTx" presStyleLbl="node1" presStyleIdx="1" presStyleCnt="3">
        <dgm:presLayoutVars>
          <dgm:chMax val="0"/>
          <dgm:chPref val="0"/>
          <dgm:bulletEnabled val="1"/>
        </dgm:presLayoutVars>
      </dgm:prSet>
      <dgm:spPr/>
    </dgm:pt>
    <dgm:pt modelId="{4754D57D-5462-4E78-94E1-4EE2E2F67AD5}" type="pres">
      <dgm:prSet presAssocID="{3CB40EC5-D15C-4EAE-9E2B-42B7E5AE935F}" presName="parSh" presStyleLbl="node1" presStyleIdx="2" presStyleCnt="3"/>
      <dgm:spPr/>
    </dgm:pt>
    <dgm:pt modelId="{BFA19447-4284-49D3-8B32-6C0FE3C69FA4}" type="pres">
      <dgm:prSet presAssocID="{3CB40EC5-D15C-4EAE-9E2B-42B7E5AE935F}" presName="desTx" presStyleLbl="fgAcc1" presStyleIdx="2" presStyleCnt="3">
        <dgm:presLayoutVars>
          <dgm:bulletEnabled val="1"/>
        </dgm:presLayoutVars>
      </dgm:prSet>
      <dgm:spPr/>
    </dgm:pt>
  </dgm:ptLst>
  <dgm:cxnLst>
    <dgm:cxn modelId="{322AAD00-7AFB-41EB-A86C-103053F2675B}" type="presOf" srcId="{ADC9C3A6-0B61-48F3-AA81-C4D08A29264D}" destId="{63F08504-CD50-4FD9-9BD3-C616B551A5B3}" srcOrd="0" destOrd="0" presId="urn:microsoft.com/office/officeart/2005/8/layout/process3"/>
    <dgm:cxn modelId="{FF21F20B-6412-400E-BEB3-4A7662018B23}" srcId="{EFB04FCE-7A72-4779-80CF-42610882C97E}" destId="{9191F5F4-4525-4FCB-8FC1-188B3173882E}" srcOrd="1" destOrd="0" parTransId="{706A4221-4329-4E25-8F04-FB549948718A}" sibTransId="{90766858-27D0-42E7-97BE-30ED66688D64}"/>
    <dgm:cxn modelId="{576ABA0D-9533-473C-8DC2-77602080F115}" srcId="{3CB40EC5-D15C-4EAE-9E2B-42B7E5AE935F}" destId="{E2A9DEEE-A457-4784-BD7B-0444DF126F5D}" srcOrd="7" destOrd="0" parTransId="{E32973BD-3881-4E17-A21D-06487209E369}" sibTransId="{DB33BE78-57B6-4B7D-BF6F-99508C18CCB8}"/>
    <dgm:cxn modelId="{F46B1610-4FA6-4D12-95F8-18B3886F4E34}" srcId="{3CB40EC5-D15C-4EAE-9E2B-42B7E5AE935F}" destId="{9DDB42C5-0DE7-4E9B-B4A0-ADB4E64E348B}" srcOrd="1" destOrd="0" parTransId="{D8C4E110-2366-4BDA-8CE4-84467A9E165A}" sibTransId="{9F5E5CA8-B446-4BE3-B643-7F032C554F6B}"/>
    <dgm:cxn modelId="{79AD5411-0669-4DB7-80AD-7A5DF481B4FE}" srcId="{3C445B98-6FA8-4C1F-8688-B9A49415A0E1}" destId="{7A65CA2A-05D6-4F2A-A512-E15F3379CF1E}" srcOrd="0" destOrd="0" parTransId="{CF17CB63-2E7A-44C1-AA60-408E18984965}" sibTransId="{ADC9C3A6-0B61-48F3-AA81-C4D08A29264D}"/>
    <dgm:cxn modelId="{6F832B14-42DA-497F-9302-22F6B32E3D6A}" srcId="{3CB40EC5-D15C-4EAE-9E2B-42B7E5AE935F}" destId="{9CB9CEAE-81FA-4D06-8F20-6705629AEA47}" srcOrd="2" destOrd="0" parTransId="{B13FF555-1344-4B6C-93AE-DAA04F02D067}" sibTransId="{90289590-0447-48F6-81FB-CC0CDED38A99}"/>
    <dgm:cxn modelId="{957CDF18-7978-48BF-8926-160E90D2ED26}" type="presOf" srcId="{ADC9C3A6-0B61-48F3-AA81-C4D08A29264D}" destId="{291662F3-29EA-428B-87C4-4A4CEBA0E282}" srcOrd="1" destOrd="0" presId="urn:microsoft.com/office/officeart/2005/8/layout/process3"/>
    <dgm:cxn modelId="{89A24F23-5F40-4DE1-B8A4-21007D6C8A24}" type="presOf" srcId="{4AA77494-D304-4EA7-A2BA-F307D195AA43}" destId="{BFA19447-4284-49D3-8B32-6C0FE3C69FA4}" srcOrd="0" destOrd="5" presId="urn:microsoft.com/office/officeart/2005/8/layout/process3"/>
    <dgm:cxn modelId="{03D9CE26-9F26-431B-B5E5-E236341CC300}" srcId="{3C445B98-6FA8-4C1F-8688-B9A49415A0E1}" destId="{EFB04FCE-7A72-4779-80CF-42610882C97E}" srcOrd="1" destOrd="0" parTransId="{FEC28CDE-B4EC-4319-BFCE-B4BBB66E122F}" sibTransId="{3239BED7-6E90-45F2-98FB-72E677687077}"/>
    <dgm:cxn modelId="{E2FBAC2F-0A8B-4E09-B70F-A3F984AED8C7}" type="presOf" srcId="{3239BED7-6E90-45F2-98FB-72E677687077}" destId="{FCCC85BB-33BD-441A-AEFB-BC8E12933583}" srcOrd="0" destOrd="0" presId="urn:microsoft.com/office/officeart/2005/8/layout/process3"/>
    <dgm:cxn modelId="{B55CB133-60D6-4773-B282-038E88D2EAF1}" type="presOf" srcId="{EFB04FCE-7A72-4779-80CF-42610882C97E}" destId="{C3856486-AB1C-455F-BADB-7995580FC42D}" srcOrd="1" destOrd="0" presId="urn:microsoft.com/office/officeart/2005/8/layout/process3"/>
    <dgm:cxn modelId="{0E1EDC33-6318-4656-B137-7E9F649A3BB0}" type="presOf" srcId="{E2A9DEEE-A457-4784-BD7B-0444DF126F5D}" destId="{BFA19447-4284-49D3-8B32-6C0FE3C69FA4}" srcOrd="0" destOrd="7" presId="urn:microsoft.com/office/officeart/2005/8/layout/process3"/>
    <dgm:cxn modelId="{531FC439-A20B-40ED-9253-F4FBEB46F907}" type="presOf" srcId="{9C0DF838-DD92-4F1A-9BC5-9AD5B04EB306}" destId="{EDE4E0FB-158E-4362-AB44-05CE94D4EB2A}" srcOrd="0" destOrd="2" presId="urn:microsoft.com/office/officeart/2005/8/layout/process3"/>
    <dgm:cxn modelId="{25732E66-2BF6-40FF-A5DA-766F6BBDB7FE}" type="presOf" srcId="{3CB40EC5-D15C-4EAE-9E2B-42B7E5AE935F}" destId="{4754D57D-5462-4E78-94E1-4EE2E2F67AD5}" srcOrd="1" destOrd="0" presId="urn:microsoft.com/office/officeart/2005/8/layout/process3"/>
    <dgm:cxn modelId="{FC4CF266-62ED-4854-8364-F65715360FAB}" type="presOf" srcId="{3CB40EC5-D15C-4EAE-9E2B-42B7E5AE935F}" destId="{81FBAEEE-7A83-4457-AF48-382D8B2489B5}" srcOrd="0" destOrd="0" presId="urn:microsoft.com/office/officeart/2005/8/layout/process3"/>
    <dgm:cxn modelId="{E52EB367-A8CA-411B-B174-6281E1FB7A00}" type="presOf" srcId="{3239BED7-6E90-45F2-98FB-72E677687077}" destId="{EED324D2-07F8-4E27-BD11-EFC81DB960FA}" srcOrd="1" destOrd="0" presId="urn:microsoft.com/office/officeart/2005/8/layout/process3"/>
    <dgm:cxn modelId="{146A1F69-76E4-4D0E-926A-618D6DD031E8}" srcId="{7A65CA2A-05D6-4F2A-A512-E15F3379CF1E}" destId="{5A5B3FAF-DCBE-4F1C-9277-9519CA80CBD3}" srcOrd="1" destOrd="0" parTransId="{F39E5F3A-5BF1-49BE-BB7C-65902AC4D161}" sibTransId="{77219AB3-81D8-447A-9CC6-87E1DD3AE92C}"/>
    <dgm:cxn modelId="{22CE896B-0031-43C0-9C78-F943F2F7B6C1}" srcId="{3CB40EC5-D15C-4EAE-9E2B-42B7E5AE935F}" destId="{3CB05704-050D-441B-B3AB-55A831CAB302}" srcOrd="6" destOrd="0" parTransId="{28A1EC49-3B78-4595-8CBF-9961E92161E8}" sibTransId="{510488CB-85F3-42EB-B059-7320C2D6F88D}"/>
    <dgm:cxn modelId="{339D956D-0848-4EAB-9D7A-F124D9C73E9A}" srcId="{EFB04FCE-7A72-4779-80CF-42610882C97E}" destId="{FC94BE27-9CD4-46E8-9BE6-212E7E019C41}" srcOrd="8" destOrd="0" parTransId="{2770DFD0-DAB5-4611-B23E-9097C902BAFF}" sibTransId="{0946D3F0-31BF-454E-BE67-459AF5751E28}"/>
    <dgm:cxn modelId="{C5087F6F-D0B7-40B2-8B49-218E8D155381}" type="presOf" srcId="{7A65CA2A-05D6-4F2A-A512-E15F3379CF1E}" destId="{45ED9623-3C05-4F99-A69C-D16EC2460D25}" srcOrd="1" destOrd="0" presId="urn:microsoft.com/office/officeart/2005/8/layout/process3"/>
    <dgm:cxn modelId="{1FB8DE70-C97D-457D-9301-50FFA9E06848}" srcId="{EFB04FCE-7A72-4779-80CF-42610882C97E}" destId="{87A7410A-F75D-4885-BC66-C8EE8FA502DB}" srcOrd="6" destOrd="0" parTransId="{EAD7A8D3-BDFD-4BCB-80BC-6ADAE903EF45}" sibTransId="{497026F6-07E1-45C4-9B49-9F40E2A3C910}"/>
    <dgm:cxn modelId="{F1376E54-173C-4BA9-ACE0-2E5DA3EFB0E9}" srcId="{EFB04FCE-7A72-4779-80CF-42610882C97E}" destId="{DC92CD2C-A4E0-406B-A0A0-C52247D9F21A}" srcOrd="0" destOrd="0" parTransId="{EB8E8C51-86B9-4208-817E-547D3B260F4D}" sibTransId="{BDE6E4C3-095E-492A-8D48-E725220BD691}"/>
    <dgm:cxn modelId="{F51B2C79-C8F5-44D9-85AC-25F3168456D2}" srcId="{3CB40EC5-D15C-4EAE-9E2B-42B7E5AE935F}" destId="{93D6B1A1-E9BB-4482-8914-DF67D6436E67}" srcOrd="0" destOrd="0" parTransId="{C5C535F1-2129-418F-ADB6-2F3AAF86939B}" sibTransId="{2B9D1853-5E17-465E-86C2-407C41279D04}"/>
    <dgm:cxn modelId="{6E7BE487-ED86-4F8B-96EC-6189FEED9919}" type="presOf" srcId="{EFB04FCE-7A72-4779-80CF-42610882C97E}" destId="{1737E52F-D517-4114-8E16-8330A270DC1D}" srcOrd="0" destOrd="0" presId="urn:microsoft.com/office/officeart/2005/8/layout/process3"/>
    <dgm:cxn modelId="{DA645C88-CD9A-4F70-892B-4A445F864371}" srcId="{3CB40EC5-D15C-4EAE-9E2B-42B7E5AE935F}" destId="{E969CFBD-0C33-4B73-9D39-39CADD1AA4F3}" srcOrd="4" destOrd="0" parTransId="{1D1104C8-8A36-45FA-A3C8-F85BC449A3CE}" sibTransId="{830F8CE5-A449-4B89-9006-D3987A6B7978}"/>
    <dgm:cxn modelId="{36B8128D-067E-46BC-90F8-BB01CF525445}" type="presOf" srcId="{93D6B1A1-E9BB-4482-8914-DF67D6436E67}" destId="{BFA19447-4284-49D3-8B32-6C0FE3C69FA4}" srcOrd="0" destOrd="0" presId="urn:microsoft.com/office/officeart/2005/8/layout/process3"/>
    <dgm:cxn modelId="{2921988D-C93D-4029-A3C3-1831528D9FFE}" srcId="{EFB04FCE-7A72-4779-80CF-42610882C97E}" destId="{489D6533-79A8-4A40-9F37-3FF86E408786}" srcOrd="4" destOrd="0" parTransId="{1E80BA36-08A3-4A08-BD15-44A1D49E0FAC}" sibTransId="{53A2DC6E-C9DF-4F4D-B99B-42909B94CB66}"/>
    <dgm:cxn modelId="{BA23DC97-6C67-4F37-8A79-476D47CBA04B}" srcId="{EFB04FCE-7A72-4779-80CF-42610882C97E}" destId="{29C25651-E393-4854-9602-0057E43AD945}" srcOrd="7" destOrd="0" parTransId="{25C68672-668D-4DB8-9B1E-D7505925AF6F}" sibTransId="{F1ABD33E-3EE3-4859-83FC-B60F0B450433}"/>
    <dgm:cxn modelId="{FE6DC69F-315D-499C-BE33-AB6081BAFC66}" type="presOf" srcId="{74D4C35C-89F0-45D1-AECF-E798D4A33526}" destId="{D24D278B-92D2-474C-A1B5-B76623E836FA}" srcOrd="0" destOrd="5" presId="urn:microsoft.com/office/officeart/2005/8/layout/process3"/>
    <dgm:cxn modelId="{C73D4CA3-1EEB-44EA-9903-5BBDA448F8A0}" srcId="{7A65CA2A-05D6-4F2A-A512-E15F3379CF1E}" destId="{9C0DF838-DD92-4F1A-9BC5-9AD5B04EB306}" srcOrd="2" destOrd="0" parTransId="{D0DF3FF3-69AF-480F-9B34-AEFD889F9F13}" sibTransId="{C91E6ED1-24C9-451A-89BE-04D8731FC305}"/>
    <dgm:cxn modelId="{E0638AA4-BD35-4EC4-A147-0676134400D7}" type="presOf" srcId="{FC94BE27-9CD4-46E8-9BE6-212E7E019C41}" destId="{D24D278B-92D2-474C-A1B5-B76623E836FA}" srcOrd="0" destOrd="8" presId="urn:microsoft.com/office/officeart/2005/8/layout/process3"/>
    <dgm:cxn modelId="{477157A8-2202-4170-AC13-7CE04A6297F7}" srcId="{3CB40EC5-D15C-4EAE-9E2B-42B7E5AE935F}" destId="{081160C5-7D42-475B-A445-5E0CF55D90ED}" srcOrd="3" destOrd="0" parTransId="{940B3B67-D20F-499F-8D2A-BA1F8CD71DC8}" sibTransId="{3F1729EB-41A6-4D5C-AF95-8B88F0CBC072}"/>
    <dgm:cxn modelId="{238636A9-13B5-4D78-A642-D0CBD65538B7}" srcId="{EFB04FCE-7A72-4779-80CF-42610882C97E}" destId="{993041B6-F8D8-4F36-AA28-E8A91F7DC628}" srcOrd="3" destOrd="0" parTransId="{AEF51250-796B-41F3-98EF-786C59FF55B3}" sibTransId="{66184E90-404F-4EDC-BD23-6D9031DAD982}"/>
    <dgm:cxn modelId="{D1ED27AE-74FF-4B1D-B466-3F85C86B462F}" type="presOf" srcId="{5A5B3FAF-DCBE-4F1C-9277-9519CA80CBD3}" destId="{EDE4E0FB-158E-4362-AB44-05CE94D4EB2A}" srcOrd="0" destOrd="1" presId="urn:microsoft.com/office/officeart/2005/8/layout/process3"/>
    <dgm:cxn modelId="{0F937EB1-B30F-4219-91E8-4BA2C5B0C7CD}" type="presOf" srcId="{3CB05704-050D-441B-B3AB-55A831CAB302}" destId="{BFA19447-4284-49D3-8B32-6C0FE3C69FA4}" srcOrd="0" destOrd="6" presId="urn:microsoft.com/office/officeart/2005/8/layout/process3"/>
    <dgm:cxn modelId="{827861B6-5A21-493E-B151-90059E0A6C5E}" type="presOf" srcId="{DC92CD2C-A4E0-406B-A0A0-C52247D9F21A}" destId="{D24D278B-92D2-474C-A1B5-B76623E836FA}" srcOrd="0" destOrd="0" presId="urn:microsoft.com/office/officeart/2005/8/layout/process3"/>
    <dgm:cxn modelId="{40F8ADB6-51A4-43BD-8422-D81CC09044E2}" type="presOf" srcId="{A9A7E390-4369-470A-B49D-77E29B1B91F6}" destId="{EDE4E0FB-158E-4362-AB44-05CE94D4EB2A}" srcOrd="0" destOrd="0" presId="urn:microsoft.com/office/officeart/2005/8/layout/process3"/>
    <dgm:cxn modelId="{1F03C2BD-E9EB-451B-9A47-1DE67C63D660}" type="presOf" srcId="{29C25651-E393-4854-9602-0057E43AD945}" destId="{D24D278B-92D2-474C-A1B5-B76623E836FA}" srcOrd="0" destOrd="7" presId="urn:microsoft.com/office/officeart/2005/8/layout/process3"/>
    <dgm:cxn modelId="{9E8B6FC2-8868-4D1D-A9B8-31CC7AD338D1}" srcId="{3CB40EC5-D15C-4EAE-9E2B-42B7E5AE935F}" destId="{BFA09099-1258-4A7C-8C9B-640364CE953A}" srcOrd="8" destOrd="0" parTransId="{B20CBB82-5737-40D9-9D62-563BDFC35020}" sibTransId="{9370781D-1D7F-4326-B4B1-64FF5F117A52}"/>
    <dgm:cxn modelId="{2841BBC2-3DA1-4FBA-B72E-FE0A1425709A}" type="presOf" srcId="{9191F5F4-4525-4FCB-8FC1-188B3173882E}" destId="{D24D278B-92D2-474C-A1B5-B76623E836FA}" srcOrd="0" destOrd="1" presId="urn:microsoft.com/office/officeart/2005/8/layout/process3"/>
    <dgm:cxn modelId="{150229C9-2452-41EE-8584-E3093D44E7BE}" srcId="{7A65CA2A-05D6-4F2A-A512-E15F3379CF1E}" destId="{A9A7E390-4369-470A-B49D-77E29B1B91F6}" srcOrd="0" destOrd="0" parTransId="{5A22853E-AD7F-4D53-9A81-4AA909262CA4}" sibTransId="{BAC70259-F40B-4252-8F38-57675D6A49C1}"/>
    <dgm:cxn modelId="{A56C8CC9-FFBE-44F5-B5B7-022CC46CD4A2}" type="presOf" srcId="{7A65CA2A-05D6-4F2A-A512-E15F3379CF1E}" destId="{4E6F1076-4BC1-4637-96DE-66D40A6543DB}" srcOrd="0" destOrd="0" presId="urn:microsoft.com/office/officeart/2005/8/layout/process3"/>
    <dgm:cxn modelId="{6CFD30CE-071B-45EB-9345-C703F4222135}" srcId="{EFB04FCE-7A72-4779-80CF-42610882C97E}" destId="{E9D3B624-F85A-4CE3-884F-06427E3796B6}" srcOrd="2" destOrd="0" parTransId="{4F6B20F1-D918-470C-B776-331A26424C93}" sibTransId="{512FFCF7-40DC-4EDB-BB58-DACC08A58736}"/>
    <dgm:cxn modelId="{674049D0-CC60-4868-ABC2-BA50786D66FC}" type="presOf" srcId="{3C445B98-6FA8-4C1F-8688-B9A49415A0E1}" destId="{89A1C6A7-265A-4716-B281-EA001A6B7669}" srcOrd="0" destOrd="0" presId="urn:microsoft.com/office/officeart/2005/8/layout/process3"/>
    <dgm:cxn modelId="{DFECCAD0-5F99-445D-BDF3-E6F9416E92A3}" type="presOf" srcId="{E9D3B624-F85A-4CE3-884F-06427E3796B6}" destId="{D24D278B-92D2-474C-A1B5-B76623E836FA}" srcOrd="0" destOrd="2" presId="urn:microsoft.com/office/officeart/2005/8/layout/process3"/>
    <dgm:cxn modelId="{65056BD5-08D9-4C7A-97C6-281000B6A2E9}" type="presOf" srcId="{87A7410A-F75D-4885-BC66-C8EE8FA502DB}" destId="{D24D278B-92D2-474C-A1B5-B76623E836FA}" srcOrd="0" destOrd="6" presId="urn:microsoft.com/office/officeart/2005/8/layout/process3"/>
    <dgm:cxn modelId="{194C6AE1-C996-4133-AF07-C40B8F276C4C}" type="presOf" srcId="{081160C5-7D42-475B-A445-5E0CF55D90ED}" destId="{BFA19447-4284-49D3-8B32-6C0FE3C69FA4}" srcOrd="0" destOrd="3" presId="urn:microsoft.com/office/officeart/2005/8/layout/process3"/>
    <dgm:cxn modelId="{519C7BE1-41A8-4718-B91C-43F4D2EAD9A5}" srcId="{3CB40EC5-D15C-4EAE-9E2B-42B7E5AE935F}" destId="{4AA77494-D304-4EA7-A2BA-F307D195AA43}" srcOrd="5" destOrd="0" parTransId="{C7832D78-3CE7-4590-BD6F-630BE55F66B7}" sibTransId="{300E326F-5974-412A-B3D1-32037594B936}"/>
    <dgm:cxn modelId="{C9D342E4-1E37-472F-B196-A3327F421E28}" type="presOf" srcId="{993041B6-F8D8-4F36-AA28-E8A91F7DC628}" destId="{D24D278B-92D2-474C-A1B5-B76623E836FA}" srcOrd="0" destOrd="3" presId="urn:microsoft.com/office/officeart/2005/8/layout/process3"/>
    <dgm:cxn modelId="{642955E6-B7D3-43DF-B190-7BD4FF7F22C4}" srcId="{EFB04FCE-7A72-4779-80CF-42610882C97E}" destId="{74D4C35C-89F0-45D1-AECF-E798D4A33526}" srcOrd="5" destOrd="0" parTransId="{E41F14B7-C678-41E3-91B1-32C7F4F01FA5}" sibTransId="{E5BD3AFD-A7FC-490E-B6B2-6B08BBC074CA}"/>
    <dgm:cxn modelId="{EB98B7EB-F984-4C1C-9616-1573564FE612}" type="presOf" srcId="{9DDB42C5-0DE7-4E9B-B4A0-ADB4E64E348B}" destId="{BFA19447-4284-49D3-8B32-6C0FE3C69FA4}" srcOrd="0" destOrd="1" presId="urn:microsoft.com/office/officeart/2005/8/layout/process3"/>
    <dgm:cxn modelId="{288CF5EF-1CAE-4CDA-821C-92D8AAE4A113}" type="presOf" srcId="{9CB9CEAE-81FA-4D06-8F20-6705629AEA47}" destId="{BFA19447-4284-49D3-8B32-6C0FE3C69FA4}" srcOrd="0" destOrd="2" presId="urn:microsoft.com/office/officeart/2005/8/layout/process3"/>
    <dgm:cxn modelId="{657CFEEF-EDB0-47D2-8548-84B83C574E51}" srcId="{3C445B98-6FA8-4C1F-8688-B9A49415A0E1}" destId="{3CB40EC5-D15C-4EAE-9E2B-42B7E5AE935F}" srcOrd="2" destOrd="0" parTransId="{C7364F14-5530-4267-B936-4EDD1725AB30}" sibTransId="{8965E21E-3D90-4203-AFAF-15704107F60F}"/>
    <dgm:cxn modelId="{D5D283F0-B18F-4F7F-A824-DA7B56536852}" type="presOf" srcId="{E969CFBD-0C33-4B73-9D39-39CADD1AA4F3}" destId="{BFA19447-4284-49D3-8B32-6C0FE3C69FA4}" srcOrd="0" destOrd="4" presId="urn:microsoft.com/office/officeart/2005/8/layout/process3"/>
    <dgm:cxn modelId="{C5AE63F8-E0C6-493D-8120-479FC2C98D8B}" type="presOf" srcId="{489D6533-79A8-4A40-9F37-3FF86E408786}" destId="{D24D278B-92D2-474C-A1B5-B76623E836FA}" srcOrd="0" destOrd="4" presId="urn:microsoft.com/office/officeart/2005/8/layout/process3"/>
    <dgm:cxn modelId="{C72880FB-9A41-4054-B1ED-9BBD2BA0DAB3}" type="presOf" srcId="{BFA09099-1258-4A7C-8C9B-640364CE953A}" destId="{BFA19447-4284-49D3-8B32-6C0FE3C69FA4}" srcOrd="0" destOrd="8" presId="urn:microsoft.com/office/officeart/2005/8/layout/process3"/>
    <dgm:cxn modelId="{89B59E99-899C-4959-A82A-705982BED23C}" type="presParOf" srcId="{89A1C6A7-265A-4716-B281-EA001A6B7669}" destId="{5933CAB6-9D9D-4B80-9240-B55E86B1AE8C}" srcOrd="0" destOrd="0" presId="urn:microsoft.com/office/officeart/2005/8/layout/process3"/>
    <dgm:cxn modelId="{18A2342F-BDE0-450E-BBDC-2BEC69D2ED70}" type="presParOf" srcId="{5933CAB6-9D9D-4B80-9240-B55E86B1AE8C}" destId="{4E6F1076-4BC1-4637-96DE-66D40A6543DB}" srcOrd="0" destOrd="0" presId="urn:microsoft.com/office/officeart/2005/8/layout/process3"/>
    <dgm:cxn modelId="{00A67C4F-F5F9-45A8-88C4-FDB13118B2C3}" type="presParOf" srcId="{5933CAB6-9D9D-4B80-9240-B55E86B1AE8C}" destId="{45ED9623-3C05-4F99-A69C-D16EC2460D25}" srcOrd="1" destOrd="0" presId="urn:microsoft.com/office/officeart/2005/8/layout/process3"/>
    <dgm:cxn modelId="{EF6699D6-8D21-42DD-AD53-ADE0FA62482E}" type="presParOf" srcId="{5933CAB6-9D9D-4B80-9240-B55E86B1AE8C}" destId="{EDE4E0FB-158E-4362-AB44-05CE94D4EB2A}" srcOrd="2" destOrd="0" presId="urn:microsoft.com/office/officeart/2005/8/layout/process3"/>
    <dgm:cxn modelId="{6BC998EF-446A-4564-BE34-276E2267E1F9}" type="presParOf" srcId="{89A1C6A7-265A-4716-B281-EA001A6B7669}" destId="{63F08504-CD50-4FD9-9BD3-C616B551A5B3}" srcOrd="1" destOrd="0" presId="urn:microsoft.com/office/officeart/2005/8/layout/process3"/>
    <dgm:cxn modelId="{2AFA9031-68C9-4B58-9610-9A1F355600DE}" type="presParOf" srcId="{63F08504-CD50-4FD9-9BD3-C616B551A5B3}" destId="{291662F3-29EA-428B-87C4-4A4CEBA0E282}" srcOrd="0" destOrd="0" presId="urn:microsoft.com/office/officeart/2005/8/layout/process3"/>
    <dgm:cxn modelId="{E7A98EEF-DA2F-4E42-A39C-CF7F03DDCD36}" type="presParOf" srcId="{89A1C6A7-265A-4716-B281-EA001A6B7669}" destId="{430EE11F-74FC-42C4-9371-F59214D79266}" srcOrd="2" destOrd="0" presId="urn:microsoft.com/office/officeart/2005/8/layout/process3"/>
    <dgm:cxn modelId="{85384C17-882C-42C1-B621-A78B59035104}" type="presParOf" srcId="{430EE11F-74FC-42C4-9371-F59214D79266}" destId="{1737E52F-D517-4114-8E16-8330A270DC1D}" srcOrd="0" destOrd="0" presId="urn:microsoft.com/office/officeart/2005/8/layout/process3"/>
    <dgm:cxn modelId="{57AACB8A-7F40-4322-90E8-C7147EF1BA7E}" type="presParOf" srcId="{430EE11F-74FC-42C4-9371-F59214D79266}" destId="{C3856486-AB1C-455F-BADB-7995580FC42D}" srcOrd="1" destOrd="0" presId="urn:microsoft.com/office/officeart/2005/8/layout/process3"/>
    <dgm:cxn modelId="{6DB56D98-7A16-4DC4-BEBE-DEF9AAFC8D45}" type="presParOf" srcId="{430EE11F-74FC-42C4-9371-F59214D79266}" destId="{D24D278B-92D2-474C-A1B5-B76623E836FA}" srcOrd="2" destOrd="0" presId="urn:microsoft.com/office/officeart/2005/8/layout/process3"/>
    <dgm:cxn modelId="{F0C9ABB8-9C66-4718-B41F-D110E2C7373A}" type="presParOf" srcId="{89A1C6A7-265A-4716-B281-EA001A6B7669}" destId="{FCCC85BB-33BD-441A-AEFB-BC8E12933583}" srcOrd="3" destOrd="0" presId="urn:microsoft.com/office/officeart/2005/8/layout/process3"/>
    <dgm:cxn modelId="{406E2ACA-EFDE-41DC-9DB5-9255258B5F97}" type="presParOf" srcId="{FCCC85BB-33BD-441A-AEFB-BC8E12933583}" destId="{EED324D2-07F8-4E27-BD11-EFC81DB960FA}" srcOrd="0" destOrd="0" presId="urn:microsoft.com/office/officeart/2005/8/layout/process3"/>
    <dgm:cxn modelId="{FE7A570F-D0AE-4E1C-B1D6-AAD54370C055}" type="presParOf" srcId="{89A1C6A7-265A-4716-B281-EA001A6B7669}" destId="{86E82BE7-8B03-4B2D-BDE1-8A8C5FF914D7}" srcOrd="4" destOrd="0" presId="urn:microsoft.com/office/officeart/2005/8/layout/process3"/>
    <dgm:cxn modelId="{C1D14EBD-62F9-4C81-AFAD-EEE79BA19CB9}" type="presParOf" srcId="{86E82BE7-8B03-4B2D-BDE1-8A8C5FF914D7}" destId="{81FBAEEE-7A83-4457-AF48-382D8B2489B5}" srcOrd="0" destOrd="0" presId="urn:microsoft.com/office/officeart/2005/8/layout/process3"/>
    <dgm:cxn modelId="{3739F6A0-C812-4C3D-979F-1A6CB3943C3F}" type="presParOf" srcId="{86E82BE7-8B03-4B2D-BDE1-8A8C5FF914D7}" destId="{4754D57D-5462-4E78-94E1-4EE2E2F67AD5}" srcOrd="1" destOrd="0" presId="urn:microsoft.com/office/officeart/2005/8/layout/process3"/>
    <dgm:cxn modelId="{3C687CE7-B956-4BFB-B1D8-47AEEE4169F6}" type="presParOf" srcId="{86E82BE7-8B03-4B2D-BDE1-8A8C5FF914D7}" destId="{BFA19447-4284-49D3-8B32-6C0FE3C69FA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6AC24-6E41-444D-9F25-66DAE0727DE0}">
      <dsp:nvSpPr>
        <dsp:cNvPr id="0" name=""/>
        <dsp:cNvSpPr/>
      </dsp:nvSpPr>
      <dsp:spPr>
        <a:xfrm>
          <a:off x="4205" y="158324"/>
          <a:ext cx="191237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Calibri"/>
            </a:rPr>
            <a:t>Emerging</a:t>
          </a:r>
          <a:endParaRPr lang="en-US" sz="1700" kern="1200"/>
        </a:p>
      </dsp:txBody>
      <dsp:txXfrm>
        <a:off x="4205" y="158324"/>
        <a:ext cx="1912370" cy="489600"/>
      </dsp:txXfrm>
    </dsp:sp>
    <dsp:sp modelId="{AC89255A-EF80-40C5-81F3-5E19E5DEAEBC}">
      <dsp:nvSpPr>
        <dsp:cNvPr id="0" name=""/>
        <dsp:cNvSpPr/>
      </dsp:nvSpPr>
      <dsp:spPr>
        <a:xfrm>
          <a:off x="395896" y="647924"/>
          <a:ext cx="1912370" cy="2052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a:t>Local foods are served 2 times per month and these meals are claimed under Local5</a:t>
          </a:r>
          <a:r>
            <a:rPr lang="en-US" sz="1700" b="1" kern="1200">
              <a:latin typeface="Calibri"/>
            </a:rPr>
            <a:t>.</a:t>
          </a:r>
          <a:endParaRPr lang="en-US" sz="1700" kern="1200"/>
        </a:p>
      </dsp:txBody>
      <dsp:txXfrm>
        <a:off x="451907" y="703935"/>
        <a:ext cx="1800348" cy="1940090"/>
      </dsp:txXfrm>
    </dsp:sp>
    <dsp:sp modelId="{13C9D862-3350-443C-A2FE-1B223C8B2681}">
      <dsp:nvSpPr>
        <dsp:cNvPr id="0" name=""/>
        <dsp:cNvSpPr/>
      </dsp:nvSpPr>
      <dsp:spPr>
        <a:xfrm>
          <a:off x="2206484" y="165061"/>
          <a:ext cx="614605" cy="476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06484" y="260286"/>
        <a:ext cx="471768" cy="285674"/>
      </dsp:txXfrm>
    </dsp:sp>
    <dsp:sp modelId="{4CF2FA8E-34C9-49F1-9ED6-04B1CCDBA58A}">
      <dsp:nvSpPr>
        <dsp:cNvPr id="0" name=""/>
        <dsp:cNvSpPr/>
      </dsp:nvSpPr>
      <dsp:spPr>
        <a:xfrm>
          <a:off x="3076209" y="158324"/>
          <a:ext cx="191237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Calibri"/>
            </a:rPr>
            <a:t>Evolving</a:t>
          </a:r>
          <a:endParaRPr lang="en-US" sz="1700" kern="1200"/>
        </a:p>
      </dsp:txBody>
      <dsp:txXfrm>
        <a:off x="3076209" y="158324"/>
        <a:ext cx="1912370" cy="489600"/>
      </dsp:txXfrm>
    </dsp:sp>
    <dsp:sp modelId="{B90F133A-7C48-4BC7-A81B-13E53121EA97}">
      <dsp:nvSpPr>
        <dsp:cNvPr id="0" name=""/>
        <dsp:cNvSpPr/>
      </dsp:nvSpPr>
      <dsp:spPr>
        <a:xfrm>
          <a:off x="3467900" y="647924"/>
          <a:ext cx="1912370" cy="2052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a:t>Local foods are served once a week and these meals are claimed under Local5</a:t>
          </a:r>
          <a:r>
            <a:rPr lang="en-US" sz="1700" b="1" kern="1200">
              <a:latin typeface="Calibri"/>
            </a:rPr>
            <a:t>.</a:t>
          </a:r>
          <a:endParaRPr lang="en-US" sz="1700" kern="1200"/>
        </a:p>
      </dsp:txBody>
      <dsp:txXfrm>
        <a:off x="3523911" y="703935"/>
        <a:ext cx="1800348" cy="1940090"/>
      </dsp:txXfrm>
    </dsp:sp>
    <dsp:sp modelId="{D8287526-7984-4305-B5CF-12728B5C2BCA}">
      <dsp:nvSpPr>
        <dsp:cNvPr id="0" name=""/>
        <dsp:cNvSpPr/>
      </dsp:nvSpPr>
      <dsp:spPr>
        <a:xfrm>
          <a:off x="5278488" y="165061"/>
          <a:ext cx="614605" cy="476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78488" y="260286"/>
        <a:ext cx="471768" cy="285674"/>
      </dsp:txXfrm>
    </dsp:sp>
    <dsp:sp modelId="{A1591DB1-18EE-478C-AEA2-353E07240BB7}">
      <dsp:nvSpPr>
        <dsp:cNvPr id="0" name=""/>
        <dsp:cNvSpPr/>
      </dsp:nvSpPr>
      <dsp:spPr>
        <a:xfrm>
          <a:off x="6148213" y="158324"/>
          <a:ext cx="1912370"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Calibri"/>
            </a:rPr>
            <a:t>Perfecting</a:t>
          </a:r>
          <a:endParaRPr lang="en-US" sz="1700" kern="1200"/>
        </a:p>
      </dsp:txBody>
      <dsp:txXfrm>
        <a:off x="6148213" y="158324"/>
        <a:ext cx="1912370" cy="489600"/>
      </dsp:txXfrm>
    </dsp:sp>
    <dsp:sp modelId="{9D2BE7C5-8976-48AF-B1B9-3E6D7A5A6A82}">
      <dsp:nvSpPr>
        <dsp:cNvPr id="0" name=""/>
        <dsp:cNvSpPr/>
      </dsp:nvSpPr>
      <dsp:spPr>
        <a:xfrm>
          <a:off x="6539903" y="647924"/>
          <a:ext cx="1912370" cy="2052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a:t>Local foods are served three times a week and these meals are claimed under Local 5 </a:t>
          </a:r>
          <a:r>
            <a:rPr lang="en-US" sz="1700" b="1" kern="1200">
              <a:latin typeface="Calibri"/>
            </a:rPr>
            <a:t>.</a:t>
          </a:r>
          <a:endParaRPr lang="en-US" sz="1700" kern="1200"/>
        </a:p>
      </dsp:txBody>
      <dsp:txXfrm>
        <a:off x="6595914" y="703935"/>
        <a:ext cx="1800348" cy="1940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49FB9-FAA7-4B53-BAC8-75310BFC802C}">
      <dsp:nvSpPr>
        <dsp:cNvPr id="0" name=""/>
        <dsp:cNvSpPr/>
      </dsp:nvSpPr>
      <dsp:spPr>
        <a:xfrm>
          <a:off x="3906" y="8610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a:latin typeface="Calibri"/>
            </a:rPr>
            <a:t>Emerging</a:t>
          </a:r>
          <a:endParaRPr lang="en-US" sz="900" kern="1200"/>
        </a:p>
      </dsp:txBody>
      <dsp:txXfrm>
        <a:off x="3906" y="86100"/>
        <a:ext cx="1776327" cy="259200"/>
      </dsp:txXfrm>
    </dsp:sp>
    <dsp:sp modelId="{170BCBC4-9264-481B-A15E-F591663AB39B}">
      <dsp:nvSpPr>
        <dsp:cNvPr id="0" name=""/>
        <dsp:cNvSpPr/>
      </dsp:nvSpPr>
      <dsp:spPr>
        <a:xfrm>
          <a:off x="367732" y="345300"/>
          <a:ext cx="1776327" cy="393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kern="1200"/>
            <a:t>Complete staff well-being survey to </a:t>
          </a:r>
          <a:r>
            <a:rPr lang="en-US" sz="900" b="0" kern="1200"/>
            <a:t>assess </a:t>
          </a:r>
          <a:r>
            <a:rPr lang="en-US" sz="900" kern="1200"/>
            <a:t>staff </a:t>
          </a:r>
          <a:r>
            <a:rPr lang="en-US" sz="900" b="0" kern="1200"/>
            <a:t>strengths and needs via </a:t>
          </a:r>
          <a:r>
            <a:rPr lang="en-US" sz="900" kern="1200"/>
            <a:t>a </a:t>
          </a:r>
          <a:r>
            <a:rPr lang="en-US" sz="900" b="0" kern="1200"/>
            <a:t>survey of current </a:t>
          </a:r>
          <a:r>
            <a:rPr lang="en-US" sz="900" kern="1200"/>
            <a:t>and </a:t>
          </a:r>
          <a:r>
            <a:rPr lang="en-US" sz="900" b="0" kern="1200"/>
            <a:t>prospective staff.</a:t>
          </a:r>
          <a:r>
            <a:rPr lang="en-US" sz="900" b="1" kern="1200"/>
            <a:t> </a:t>
          </a:r>
          <a:endParaRPr lang="en-US" sz="900" kern="1200"/>
        </a:p>
      </dsp:txBody>
      <dsp:txXfrm>
        <a:off x="419759" y="397327"/>
        <a:ext cx="1672273" cy="3826850"/>
      </dsp:txXfrm>
    </dsp:sp>
    <dsp:sp modelId="{B4D1DCCA-DA69-41AF-8F86-8A160FE54640}">
      <dsp:nvSpPr>
        <dsp:cNvPr id="0" name=""/>
        <dsp:cNvSpPr/>
      </dsp:nvSpPr>
      <dsp:spPr>
        <a:xfrm>
          <a:off x="2049519" y="-5426"/>
          <a:ext cx="570883" cy="44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49519" y="83025"/>
        <a:ext cx="438207" cy="265352"/>
      </dsp:txXfrm>
    </dsp:sp>
    <dsp:sp modelId="{B07C2EA5-C723-4B52-B80F-9D828886441B}">
      <dsp:nvSpPr>
        <dsp:cNvPr id="0" name=""/>
        <dsp:cNvSpPr/>
      </dsp:nvSpPr>
      <dsp:spPr>
        <a:xfrm>
          <a:off x="2857374" y="8610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a:latin typeface="Calibri"/>
            </a:rPr>
            <a:t>Evolving</a:t>
          </a:r>
          <a:endParaRPr lang="en-US" sz="900" kern="1200"/>
        </a:p>
      </dsp:txBody>
      <dsp:txXfrm>
        <a:off x="2857374" y="86100"/>
        <a:ext cx="1776327" cy="259200"/>
      </dsp:txXfrm>
    </dsp:sp>
    <dsp:sp modelId="{986C1C73-719E-42F6-A1CF-AC5EB3F05107}">
      <dsp:nvSpPr>
        <dsp:cNvPr id="0" name=""/>
        <dsp:cNvSpPr/>
      </dsp:nvSpPr>
      <dsp:spPr>
        <a:xfrm>
          <a:off x="3221200" y="345300"/>
          <a:ext cx="1776327" cy="393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b="0" kern="1200"/>
            <a:t>Complete staff well-being survey to assess staff strengths and needs via a survey of current and prospective staff. </a:t>
          </a:r>
        </a:p>
        <a:p>
          <a:pPr marL="57150" lvl="1" indent="-57150" algn="l" defTabSz="400050">
            <a:lnSpc>
              <a:spcPct val="90000"/>
            </a:lnSpc>
            <a:spcBef>
              <a:spcPct val="0"/>
            </a:spcBef>
            <a:spcAft>
              <a:spcPct val="15000"/>
            </a:spcAft>
            <a:buChar char="•"/>
          </a:pPr>
          <a:endParaRPr lang="en-US" sz="900" b="1" kern="1200">
            <a:latin typeface="Calibri"/>
          </a:endParaRPr>
        </a:p>
        <a:p>
          <a:pPr marL="57150" lvl="1" indent="-57150" algn="l" defTabSz="400050" rtl="0">
            <a:lnSpc>
              <a:spcPct val="90000"/>
            </a:lnSpc>
            <a:spcBef>
              <a:spcPct val="0"/>
            </a:spcBef>
            <a:spcAft>
              <a:spcPct val="15000"/>
            </a:spcAft>
            <a:buChar char="•"/>
          </a:pPr>
          <a:r>
            <a:rPr lang="en-US" sz="900" b="0" kern="1200"/>
            <a:t>With staff input or feedback, develop a clear mission and goals for staff wellness with actionable steps and strategies based on staff well-being survey results. (For action steps see strategies #2 - #7 of </a:t>
          </a:r>
          <a:r>
            <a:rPr lang="en-US" sz="900" b="0" u="sng" kern="1200">
              <a:hlinkClick xmlns:r="http://schemas.openxmlformats.org/officeDocument/2006/relationships" r:id="rId1"/>
            </a:rPr>
            <a:t>Supporting the Wellness of All Staff in the Head Start Workforce | ECLKC (hhs</a:t>
          </a:r>
          <a:r>
            <a:rPr lang="en-US" sz="900" u="sng" kern="1200">
              <a:hlinkClick xmlns:r="http://schemas.openxmlformats.org/officeDocument/2006/relationships" r:id="rId1"/>
            </a:rPr>
            <a:t>.gov).)</a:t>
          </a:r>
          <a:endParaRPr lang="en-US" sz="900" kern="1200"/>
        </a:p>
      </dsp:txBody>
      <dsp:txXfrm>
        <a:off x="3273227" y="397327"/>
        <a:ext cx="1672273" cy="3826850"/>
      </dsp:txXfrm>
    </dsp:sp>
    <dsp:sp modelId="{0EDCB198-E7C4-41FA-BA67-50979DA3A671}">
      <dsp:nvSpPr>
        <dsp:cNvPr id="0" name=""/>
        <dsp:cNvSpPr/>
      </dsp:nvSpPr>
      <dsp:spPr>
        <a:xfrm>
          <a:off x="4902986" y="-5426"/>
          <a:ext cx="570883" cy="44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02986" y="83025"/>
        <a:ext cx="438207" cy="265352"/>
      </dsp:txXfrm>
    </dsp:sp>
    <dsp:sp modelId="{8FB6ADDE-F16E-4E3F-A845-BB32A6B7735B}">
      <dsp:nvSpPr>
        <dsp:cNvPr id="0" name=""/>
        <dsp:cNvSpPr/>
      </dsp:nvSpPr>
      <dsp:spPr>
        <a:xfrm>
          <a:off x="5710841" y="8610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rtl="0">
            <a:lnSpc>
              <a:spcPct val="90000"/>
            </a:lnSpc>
            <a:spcBef>
              <a:spcPct val="0"/>
            </a:spcBef>
            <a:spcAft>
              <a:spcPct val="35000"/>
            </a:spcAft>
            <a:buNone/>
          </a:pPr>
          <a:r>
            <a:rPr lang="en-US" sz="900" b="1" kern="1200">
              <a:latin typeface="Calibri"/>
            </a:rPr>
            <a:t>Perfecting</a:t>
          </a:r>
          <a:endParaRPr lang="en-US" sz="900" b="0" kern="1200">
            <a:latin typeface="Calibri"/>
          </a:endParaRPr>
        </a:p>
      </dsp:txBody>
      <dsp:txXfrm>
        <a:off x="5710841" y="86100"/>
        <a:ext cx="1776327" cy="259200"/>
      </dsp:txXfrm>
    </dsp:sp>
    <dsp:sp modelId="{62CD820E-D813-49E6-A29F-6B0A4C4DAA43}">
      <dsp:nvSpPr>
        <dsp:cNvPr id="0" name=""/>
        <dsp:cNvSpPr/>
      </dsp:nvSpPr>
      <dsp:spPr>
        <a:xfrm>
          <a:off x="6074667" y="345300"/>
          <a:ext cx="1776327" cy="393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b="0" kern="1200"/>
            <a:t>Complete staff well-being survey to assess staff strengths and needs via a survey of current and prospective staff.</a:t>
          </a:r>
          <a:r>
            <a:rPr lang="en-US" sz="900" kern="1200"/>
            <a:t> </a:t>
          </a:r>
        </a:p>
        <a:p>
          <a:pPr marL="57150" lvl="1" indent="-57150" algn="l" defTabSz="400050">
            <a:lnSpc>
              <a:spcPct val="90000"/>
            </a:lnSpc>
            <a:spcBef>
              <a:spcPct val="0"/>
            </a:spcBef>
            <a:spcAft>
              <a:spcPct val="15000"/>
            </a:spcAft>
            <a:buChar char="•"/>
          </a:pPr>
          <a:endParaRPr lang="en-US" sz="900" b="1" kern="1200">
            <a:latin typeface="Calibri"/>
          </a:endParaRPr>
        </a:p>
        <a:p>
          <a:pPr marL="57150" lvl="1" indent="-57150" algn="l" defTabSz="400050" rtl="0">
            <a:lnSpc>
              <a:spcPct val="90000"/>
            </a:lnSpc>
            <a:spcBef>
              <a:spcPct val="0"/>
            </a:spcBef>
            <a:spcAft>
              <a:spcPct val="15000"/>
            </a:spcAft>
            <a:buChar char="•"/>
          </a:pPr>
          <a:r>
            <a:rPr lang="en-US" sz="900" b="0" kern="1200"/>
            <a:t>With staff input or feedback, develop a clear mission and goals for staff wellness with actionable steps and strategies. (For action steps see strategies #2 - #7 of </a:t>
          </a:r>
          <a:r>
            <a:rPr lang="en-US" sz="900" b="0" u="sng" kern="1200">
              <a:hlinkClick xmlns:r="http://schemas.openxmlformats.org/officeDocument/2006/relationships" r:id="rId1"/>
            </a:rPr>
            <a:t>Supporting the Wellness of All Staff in the Head Start Workforce | ECLKC (hhs.gov).)</a:t>
          </a:r>
          <a:endParaRPr lang="en-US" sz="900" b="0" kern="1200"/>
        </a:p>
        <a:p>
          <a:pPr marL="57150" lvl="1" indent="-57150" algn="l" defTabSz="400050">
            <a:lnSpc>
              <a:spcPct val="90000"/>
            </a:lnSpc>
            <a:spcBef>
              <a:spcPct val="0"/>
            </a:spcBef>
            <a:spcAft>
              <a:spcPct val="15000"/>
            </a:spcAft>
            <a:buChar char="•"/>
          </a:pPr>
          <a:endParaRPr lang="en-US" sz="900" b="0" kern="1200">
            <a:latin typeface="Calibri"/>
          </a:endParaRPr>
        </a:p>
        <a:p>
          <a:pPr marL="57150" lvl="1" indent="-57150" algn="l" defTabSz="400050" rtl="0">
            <a:lnSpc>
              <a:spcPct val="90000"/>
            </a:lnSpc>
            <a:spcBef>
              <a:spcPct val="0"/>
            </a:spcBef>
            <a:spcAft>
              <a:spcPct val="15000"/>
            </a:spcAft>
            <a:buChar char="•"/>
          </a:pPr>
          <a:r>
            <a:rPr lang="en-US" sz="900" b="0" kern="1200"/>
            <a:t>Periodically assess strengths and needs of staff by gathering data directly from both current and prospective staff.</a:t>
          </a:r>
        </a:p>
        <a:p>
          <a:pPr marL="57150" lvl="1" indent="-57150" algn="l" defTabSz="400050">
            <a:lnSpc>
              <a:spcPct val="90000"/>
            </a:lnSpc>
            <a:spcBef>
              <a:spcPct val="0"/>
            </a:spcBef>
            <a:spcAft>
              <a:spcPct val="15000"/>
            </a:spcAft>
            <a:buChar char="•"/>
          </a:pPr>
          <a:endParaRPr lang="en-US" sz="900" b="0" kern="1200">
            <a:latin typeface="Calibri"/>
          </a:endParaRPr>
        </a:p>
        <a:p>
          <a:pPr marL="57150" lvl="1" indent="-57150" algn="l" defTabSz="400050" rtl="0">
            <a:lnSpc>
              <a:spcPct val="90000"/>
            </a:lnSpc>
            <a:spcBef>
              <a:spcPct val="0"/>
            </a:spcBef>
            <a:spcAft>
              <a:spcPct val="15000"/>
            </a:spcAft>
            <a:buChar char="•"/>
          </a:pPr>
          <a:r>
            <a:rPr lang="en-US" sz="900" b="0" kern="1200"/>
            <a:t>Implement identified policies, procedures, and strategies to support staff wellness that are informed by program data. Gather feedback from staff on wellness strategies to determine if refinements or improvements are needed.</a:t>
          </a:r>
        </a:p>
      </dsp:txBody>
      <dsp:txXfrm>
        <a:off x="6126694" y="397327"/>
        <a:ext cx="1672273" cy="3826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49FB9-FAA7-4B53-BAC8-75310BFC802C}">
      <dsp:nvSpPr>
        <dsp:cNvPr id="0" name=""/>
        <dsp:cNvSpPr/>
      </dsp:nvSpPr>
      <dsp:spPr>
        <a:xfrm>
          <a:off x="3906" y="14704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a:latin typeface="Calibri"/>
            </a:rPr>
            <a:t>Emerging</a:t>
          </a:r>
          <a:endParaRPr lang="en-US" sz="900" kern="1200"/>
        </a:p>
      </dsp:txBody>
      <dsp:txXfrm>
        <a:off x="3906" y="147040"/>
        <a:ext cx="1776327" cy="259200"/>
      </dsp:txXfrm>
    </dsp:sp>
    <dsp:sp modelId="{170BCBC4-9264-481B-A15E-F591663AB39B}">
      <dsp:nvSpPr>
        <dsp:cNvPr id="0" name=""/>
        <dsp:cNvSpPr/>
      </dsp:nvSpPr>
      <dsp:spPr>
        <a:xfrm>
          <a:off x="367732" y="406240"/>
          <a:ext cx="1776327" cy="3809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kern="1200"/>
            <a:t>Engage staff in team activities that foster a safe and fun work environment </a:t>
          </a:r>
          <a:r>
            <a:rPr lang="en-US" sz="900" b="1" kern="1200"/>
            <a:t>by implementing at least one concrete action</a:t>
          </a:r>
          <a:r>
            <a:rPr lang="en-US" sz="900" b="0" kern="1200"/>
            <a:t> in one of the following areas:</a:t>
          </a:r>
          <a:r>
            <a:rPr lang="en-US" sz="900" kern="1200"/>
            <a:t> </a:t>
          </a:r>
        </a:p>
        <a:p>
          <a:pPr marL="57150" lvl="1" indent="-57150" algn="l" defTabSz="400050">
            <a:lnSpc>
              <a:spcPct val="90000"/>
            </a:lnSpc>
            <a:spcBef>
              <a:spcPct val="0"/>
            </a:spcBef>
            <a:spcAft>
              <a:spcPct val="15000"/>
            </a:spcAft>
            <a:buChar char="•"/>
          </a:pPr>
          <a:endParaRPr lang="en-US" sz="900" kern="1200">
            <a:latin typeface="Calibri"/>
          </a:endParaRPr>
        </a:p>
        <a:p>
          <a:pPr marL="57150" lvl="1" indent="-57150" algn="l" defTabSz="400050">
            <a:lnSpc>
              <a:spcPct val="90000"/>
            </a:lnSpc>
            <a:spcBef>
              <a:spcPct val="0"/>
            </a:spcBef>
            <a:spcAft>
              <a:spcPct val="15000"/>
            </a:spcAft>
            <a:buChar char="•"/>
          </a:pPr>
          <a:r>
            <a:rPr lang="en-US" sz="900" kern="1200"/>
            <a:t>Health and fitness challenges</a:t>
          </a:r>
        </a:p>
        <a:p>
          <a:pPr marL="57150" lvl="1" indent="-57150" algn="l" defTabSz="400050">
            <a:lnSpc>
              <a:spcPct val="90000"/>
            </a:lnSpc>
            <a:spcBef>
              <a:spcPct val="0"/>
            </a:spcBef>
            <a:spcAft>
              <a:spcPct val="15000"/>
            </a:spcAft>
            <a:buChar char="•"/>
          </a:pPr>
          <a:endParaRPr lang="en-US" sz="900" kern="1200">
            <a:latin typeface="Calibri"/>
          </a:endParaRPr>
        </a:p>
        <a:p>
          <a:pPr marL="57150" lvl="1" indent="-57150" algn="l" defTabSz="400050" rtl="0">
            <a:lnSpc>
              <a:spcPct val="90000"/>
            </a:lnSpc>
            <a:spcBef>
              <a:spcPct val="0"/>
            </a:spcBef>
            <a:spcAft>
              <a:spcPct val="15000"/>
            </a:spcAft>
            <a:buChar char="•"/>
          </a:pPr>
          <a:r>
            <a:rPr lang="en-US" sz="900" kern="1200"/>
            <a:t>Celebrating staff’s personal and professional achievements</a:t>
          </a:r>
        </a:p>
        <a:p>
          <a:pPr marL="57150" lvl="1" indent="-57150" algn="l" defTabSz="400050">
            <a:lnSpc>
              <a:spcPct val="90000"/>
            </a:lnSpc>
            <a:spcBef>
              <a:spcPct val="0"/>
            </a:spcBef>
            <a:spcAft>
              <a:spcPct val="15000"/>
            </a:spcAft>
            <a:buChar char="•"/>
          </a:pPr>
          <a:endParaRPr lang="en-US" sz="900" kern="1200">
            <a:latin typeface="Calibri"/>
          </a:endParaRPr>
        </a:p>
        <a:p>
          <a:pPr marL="57150" lvl="1" indent="-57150" algn="l" defTabSz="400050" rtl="0">
            <a:lnSpc>
              <a:spcPct val="90000"/>
            </a:lnSpc>
            <a:spcBef>
              <a:spcPct val="0"/>
            </a:spcBef>
            <a:spcAft>
              <a:spcPct val="15000"/>
            </a:spcAft>
            <a:buChar char="•"/>
          </a:pPr>
          <a:r>
            <a:rPr lang="en-US" sz="900" kern="1200"/>
            <a:t>Noticing and rewarding staff for their work (e.g., personal thank-you notes, shout outs</a:t>
          </a:r>
          <a:r>
            <a:rPr lang="en-US" sz="900" kern="1200">
              <a:latin typeface="Calibri"/>
            </a:rPr>
            <a:t>)</a:t>
          </a:r>
        </a:p>
      </dsp:txBody>
      <dsp:txXfrm>
        <a:off x="419759" y="458267"/>
        <a:ext cx="1672273" cy="3704970"/>
      </dsp:txXfrm>
    </dsp:sp>
    <dsp:sp modelId="{B4D1DCCA-DA69-41AF-8F86-8A160FE54640}">
      <dsp:nvSpPr>
        <dsp:cNvPr id="0" name=""/>
        <dsp:cNvSpPr/>
      </dsp:nvSpPr>
      <dsp:spPr>
        <a:xfrm>
          <a:off x="2049519" y="55513"/>
          <a:ext cx="570883" cy="44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49519" y="143964"/>
        <a:ext cx="438207" cy="265352"/>
      </dsp:txXfrm>
    </dsp:sp>
    <dsp:sp modelId="{B07C2EA5-C723-4B52-B80F-9D828886441B}">
      <dsp:nvSpPr>
        <dsp:cNvPr id="0" name=""/>
        <dsp:cNvSpPr/>
      </dsp:nvSpPr>
      <dsp:spPr>
        <a:xfrm>
          <a:off x="2857374" y="14704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a:latin typeface="Calibri"/>
            </a:rPr>
            <a:t>Evolving</a:t>
          </a:r>
          <a:endParaRPr lang="en-US" sz="900" kern="1200"/>
        </a:p>
      </dsp:txBody>
      <dsp:txXfrm>
        <a:off x="2857374" y="147040"/>
        <a:ext cx="1776327" cy="259200"/>
      </dsp:txXfrm>
    </dsp:sp>
    <dsp:sp modelId="{986C1C73-719E-42F6-A1CF-AC5EB3F05107}">
      <dsp:nvSpPr>
        <dsp:cNvPr id="0" name=""/>
        <dsp:cNvSpPr/>
      </dsp:nvSpPr>
      <dsp:spPr>
        <a:xfrm>
          <a:off x="3221200" y="406240"/>
          <a:ext cx="1776327" cy="3809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b="0" kern="1200"/>
            <a:t>Empower education staff to feel true ownership of the learning and developmental progress of children in their care by </a:t>
          </a:r>
          <a:r>
            <a:rPr lang="en-US" sz="900" b="1" kern="1200"/>
            <a:t>implementing one concrete action in one of the following areas:</a:t>
          </a:r>
          <a:r>
            <a:rPr lang="en-US" sz="900" b="0" kern="1200"/>
            <a:t> </a:t>
          </a:r>
        </a:p>
        <a:p>
          <a:pPr marL="57150" lvl="1" indent="-57150" algn="l" defTabSz="400050">
            <a:lnSpc>
              <a:spcPct val="90000"/>
            </a:lnSpc>
            <a:spcBef>
              <a:spcPct val="0"/>
            </a:spcBef>
            <a:spcAft>
              <a:spcPct val="15000"/>
            </a:spcAft>
            <a:buChar char="•"/>
          </a:pPr>
          <a:endParaRPr lang="en-US" sz="900" b="1" kern="1200">
            <a:latin typeface="Calibri"/>
          </a:endParaRPr>
        </a:p>
        <a:p>
          <a:pPr marL="57150" lvl="1" indent="-57150" algn="l" defTabSz="400050" rtl="0">
            <a:lnSpc>
              <a:spcPct val="90000"/>
            </a:lnSpc>
            <a:spcBef>
              <a:spcPct val="0"/>
            </a:spcBef>
            <a:spcAft>
              <a:spcPct val="15000"/>
            </a:spcAft>
            <a:buChar char="•"/>
          </a:pPr>
          <a:r>
            <a:rPr lang="en-US" sz="900" b="0" kern="1200"/>
            <a:t>Create frequent opportunities for education staff to take the lead on decisions about education practices and implement strategies that work for their classroom or home-based setting</a:t>
          </a:r>
          <a:r>
            <a:rPr lang="en-US" sz="900" kern="1200"/>
            <a:t>.</a:t>
          </a:r>
        </a:p>
        <a:p>
          <a:pPr marL="57150" lvl="1" indent="-57150" algn="l" defTabSz="400050">
            <a:lnSpc>
              <a:spcPct val="90000"/>
            </a:lnSpc>
            <a:spcBef>
              <a:spcPct val="0"/>
            </a:spcBef>
            <a:spcAft>
              <a:spcPct val="15000"/>
            </a:spcAft>
            <a:buChar char="•"/>
          </a:pPr>
          <a:endParaRPr lang="en-US" sz="900" kern="1200">
            <a:latin typeface="Calibri"/>
          </a:endParaRPr>
        </a:p>
        <a:p>
          <a:pPr marL="57150" lvl="1" indent="-57150" algn="l" defTabSz="400050" rtl="0">
            <a:lnSpc>
              <a:spcPct val="90000"/>
            </a:lnSpc>
            <a:spcBef>
              <a:spcPct val="0"/>
            </a:spcBef>
            <a:spcAft>
              <a:spcPct val="15000"/>
            </a:spcAft>
            <a:buChar char="•"/>
          </a:pPr>
          <a:r>
            <a:rPr lang="en-US" sz="900" kern="1200"/>
            <a:t>Support education staff to take risks, try innovative strategies, and treat mistakes as learning opportunities </a:t>
          </a:r>
        </a:p>
        <a:p>
          <a:pPr marL="57150" lvl="1" indent="-57150" algn="l" defTabSz="400050">
            <a:lnSpc>
              <a:spcPct val="90000"/>
            </a:lnSpc>
            <a:spcBef>
              <a:spcPct val="0"/>
            </a:spcBef>
            <a:spcAft>
              <a:spcPct val="15000"/>
            </a:spcAft>
            <a:buChar char="•"/>
          </a:pPr>
          <a:endParaRPr lang="en-US" sz="900" b="0" kern="1200">
            <a:latin typeface="Calibri"/>
          </a:endParaRPr>
        </a:p>
        <a:p>
          <a:pPr marL="57150" lvl="1" indent="-57150" algn="l" defTabSz="400050" rtl="0">
            <a:lnSpc>
              <a:spcPct val="90000"/>
            </a:lnSpc>
            <a:spcBef>
              <a:spcPct val="0"/>
            </a:spcBef>
            <a:spcAft>
              <a:spcPct val="15000"/>
            </a:spcAft>
            <a:buChar char="•"/>
          </a:pPr>
          <a:r>
            <a:rPr lang="en-US" sz="900" b="0" kern="1200"/>
            <a:t>Use strategies such as reflective supervision, peer reflection groups, mentoring, coaching, and mental health consultation to build a work climate of respect and trust.</a:t>
          </a:r>
        </a:p>
      </dsp:txBody>
      <dsp:txXfrm>
        <a:off x="3273227" y="458267"/>
        <a:ext cx="1672273" cy="3704970"/>
      </dsp:txXfrm>
    </dsp:sp>
    <dsp:sp modelId="{0EDCB198-E7C4-41FA-BA67-50979DA3A671}">
      <dsp:nvSpPr>
        <dsp:cNvPr id="0" name=""/>
        <dsp:cNvSpPr/>
      </dsp:nvSpPr>
      <dsp:spPr>
        <a:xfrm>
          <a:off x="4902986" y="55513"/>
          <a:ext cx="570883" cy="44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02986" y="143964"/>
        <a:ext cx="438207" cy="265352"/>
      </dsp:txXfrm>
    </dsp:sp>
    <dsp:sp modelId="{8FB6ADDE-F16E-4E3F-A845-BB32A6B7735B}">
      <dsp:nvSpPr>
        <dsp:cNvPr id="0" name=""/>
        <dsp:cNvSpPr/>
      </dsp:nvSpPr>
      <dsp:spPr>
        <a:xfrm>
          <a:off x="5710841" y="147040"/>
          <a:ext cx="1776327"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rtl="0">
            <a:lnSpc>
              <a:spcPct val="90000"/>
            </a:lnSpc>
            <a:spcBef>
              <a:spcPct val="0"/>
            </a:spcBef>
            <a:spcAft>
              <a:spcPct val="35000"/>
            </a:spcAft>
            <a:buNone/>
          </a:pPr>
          <a:r>
            <a:rPr lang="en-US" sz="900" b="1" kern="1200">
              <a:latin typeface="Calibri"/>
            </a:rPr>
            <a:t>Perfecting</a:t>
          </a:r>
          <a:endParaRPr lang="en-US" sz="900" b="0" kern="1200">
            <a:latin typeface="Calibri"/>
          </a:endParaRPr>
        </a:p>
      </dsp:txBody>
      <dsp:txXfrm>
        <a:off x="5710841" y="147040"/>
        <a:ext cx="1776327" cy="259200"/>
      </dsp:txXfrm>
    </dsp:sp>
    <dsp:sp modelId="{62CD820E-D813-49E6-A29F-6B0A4C4DAA43}">
      <dsp:nvSpPr>
        <dsp:cNvPr id="0" name=""/>
        <dsp:cNvSpPr/>
      </dsp:nvSpPr>
      <dsp:spPr>
        <a:xfrm>
          <a:off x="6074667" y="406240"/>
          <a:ext cx="1776327" cy="3809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rtl="0">
            <a:lnSpc>
              <a:spcPct val="90000"/>
            </a:lnSpc>
            <a:spcBef>
              <a:spcPct val="0"/>
            </a:spcBef>
            <a:spcAft>
              <a:spcPct val="15000"/>
            </a:spcAft>
            <a:buChar char="•"/>
          </a:pPr>
          <a:r>
            <a:rPr lang="en-US" sz="900" b="0" kern="1200"/>
            <a:t>Empower education staff to feel true ownership of the learning and developmental progress of children in their care </a:t>
          </a:r>
          <a:r>
            <a:rPr lang="en-US" sz="900" b="1" kern="1200"/>
            <a:t>by implementing two concrete actions in one of the following areas</a:t>
          </a:r>
          <a:r>
            <a:rPr lang="en-US" sz="900" b="0" kern="1200"/>
            <a:t>:</a:t>
          </a:r>
          <a:r>
            <a:rPr lang="en-US" sz="900" kern="1200"/>
            <a:t> </a:t>
          </a:r>
        </a:p>
        <a:p>
          <a:pPr marL="57150" lvl="1" indent="-57150" algn="l" defTabSz="400050">
            <a:lnSpc>
              <a:spcPct val="90000"/>
            </a:lnSpc>
            <a:spcBef>
              <a:spcPct val="0"/>
            </a:spcBef>
            <a:spcAft>
              <a:spcPct val="15000"/>
            </a:spcAft>
            <a:buChar char="•"/>
          </a:pPr>
          <a:endParaRPr lang="en-US" sz="900" b="1" kern="1200">
            <a:latin typeface="Calibri"/>
          </a:endParaRPr>
        </a:p>
        <a:p>
          <a:pPr marL="57150" lvl="1" indent="-57150" algn="l" defTabSz="400050" rtl="0">
            <a:lnSpc>
              <a:spcPct val="90000"/>
            </a:lnSpc>
            <a:spcBef>
              <a:spcPct val="0"/>
            </a:spcBef>
            <a:spcAft>
              <a:spcPct val="15000"/>
            </a:spcAft>
            <a:buChar char="•"/>
          </a:pPr>
          <a:r>
            <a:rPr lang="en-US" sz="900" b="0" kern="1200"/>
            <a:t>Create frequent opportunities for education staff to take the lead on decisions</a:t>
          </a:r>
          <a:r>
            <a:rPr lang="en-US" sz="900" b="0" kern="1200">
              <a:latin typeface="Calibri"/>
            </a:rPr>
            <a:t>.</a:t>
          </a:r>
          <a:endParaRPr lang="en-US" sz="900" b="1" kern="1200">
            <a:latin typeface="Calibri"/>
          </a:endParaRPr>
        </a:p>
        <a:p>
          <a:pPr marL="57150" lvl="1" indent="-57150" algn="l" defTabSz="400050">
            <a:lnSpc>
              <a:spcPct val="90000"/>
            </a:lnSpc>
            <a:spcBef>
              <a:spcPct val="0"/>
            </a:spcBef>
            <a:spcAft>
              <a:spcPct val="15000"/>
            </a:spcAft>
            <a:buChar char="•"/>
          </a:pPr>
          <a:endParaRPr lang="en-US" sz="900" b="0" kern="1200">
            <a:latin typeface="Calibri"/>
          </a:endParaRPr>
        </a:p>
        <a:p>
          <a:pPr marL="57150" lvl="1" indent="-57150" algn="l" defTabSz="400050" rtl="0">
            <a:lnSpc>
              <a:spcPct val="90000"/>
            </a:lnSpc>
            <a:spcBef>
              <a:spcPct val="0"/>
            </a:spcBef>
            <a:spcAft>
              <a:spcPct val="15000"/>
            </a:spcAft>
            <a:buChar char="•"/>
          </a:pPr>
          <a:r>
            <a:rPr lang="en-US" sz="900" b="0" kern="1200"/>
            <a:t>Support education staff to take risks, try innovative strategies</a:t>
          </a:r>
          <a:r>
            <a:rPr lang="en-US" sz="900" b="0" kern="1200">
              <a:latin typeface="Calibri"/>
            </a:rPr>
            <a:t>.</a:t>
          </a:r>
          <a:endParaRPr lang="en-US" sz="900" b="0" kern="1200"/>
        </a:p>
        <a:p>
          <a:pPr marL="57150" lvl="1" indent="-57150" algn="l" defTabSz="400050">
            <a:lnSpc>
              <a:spcPct val="90000"/>
            </a:lnSpc>
            <a:spcBef>
              <a:spcPct val="0"/>
            </a:spcBef>
            <a:spcAft>
              <a:spcPct val="15000"/>
            </a:spcAft>
            <a:buChar char="•"/>
          </a:pPr>
          <a:endParaRPr lang="en-US" sz="900" b="0" kern="1200">
            <a:latin typeface="Calibri"/>
          </a:endParaRPr>
        </a:p>
        <a:p>
          <a:pPr marL="57150" lvl="1" indent="-57150" algn="l" defTabSz="400050" rtl="0">
            <a:lnSpc>
              <a:spcPct val="90000"/>
            </a:lnSpc>
            <a:spcBef>
              <a:spcPct val="0"/>
            </a:spcBef>
            <a:spcAft>
              <a:spcPct val="15000"/>
            </a:spcAft>
            <a:buChar char="•"/>
          </a:pPr>
          <a:r>
            <a:rPr lang="en-US" sz="900" b="0" kern="1200"/>
            <a:t>Use strategies such as reflective supervision, peer reflection groups, mentoring</a:t>
          </a:r>
          <a:r>
            <a:rPr lang="en-US" sz="900" b="0" kern="1200">
              <a:latin typeface="Calibri"/>
            </a:rPr>
            <a:t>.</a:t>
          </a:r>
          <a:endParaRPr lang="en-US" sz="900" b="0" kern="1200"/>
        </a:p>
      </dsp:txBody>
      <dsp:txXfrm>
        <a:off x="6126694" y="458267"/>
        <a:ext cx="1672273" cy="3704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D9623-3C05-4F99-A69C-D16EC2460D25}">
      <dsp:nvSpPr>
        <dsp:cNvPr id="0" name=""/>
        <dsp:cNvSpPr/>
      </dsp:nvSpPr>
      <dsp:spPr>
        <a:xfrm>
          <a:off x="3932" y="252513"/>
          <a:ext cx="1787988"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latin typeface="Calibri"/>
            </a:rPr>
            <a:t>Emerging</a:t>
          </a:r>
          <a:endParaRPr lang="en-US" sz="1100" kern="1200"/>
        </a:p>
      </dsp:txBody>
      <dsp:txXfrm>
        <a:off x="3932" y="252513"/>
        <a:ext cx="1787988" cy="316800"/>
      </dsp:txXfrm>
    </dsp:sp>
    <dsp:sp modelId="{EDE4E0FB-158E-4362-AB44-05CE94D4EB2A}">
      <dsp:nvSpPr>
        <dsp:cNvPr id="0" name=""/>
        <dsp:cNvSpPr/>
      </dsp:nvSpPr>
      <dsp:spPr>
        <a:xfrm>
          <a:off x="370146" y="569313"/>
          <a:ext cx="1787988" cy="38498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Some appropriate pictures, books, or toys that represent nature realistically are accessible</a:t>
          </a:r>
          <a:r>
            <a:rPr lang="en-US" sz="1100" kern="1200">
              <a:latin typeface="Calibri"/>
            </a:rPr>
            <a:t>.</a:t>
          </a:r>
          <a:endParaRPr lang="en-US" sz="1100" kern="1200"/>
        </a:p>
        <a:p>
          <a:pPr marL="57150" lvl="1" indent="-57150" algn="l" defTabSz="488950">
            <a:lnSpc>
              <a:spcPct val="90000"/>
            </a:lnSpc>
            <a:spcBef>
              <a:spcPct val="0"/>
            </a:spcBef>
            <a:spcAft>
              <a:spcPct val="15000"/>
            </a:spcAft>
            <a:buChar char="•"/>
          </a:pPr>
          <a:endParaRPr lang="en-US" sz="1100" kern="1200">
            <a:latin typeface="Calibri"/>
          </a:endParaRPr>
        </a:p>
        <a:p>
          <a:pPr marL="57150" lvl="1" indent="-57150" algn="l" defTabSz="488950" rtl="0">
            <a:lnSpc>
              <a:spcPct val="90000"/>
            </a:lnSpc>
            <a:spcBef>
              <a:spcPct val="0"/>
            </a:spcBef>
            <a:spcAft>
              <a:spcPct val="15000"/>
            </a:spcAft>
            <a:buChar char="•"/>
          </a:pPr>
          <a:r>
            <a:rPr lang="en-US" sz="1100" kern="1200"/>
            <a:t>Some opportunity to experience the natural world or natural objects observed, either outdoors or indoors.</a:t>
          </a:r>
        </a:p>
      </dsp:txBody>
      <dsp:txXfrm>
        <a:off x="422514" y="621681"/>
        <a:ext cx="1683252" cy="3745126"/>
      </dsp:txXfrm>
    </dsp:sp>
    <dsp:sp modelId="{63F08504-CD50-4FD9-9BD3-C616B551A5B3}">
      <dsp:nvSpPr>
        <dsp:cNvPr id="0" name=""/>
        <dsp:cNvSpPr/>
      </dsp:nvSpPr>
      <dsp:spPr>
        <a:xfrm>
          <a:off x="2062973" y="188335"/>
          <a:ext cx="574631" cy="445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062973" y="277366"/>
        <a:ext cx="441084" cy="267095"/>
      </dsp:txXfrm>
    </dsp:sp>
    <dsp:sp modelId="{C3856486-AB1C-455F-BADB-7995580FC42D}">
      <dsp:nvSpPr>
        <dsp:cNvPr id="0" name=""/>
        <dsp:cNvSpPr/>
      </dsp:nvSpPr>
      <dsp:spPr>
        <a:xfrm>
          <a:off x="2876131" y="252513"/>
          <a:ext cx="1787988"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latin typeface="Calibri"/>
            </a:rPr>
            <a:t>Evolving</a:t>
          </a:r>
          <a:endParaRPr lang="en-US" sz="1100" kern="1200"/>
        </a:p>
      </dsp:txBody>
      <dsp:txXfrm>
        <a:off x="2876131" y="252513"/>
        <a:ext cx="1787988" cy="316800"/>
      </dsp:txXfrm>
    </dsp:sp>
    <dsp:sp modelId="{D24D278B-92D2-474C-A1B5-B76623E836FA}">
      <dsp:nvSpPr>
        <dsp:cNvPr id="0" name=""/>
        <dsp:cNvSpPr/>
      </dsp:nvSpPr>
      <dsp:spPr>
        <a:xfrm>
          <a:off x="3242345" y="569313"/>
          <a:ext cx="1787988" cy="38498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b="1" kern="1200"/>
            <a:t>Emerging standards in addition to:</a:t>
          </a:r>
          <a:endParaRPr lang="en-US" sz="1100" kern="1200"/>
        </a:p>
        <a:p>
          <a:pPr marL="57150" lvl="1" indent="-57150" algn="l" defTabSz="488950">
            <a:lnSpc>
              <a:spcPct val="90000"/>
            </a:lnSpc>
            <a:spcBef>
              <a:spcPct val="0"/>
            </a:spcBef>
            <a:spcAft>
              <a:spcPct val="15000"/>
            </a:spcAft>
            <a:buChar char="•"/>
          </a:pPr>
          <a:endParaRPr lang="en-US" sz="1100" b="1" kern="1200">
            <a:latin typeface="Calibri"/>
          </a:endParaRPr>
        </a:p>
        <a:p>
          <a:pPr marL="57150" lvl="1" indent="-57150" algn="l" defTabSz="488950" rtl="0">
            <a:lnSpc>
              <a:spcPct val="90000"/>
            </a:lnSpc>
            <a:spcBef>
              <a:spcPct val="0"/>
            </a:spcBef>
            <a:spcAft>
              <a:spcPct val="15000"/>
            </a:spcAft>
            <a:buChar char="•"/>
          </a:pPr>
          <a:r>
            <a:rPr lang="en-US" sz="1100" b="0" kern="1200"/>
            <a:t>Some outdoor experiences with nature observed, weather permitting</a:t>
          </a:r>
          <a:r>
            <a:rPr lang="en-US" sz="1100" b="0" kern="1200">
              <a:latin typeface="Calibri"/>
            </a:rPr>
            <a:t>.</a:t>
          </a:r>
          <a:endParaRPr lang="en-US" sz="1100" b="1" kern="1200">
            <a:latin typeface="Calibri"/>
          </a:endParaRPr>
        </a:p>
        <a:p>
          <a:pPr marL="57150" lvl="1" indent="-57150" algn="l" defTabSz="488950">
            <a:lnSpc>
              <a:spcPct val="90000"/>
            </a:lnSpc>
            <a:spcBef>
              <a:spcPct val="0"/>
            </a:spcBef>
            <a:spcAft>
              <a:spcPct val="15000"/>
            </a:spcAft>
            <a:buChar char="•"/>
          </a:pPr>
          <a:endParaRPr lang="en-US" sz="1100" b="0" kern="1200">
            <a:latin typeface="Calibri"/>
          </a:endParaRPr>
        </a:p>
        <a:p>
          <a:pPr marL="57150" lvl="1" indent="-57150" algn="l" defTabSz="488950" rtl="0">
            <a:lnSpc>
              <a:spcPct val="90000"/>
            </a:lnSpc>
            <a:spcBef>
              <a:spcPct val="0"/>
            </a:spcBef>
            <a:spcAft>
              <a:spcPct val="15000"/>
            </a:spcAft>
            <a:buChar char="•"/>
          </a:pPr>
          <a:r>
            <a:rPr lang="en-US" sz="1100" b="0" kern="1200"/>
            <a:t>Some easily experienced living plants or animals observed indoors</a:t>
          </a:r>
          <a:r>
            <a:rPr lang="en-US" sz="1100" b="0" kern="1200">
              <a:latin typeface="Calibri"/>
            </a:rPr>
            <a:t>.</a:t>
          </a:r>
          <a:endParaRPr lang="en-US" sz="1100" b="0" kern="1200"/>
        </a:p>
        <a:p>
          <a:pPr marL="57150" lvl="1" indent="-57150" algn="l" defTabSz="488950">
            <a:lnSpc>
              <a:spcPct val="90000"/>
            </a:lnSpc>
            <a:spcBef>
              <a:spcPct val="0"/>
            </a:spcBef>
            <a:spcAft>
              <a:spcPct val="15000"/>
            </a:spcAft>
            <a:buChar char="•"/>
          </a:pPr>
          <a:endParaRPr lang="en-US" sz="1100" kern="1200">
            <a:latin typeface="Calibri"/>
          </a:endParaRPr>
        </a:p>
        <a:p>
          <a:pPr marL="57150" lvl="1" indent="-57150" algn="l" defTabSz="488950" rtl="0">
            <a:lnSpc>
              <a:spcPct val="90000"/>
            </a:lnSpc>
            <a:spcBef>
              <a:spcPct val="0"/>
            </a:spcBef>
            <a:spcAft>
              <a:spcPct val="15000"/>
            </a:spcAft>
            <a:buChar char="•"/>
          </a:pPr>
          <a:r>
            <a:rPr lang="en-US" sz="1100" kern="1200"/>
            <a:t>Staff point out and talk about nature/science materials and/or experiences.</a:t>
          </a:r>
        </a:p>
        <a:p>
          <a:pPr marL="57150" lvl="1" indent="-57150" algn="l" defTabSz="488950">
            <a:lnSpc>
              <a:spcPct val="90000"/>
            </a:lnSpc>
            <a:spcBef>
              <a:spcPct val="0"/>
            </a:spcBef>
            <a:spcAft>
              <a:spcPct val="15000"/>
            </a:spcAft>
            <a:buChar char="•"/>
          </a:pPr>
          <a:endParaRPr lang="en-US" sz="1100" kern="1200"/>
        </a:p>
        <a:p>
          <a:pPr marL="57150" lvl="1" indent="-57150" algn="l" defTabSz="488950" rtl="0">
            <a:lnSpc>
              <a:spcPct val="90000"/>
            </a:lnSpc>
            <a:spcBef>
              <a:spcPct val="0"/>
            </a:spcBef>
            <a:spcAft>
              <a:spcPct val="15000"/>
            </a:spcAft>
            <a:buChar char="•"/>
          </a:pPr>
          <a:r>
            <a:rPr lang="en-US" sz="1100" kern="1200"/>
            <a:t>Some sand and/or water play accessible for children 24 months and older, indoors or outdoors</a:t>
          </a:r>
          <a:r>
            <a:rPr lang="en-US" sz="1100" kern="1200">
              <a:latin typeface="Calibri"/>
            </a:rPr>
            <a:t>.</a:t>
          </a:r>
          <a:endParaRPr lang="en-US" sz="1100" kern="1200"/>
        </a:p>
      </dsp:txBody>
      <dsp:txXfrm>
        <a:off x="3294713" y="621681"/>
        <a:ext cx="1683252" cy="3745126"/>
      </dsp:txXfrm>
    </dsp:sp>
    <dsp:sp modelId="{FCCC85BB-33BD-441A-AEFB-BC8E12933583}">
      <dsp:nvSpPr>
        <dsp:cNvPr id="0" name=""/>
        <dsp:cNvSpPr/>
      </dsp:nvSpPr>
      <dsp:spPr>
        <a:xfrm>
          <a:off x="4935172" y="188335"/>
          <a:ext cx="574631" cy="445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35172" y="277366"/>
        <a:ext cx="441084" cy="267095"/>
      </dsp:txXfrm>
    </dsp:sp>
    <dsp:sp modelId="{4754D57D-5462-4E78-94E1-4EE2E2F67AD5}">
      <dsp:nvSpPr>
        <dsp:cNvPr id="0" name=""/>
        <dsp:cNvSpPr/>
      </dsp:nvSpPr>
      <dsp:spPr>
        <a:xfrm>
          <a:off x="5748330" y="252513"/>
          <a:ext cx="1787988"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latin typeface="Calibri"/>
            </a:rPr>
            <a:t>Perfecting</a:t>
          </a:r>
          <a:endParaRPr lang="en-US" sz="1100" kern="1200"/>
        </a:p>
      </dsp:txBody>
      <dsp:txXfrm>
        <a:off x="5748330" y="252513"/>
        <a:ext cx="1787988" cy="316800"/>
      </dsp:txXfrm>
    </dsp:sp>
    <dsp:sp modelId="{BFA19447-4284-49D3-8B32-6C0FE3C69FA4}">
      <dsp:nvSpPr>
        <dsp:cNvPr id="0" name=""/>
        <dsp:cNvSpPr/>
      </dsp:nvSpPr>
      <dsp:spPr>
        <a:xfrm>
          <a:off x="6114545" y="569313"/>
          <a:ext cx="1787988" cy="38498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b="1" kern="1200"/>
            <a:t>Emerging and Evolving standards in addition to:</a:t>
          </a:r>
          <a:endParaRPr lang="en-US" sz="1100" kern="1200"/>
        </a:p>
        <a:p>
          <a:pPr marL="57150" lvl="1" indent="-57150" algn="l" defTabSz="488950">
            <a:lnSpc>
              <a:spcPct val="90000"/>
            </a:lnSpc>
            <a:spcBef>
              <a:spcPct val="0"/>
            </a:spcBef>
            <a:spcAft>
              <a:spcPct val="15000"/>
            </a:spcAft>
            <a:buChar char="•"/>
          </a:pPr>
          <a:endParaRPr lang="en-US" sz="1100" b="1" kern="1200">
            <a:latin typeface="Calibri"/>
          </a:endParaRPr>
        </a:p>
        <a:p>
          <a:pPr marL="57150" lvl="1" indent="-57150" algn="l" defTabSz="488950" rtl="0">
            <a:lnSpc>
              <a:spcPct val="90000"/>
            </a:lnSpc>
            <a:spcBef>
              <a:spcPct val="0"/>
            </a:spcBef>
            <a:spcAft>
              <a:spcPct val="15000"/>
            </a:spcAft>
            <a:buChar char="•"/>
          </a:pPr>
          <a:r>
            <a:rPr lang="en-US" sz="1100" b="0" kern="1200"/>
            <a:t>Staff show interest in and concern for nature.</a:t>
          </a:r>
          <a:endParaRPr lang="en-US" sz="1100" b="1" kern="1200"/>
        </a:p>
        <a:p>
          <a:pPr marL="57150" lvl="1" indent="-57150" algn="l" defTabSz="488950">
            <a:lnSpc>
              <a:spcPct val="90000"/>
            </a:lnSpc>
            <a:spcBef>
              <a:spcPct val="0"/>
            </a:spcBef>
            <a:spcAft>
              <a:spcPct val="15000"/>
            </a:spcAft>
            <a:buChar char="•"/>
          </a:pPr>
          <a:endParaRPr lang="en-US" sz="1100" b="0" kern="1200">
            <a:latin typeface="Calibri"/>
          </a:endParaRPr>
        </a:p>
        <a:p>
          <a:pPr marL="57150" lvl="1" indent="-57150" algn="l" defTabSz="488950">
            <a:lnSpc>
              <a:spcPct val="90000"/>
            </a:lnSpc>
            <a:spcBef>
              <a:spcPct val="0"/>
            </a:spcBef>
            <a:spcAft>
              <a:spcPct val="15000"/>
            </a:spcAft>
            <a:buChar char="•"/>
          </a:pPr>
          <a:r>
            <a:rPr lang="en-US" sz="1100" b="0" kern="1200"/>
            <a:t>Staff draw children's attention to and appropriately talk about nature/science</a:t>
          </a:r>
          <a:r>
            <a:rPr lang="en-US" sz="1100" b="0" kern="1200">
              <a:latin typeface="Calibri"/>
            </a:rPr>
            <a:t>.</a:t>
          </a:r>
        </a:p>
        <a:p>
          <a:pPr marL="57150" lvl="1" indent="-57150" algn="l" defTabSz="488950">
            <a:lnSpc>
              <a:spcPct val="90000"/>
            </a:lnSpc>
            <a:spcBef>
              <a:spcPct val="0"/>
            </a:spcBef>
            <a:spcAft>
              <a:spcPct val="15000"/>
            </a:spcAft>
            <a:buChar char="•"/>
          </a:pPr>
          <a:endParaRPr lang="en-US" sz="1100" b="0" kern="1200">
            <a:latin typeface="Calibri"/>
          </a:endParaRPr>
        </a:p>
        <a:p>
          <a:pPr marL="57150" lvl="1" indent="-57150" algn="l" defTabSz="488950" rtl="0">
            <a:lnSpc>
              <a:spcPct val="90000"/>
            </a:lnSpc>
            <a:spcBef>
              <a:spcPct val="0"/>
            </a:spcBef>
            <a:spcAft>
              <a:spcPct val="15000"/>
            </a:spcAft>
            <a:buChar char="•"/>
          </a:pPr>
          <a:r>
            <a:rPr lang="en-US" sz="1100" b="0" kern="1200"/>
            <a:t>Staff draw children’s attention to and appropriately talk about nature/science.</a:t>
          </a:r>
        </a:p>
        <a:p>
          <a:pPr marL="57150" lvl="1" indent="-57150" algn="l" defTabSz="488950">
            <a:lnSpc>
              <a:spcPct val="90000"/>
            </a:lnSpc>
            <a:spcBef>
              <a:spcPct val="0"/>
            </a:spcBef>
            <a:spcAft>
              <a:spcPct val="15000"/>
            </a:spcAft>
            <a:buChar char="•"/>
          </a:pPr>
          <a:endParaRPr lang="en-US" sz="1100" b="0" kern="1200"/>
        </a:p>
        <a:p>
          <a:pPr marL="57150" lvl="1" indent="-57150" algn="l" defTabSz="488950" rtl="0">
            <a:lnSpc>
              <a:spcPct val="90000"/>
            </a:lnSpc>
            <a:spcBef>
              <a:spcPct val="0"/>
            </a:spcBef>
            <a:spcAft>
              <a:spcPct val="15000"/>
            </a:spcAft>
            <a:buChar char="•"/>
          </a:pPr>
          <a:r>
            <a:rPr lang="en-US" sz="1100" b="0" kern="1200"/>
            <a:t>Close supervision always provided when children play with sand/water. </a:t>
          </a:r>
        </a:p>
      </dsp:txBody>
      <dsp:txXfrm>
        <a:off x="6166913" y="621681"/>
        <a:ext cx="1683252" cy="3745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38E7371-E20F-A146-BD0E-42AE3E5ECC65}" type="slidenum">
              <a:rPr lang="en-US" smtClean="0"/>
              <a:t>‹#›</a:t>
            </a:fld>
            <a:endParaRPr lang="en-US"/>
          </a:p>
        </p:txBody>
      </p:sp>
    </p:spTree>
    <p:extLst>
      <p:ext uri="{BB962C8B-B14F-4D97-AF65-F5344CB8AC3E}">
        <p14:creationId xmlns:p14="http://schemas.microsoft.com/office/powerpoint/2010/main" val="133836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0CF2FF1-7856-4BB8-B07A-31F9DFAD8E82}" type="datetimeFigureOut">
              <a:rPr lang="en-US" smtClean="0"/>
              <a:t>6/5/2023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6D234C2-E9C8-4320-B461-B0A35CEF0328}" type="slidenum">
              <a:rPr lang="en-US" smtClean="0"/>
              <a:t>‹#›</a:t>
            </a:fld>
            <a:endParaRPr lang="en-US"/>
          </a:p>
        </p:txBody>
      </p:sp>
    </p:spTree>
    <p:extLst>
      <p:ext uri="{BB962C8B-B14F-4D97-AF65-F5344CB8AC3E}">
        <p14:creationId xmlns:p14="http://schemas.microsoft.com/office/powerpoint/2010/main" val="96638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epro.naaee.org/resource/early-childhood-environmental-education-programs-guidelines-excellen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ossetest.mtwgms.org/WDCosseGMSWeb/GMSLogon.asp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a:cs typeface="Calibri"/>
              </a:rPr>
              <a:t>Good morning and welcome to the Healthy Tots Wellness Grant  Post Award Grantee Orientation. </a:t>
            </a:r>
            <a:endParaRPr lang="en-US" baseline="0"/>
          </a:p>
          <a:p>
            <a:pPr marL="628650" lvl="1" indent="-171450">
              <a:buFont typeface="Arial" panose="020B0604020202020204" pitchFamily="34" charset="0"/>
              <a:buChar char="•"/>
            </a:pPr>
            <a:endParaRPr lang="en-US" baseline="0">
              <a:cs typeface="Calibri"/>
            </a:endParaRPr>
          </a:p>
          <a:p>
            <a:pPr marL="628650" lvl="1" indent="-171450">
              <a:buFont typeface="Arial" panose="020B0604020202020204" pitchFamily="34" charset="0"/>
              <a:buChar char="•"/>
            </a:pPr>
            <a:r>
              <a:rPr lang="en-US">
                <a:cs typeface="Calibri"/>
              </a:rPr>
              <a:t>I'm Kimberly Thompson, a Grants Management Specialist at OSSE who serves at the grants manager for the Healthy Tots Wellness Grant. I am joined on the call with Suzanne Henley who is the Program Manager at OSSE for Out of School Time and Early Childhood Programs.</a:t>
            </a:r>
          </a:p>
          <a:p>
            <a:pPr marL="628650" lvl="1" indent="-171450">
              <a:buFontTx/>
              <a:buChar char="•"/>
            </a:pPr>
            <a:endParaRPr lang="en-US"/>
          </a:p>
          <a:p>
            <a:pPr marL="628650" lvl="1" indent="-171450">
              <a:buChar char="•"/>
            </a:pPr>
            <a:r>
              <a:rPr lang="en-US">
                <a:cs typeface="Calibri"/>
              </a:rPr>
              <a:t>You've been invited to this call because you have been awarded one of three HTWGs for fiscal year 23. Congratulations to all of the grantees on you hard work putting together the grant submissions and choosing better the early childhood and staff community in DC.</a:t>
            </a:r>
            <a:endParaRPr lang="en-US" baseline="0">
              <a:cs typeface="Calibri"/>
            </a:endParaRPr>
          </a:p>
          <a:p>
            <a:pPr marL="457200" lvl="1" indent="0">
              <a:buFontTx/>
              <a:buNone/>
            </a:pPr>
            <a:endParaRPr lang="en-US" baseline="0">
              <a:cs typeface="Calibri"/>
            </a:endParaRPr>
          </a:p>
          <a:p>
            <a:pPr lvl="1">
              <a:buFont typeface="Arial" panose="020B0604020202020204" pitchFamily="34" charset="0"/>
            </a:pPr>
            <a:endParaRPr lang="en-US" baseline="0">
              <a:cs typeface="Calibri"/>
            </a:endParaRPr>
          </a:p>
          <a:p>
            <a:endParaRPr lang="en-US" baseline="0"/>
          </a:p>
          <a:p>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1</a:t>
            </a:fld>
            <a:endParaRPr lang="en-US"/>
          </a:p>
        </p:txBody>
      </p:sp>
    </p:spTree>
    <p:extLst>
      <p:ext uri="{BB962C8B-B14F-4D97-AF65-F5344CB8AC3E}">
        <p14:creationId xmlns:p14="http://schemas.microsoft.com/office/powerpoint/2010/main" val="282880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Keeping that in mind, multiple program area can be implemented at a site. So as you are collecting site forms and MOUs, OSSE will notify you if another grantee is operating at your site.</a:t>
            </a:r>
          </a:p>
          <a:p>
            <a:endParaRPr lang="en-US">
              <a:cs typeface="Calibri"/>
            </a:endParaRPr>
          </a:p>
          <a:p>
            <a:r>
              <a:rPr lang="en-US">
                <a:cs typeface="Calibri"/>
              </a:rPr>
              <a:t>Grantees will have 30 days from grant award to secure their required number of partnerships with early learning sites. The number varies per program area; 15 for farm to child care and 7 for outdoor learning and staff wellness.</a:t>
            </a:r>
          </a:p>
          <a:p>
            <a:endParaRPr lang="en-US">
              <a:cs typeface="Calibri"/>
            </a:endParaRPr>
          </a:p>
          <a:p>
            <a:r>
              <a:rPr lang="en-US">
                <a:cs typeface="Calibri"/>
              </a:rPr>
              <a:t>All completed paperwork can be emailed directly to me, You can submit on a rolling basis or all at once.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10</a:t>
            </a:fld>
            <a:endParaRPr lang="en-US"/>
          </a:p>
        </p:txBody>
      </p:sp>
    </p:spTree>
    <p:extLst>
      <p:ext uri="{BB962C8B-B14F-4D97-AF65-F5344CB8AC3E}">
        <p14:creationId xmlns:p14="http://schemas.microsoft.com/office/powerpoint/2010/main" val="407857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up we are going to review grant areas of each program area being awarded.</a:t>
            </a:r>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11</a:t>
            </a:fld>
            <a:endParaRPr lang="en-US"/>
          </a:p>
        </p:txBody>
      </p:sp>
    </p:spTree>
    <p:extLst>
      <p:ext uri="{BB962C8B-B14F-4D97-AF65-F5344CB8AC3E}">
        <p14:creationId xmlns:p14="http://schemas.microsoft.com/office/powerpoint/2010/main" val="255257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12</a:t>
            </a:fld>
            <a:endParaRPr lang="en-US"/>
          </a:p>
        </p:txBody>
      </p:sp>
    </p:spTree>
    <p:extLst>
      <p:ext uri="{BB962C8B-B14F-4D97-AF65-F5344CB8AC3E}">
        <p14:creationId xmlns:p14="http://schemas.microsoft.com/office/powerpoint/2010/main" val="56331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D234C2-E9C8-4320-B461-B0A35CEF0328}" type="slidenum">
              <a:rPr lang="en-US" smtClean="0"/>
              <a:t>13</a:t>
            </a:fld>
            <a:endParaRPr lang="en-US"/>
          </a:p>
        </p:txBody>
      </p:sp>
    </p:spTree>
    <p:extLst>
      <p:ext uri="{BB962C8B-B14F-4D97-AF65-F5344CB8AC3E}">
        <p14:creationId xmlns:p14="http://schemas.microsoft.com/office/powerpoint/2010/main" val="425311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program area has a checklist and set of activities. </a:t>
            </a:r>
          </a:p>
          <a:p>
            <a:endParaRPr lang="en-US">
              <a:cs typeface="Calibri"/>
            </a:endParaRPr>
          </a:p>
          <a:p>
            <a:r>
              <a:rPr lang="en-US">
                <a:cs typeface="Calibri"/>
              </a:rPr>
              <a:t>For farm to schools, this area focuses on serving local and unprocessed foods at least once a week while claiming the Local5 reimbursement under CACFP.</a:t>
            </a:r>
          </a:p>
          <a:p>
            <a:endParaRPr lang="en-US">
              <a:cs typeface="Calibri"/>
            </a:endParaRPr>
          </a:p>
          <a:p>
            <a:r>
              <a:rPr lang="en-US" err="1">
                <a:cs typeface="Calibri"/>
              </a:rPr>
              <a:t>Theres</a:t>
            </a:r>
            <a:r>
              <a:rPr lang="en-US">
                <a:cs typeface="Calibri"/>
              </a:rPr>
              <a:t> also a focus on sustainable agriculture practices, serving seasonal and incorporating opportunities for staff to </a:t>
            </a:r>
            <a:r>
              <a:rPr lang="en-US" err="1">
                <a:cs typeface="Calibri"/>
              </a:rPr>
              <a:t>purcase</a:t>
            </a:r>
            <a:r>
              <a:rPr lang="en-US">
                <a:cs typeface="Calibri"/>
              </a:rPr>
              <a:t> local foods.</a:t>
            </a:r>
          </a:p>
        </p:txBody>
      </p:sp>
      <p:sp>
        <p:nvSpPr>
          <p:cNvPr id="4" name="Slide Number Placeholder 3"/>
          <p:cNvSpPr>
            <a:spLocks noGrp="1"/>
          </p:cNvSpPr>
          <p:nvPr>
            <p:ph type="sldNum" sz="quarter" idx="10"/>
          </p:nvPr>
        </p:nvSpPr>
        <p:spPr/>
        <p:txBody>
          <a:bodyPr/>
          <a:lstStyle/>
          <a:p>
            <a:fld id="{D6D234C2-E9C8-4320-B461-B0A35CEF0328}" type="slidenum">
              <a:rPr lang="en-US" smtClean="0"/>
              <a:t>15</a:t>
            </a:fld>
            <a:endParaRPr lang="en-US"/>
          </a:p>
        </p:txBody>
      </p:sp>
    </p:spTree>
    <p:extLst>
      <p:ext uri="{BB962C8B-B14F-4D97-AF65-F5344CB8AC3E}">
        <p14:creationId xmlns:p14="http://schemas.microsoft.com/office/powerpoint/2010/main" val="421582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820" indent="-464820">
              <a:spcBef>
                <a:spcPct val="20000"/>
              </a:spcBef>
            </a:pPr>
            <a:r>
              <a:rPr lang="en-US">
                <a:cs typeface="Calibri"/>
              </a:rPr>
              <a:t>Grantees can read through the full list but Highlights of farm to childcare activities include (1)conducting a pre and post assessment of local food procurement practices and knowledge,  (2)providing technical assistance 4x per month during the grant cycle, ensure that local foods are served and claimed one time per week</a:t>
            </a:r>
            <a:r>
              <a:rPr lang="en-US"/>
              <a:t>, (3) develop a realistic sustainability plan to support the facility in continuing and enhancing their programming after the grant ends and (4) Work with a minimum of 15 early learning facilities during the grant period.</a:t>
            </a:r>
          </a:p>
        </p:txBody>
      </p:sp>
      <p:sp>
        <p:nvSpPr>
          <p:cNvPr id="4" name="Slide Number Placeholder 3"/>
          <p:cNvSpPr>
            <a:spLocks noGrp="1"/>
          </p:cNvSpPr>
          <p:nvPr>
            <p:ph type="sldNum" sz="quarter" idx="5"/>
          </p:nvPr>
        </p:nvSpPr>
        <p:spPr/>
        <p:txBody>
          <a:bodyPr/>
          <a:lstStyle/>
          <a:p>
            <a:fld id="{D6D234C2-E9C8-4320-B461-B0A35CEF0328}" type="slidenum">
              <a:rPr lang="en-US" smtClean="0"/>
              <a:t>16</a:t>
            </a:fld>
            <a:endParaRPr lang="en-US"/>
          </a:p>
        </p:txBody>
      </p:sp>
    </p:spTree>
    <p:extLst>
      <p:ext uri="{BB962C8B-B14F-4D97-AF65-F5344CB8AC3E}">
        <p14:creationId xmlns:p14="http://schemas.microsoft.com/office/powerpoint/2010/main" val="128358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have the outdoor learning checklist. </a:t>
            </a:r>
          </a:p>
          <a:p>
            <a:endParaRPr lang="en-US" dirty="0">
              <a:cs typeface="Calibri"/>
            </a:endParaRPr>
          </a:p>
          <a:p>
            <a:pPr marL="171450" indent="-171450">
              <a:spcBef>
                <a:spcPct val="20000"/>
              </a:spcBef>
              <a:buFont typeface="Wingdings,Sans-Serif"/>
              <a:buChar char="q"/>
            </a:pPr>
            <a:r>
              <a:rPr lang="en-US" dirty="0">
                <a:cs typeface="Calibri"/>
              </a:rPr>
              <a:t>This area focuses </a:t>
            </a:r>
            <a:r>
              <a:rPr lang="en-US" dirty="0"/>
              <a:t> Increasing the number of facilities implementing high quality outdoor learning through various methods such as gardening, developing natural play areas, and incorporating outdoor learning into existing curriculum.</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18</a:t>
            </a:fld>
            <a:endParaRPr lang="en-US"/>
          </a:p>
        </p:txBody>
      </p:sp>
    </p:spTree>
    <p:extLst>
      <p:ext uri="{BB962C8B-B14F-4D97-AF65-F5344CB8AC3E}">
        <p14:creationId xmlns:p14="http://schemas.microsoft.com/office/powerpoint/2010/main" val="410458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Same with the other program area a pre and post assessment is completed along with routine TA.</a:t>
            </a:r>
          </a:p>
          <a:p>
            <a:endParaRPr lang="en-US" dirty="0">
              <a:cs typeface="Calibri"/>
            </a:endParaRPr>
          </a:p>
          <a:p>
            <a:r>
              <a:rPr lang="en-US" dirty="0">
                <a:cs typeface="Calibri"/>
              </a:rPr>
              <a:t>A highlight here is that </a:t>
            </a:r>
            <a:r>
              <a:rPr lang="en-US" dirty="0"/>
              <a:t> </a:t>
            </a:r>
            <a:r>
              <a:rPr lang="en-US" dirty="0">
                <a:hlinkClick r:id="rId3"/>
              </a:rPr>
              <a:t>Early Childhood Environmental Education Programs: Guidelines for Excellence | eePRO (naaee.org) </a:t>
            </a:r>
            <a:r>
              <a:rPr lang="en-US" dirty="0"/>
              <a:t>guidelines will be used to implement an outdoor learning/environmental education program</a:t>
            </a:r>
          </a:p>
        </p:txBody>
      </p:sp>
      <p:sp>
        <p:nvSpPr>
          <p:cNvPr id="4" name="Slide Number Placeholder 3"/>
          <p:cNvSpPr>
            <a:spLocks noGrp="1"/>
          </p:cNvSpPr>
          <p:nvPr>
            <p:ph type="sldNum" sz="quarter" idx="5"/>
          </p:nvPr>
        </p:nvSpPr>
        <p:spPr/>
        <p:txBody>
          <a:bodyPr/>
          <a:lstStyle/>
          <a:p>
            <a:fld id="{D6D234C2-E9C8-4320-B461-B0A35CEF0328}" type="slidenum">
              <a:rPr lang="en-US" smtClean="0"/>
              <a:t>19</a:t>
            </a:fld>
            <a:endParaRPr lang="en-US"/>
          </a:p>
        </p:txBody>
      </p:sp>
    </p:spTree>
    <p:extLst>
      <p:ext uri="{BB962C8B-B14F-4D97-AF65-F5344CB8AC3E}">
        <p14:creationId xmlns:p14="http://schemas.microsoft.com/office/powerpoint/2010/main" val="29671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we have the staff wellness required checklist and activities to </a:t>
            </a:r>
            <a:r>
              <a:rPr lang="en-US" dirty="0"/>
              <a:t>Increase the number of facilities maintaining a culture that supports and encourages staff wellness.</a:t>
            </a:r>
          </a:p>
        </p:txBody>
      </p:sp>
      <p:sp>
        <p:nvSpPr>
          <p:cNvPr id="4" name="Slide Number Placeholder 3"/>
          <p:cNvSpPr>
            <a:spLocks noGrp="1"/>
          </p:cNvSpPr>
          <p:nvPr>
            <p:ph type="sldNum" sz="quarter" idx="10"/>
          </p:nvPr>
        </p:nvSpPr>
        <p:spPr/>
        <p:txBody>
          <a:bodyPr/>
          <a:lstStyle/>
          <a:p>
            <a:fld id="{D6D234C2-E9C8-4320-B461-B0A35CEF0328}" type="slidenum">
              <a:rPr lang="en-US" smtClean="0"/>
              <a:t>21</a:t>
            </a:fld>
            <a:endParaRPr lang="en-US"/>
          </a:p>
        </p:txBody>
      </p:sp>
    </p:spTree>
    <p:extLst>
      <p:ext uri="{BB962C8B-B14F-4D97-AF65-F5344CB8AC3E}">
        <p14:creationId xmlns:p14="http://schemas.microsoft.com/office/powerpoint/2010/main" val="216256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Similar to the other areas, Kids Comprehensive services will be required to complete a pre and post assessment of educator wellness at their sites and provide TA 4x a month. They will be tasked with using the Head Starts's Supporting the Wellness of All Staff in the Workforce to implement evidence based and informed staff wellness programs.</a:t>
            </a:r>
          </a:p>
        </p:txBody>
      </p:sp>
      <p:sp>
        <p:nvSpPr>
          <p:cNvPr id="4" name="Slide Number Placeholder 3"/>
          <p:cNvSpPr>
            <a:spLocks noGrp="1"/>
          </p:cNvSpPr>
          <p:nvPr>
            <p:ph type="sldNum" sz="quarter" idx="5"/>
          </p:nvPr>
        </p:nvSpPr>
        <p:spPr/>
        <p:txBody>
          <a:bodyPr/>
          <a:lstStyle/>
          <a:p>
            <a:fld id="{D6D234C2-E9C8-4320-B461-B0A35CEF0328}" type="slidenum">
              <a:rPr lang="en-US" smtClean="0"/>
              <a:t>22</a:t>
            </a:fld>
            <a:endParaRPr lang="en-US"/>
          </a:p>
        </p:txBody>
      </p:sp>
    </p:spTree>
    <p:extLst>
      <p:ext uri="{BB962C8B-B14F-4D97-AF65-F5344CB8AC3E}">
        <p14:creationId xmlns:p14="http://schemas.microsoft.com/office/powerpoint/2010/main" val="378482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Today we will start with an ice breaker and go through all of the agenda topics you see here on the list. There will be three different question breaks so please hold your questions until these specific times. You are also able to drop questions in the chat. We may be able to answer some of these questions in the chat feature or we can response during the question breaks.</a:t>
            </a:r>
            <a:endParaRPr lang="en-US"/>
          </a:p>
          <a:p>
            <a:pPr lvl="1"/>
            <a:endParaRPr lang="en-US">
              <a:cs typeface="Calibri"/>
            </a:endParaRPr>
          </a:p>
          <a:p>
            <a:pPr lvl="1"/>
            <a:r>
              <a:rPr lang="en-US">
                <a:cs typeface="Calibri"/>
              </a:rPr>
              <a:t>I little housekeeping, everyone will be muted for most of the presentation so lets get started with the ice breaker.</a:t>
            </a:r>
          </a:p>
          <a:p>
            <a:pPr lvl="1"/>
            <a:endParaRPr lang="en-US"/>
          </a:p>
          <a:p>
            <a:pPr lvl="1"/>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2</a:t>
            </a:fld>
            <a:endParaRPr lang="en-US"/>
          </a:p>
        </p:txBody>
      </p:sp>
    </p:spTree>
    <p:extLst>
      <p:ext uri="{BB962C8B-B14F-4D97-AF65-F5344CB8AC3E}">
        <p14:creationId xmlns:p14="http://schemas.microsoft.com/office/powerpoint/2010/main" val="93345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That was a lot of introductory information to get through so we now how our first question break. You can come off mute to ask a question or drop a question in the chat.</a:t>
            </a:r>
          </a:p>
        </p:txBody>
      </p:sp>
      <p:sp>
        <p:nvSpPr>
          <p:cNvPr id="4" name="Slide Number Placeholder 3"/>
          <p:cNvSpPr>
            <a:spLocks noGrp="1"/>
          </p:cNvSpPr>
          <p:nvPr>
            <p:ph type="sldNum" sz="quarter" idx="10"/>
          </p:nvPr>
        </p:nvSpPr>
        <p:spPr/>
        <p:txBody>
          <a:bodyPr/>
          <a:lstStyle/>
          <a:p>
            <a:fld id="{D6D234C2-E9C8-4320-B461-B0A35CEF0328}" type="slidenum">
              <a:rPr lang="en-US" smtClean="0"/>
              <a:t>24</a:t>
            </a:fld>
            <a:endParaRPr lang="en-US"/>
          </a:p>
        </p:txBody>
      </p:sp>
    </p:spTree>
    <p:extLst>
      <p:ext uri="{BB962C8B-B14F-4D97-AF65-F5344CB8AC3E}">
        <p14:creationId xmlns:p14="http://schemas.microsoft.com/office/powerpoint/2010/main" val="334183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for the all the great questions. If you still have any outstanding questions that were not addressed we can connect via email to ensure you get a response.</a:t>
            </a:r>
          </a:p>
          <a:p>
            <a:endParaRPr lang="en-US">
              <a:cs typeface="Calibri"/>
            </a:endParaRPr>
          </a:p>
          <a:p>
            <a:r>
              <a:rPr lang="en-US">
                <a:cs typeface="Calibri"/>
              </a:rPr>
              <a:t>The next section is going to review program area metrics, which are new to this grant cycle.</a:t>
            </a:r>
          </a:p>
        </p:txBody>
      </p:sp>
      <p:sp>
        <p:nvSpPr>
          <p:cNvPr id="4" name="Slide Number Placeholder 3"/>
          <p:cNvSpPr>
            <a:spLocks noGrp="1"/>
          </p:cNvSpPr>
          <p:nvPr>
            <p:ph type="sldNum" sz="quarter" idx="10"/>
          </p:nvPr>
        </p:nvSpPr>
        <p:spPr/>
        <p:txBody>
          <a:bodyPr/>
          <a:lstStyle/>
          <a:p>
            <a:fld id="{D6D234C2-E9C8-4320-B461-B0A35CEF0328}" type="slidenum">
              <a:rPr lang="en-US" smtClean="0"/>
              <a:t>25</a:t>
            </a:fld>
            <a:endParaRPr lang="en-US"/>
          </a:p>
        </p:txBody>
      </p:sp>
    </p:spTree>
    <p:extLst>
      <p:ext uri="{BB962C8B-B14F-4D97-AF65-F5344CB8AC3E}">
        <p14:creationId xmlns:p14="http://schemas.microsoft.com/office/powerpoint/2010/main" val="307398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start, each program area has a tiered system of metrics starting with an emerging stage then progressing towards evolving and the a perfecting status. Each progress indicator builds upon the previous one.</a:t>
            </a:r>
          </a:p>
          <a:p>
            <a:endParaRPr lang="en-US">
              <a:cs typeface="Calibri"/>
            </a:endParaRPr>
          </a:p>
          <a:p>
            <a:r>
              <a:rPr lang="en-US">
                <a:cs typeface="Calibri"/>
              </a:rPr>
              <a:t>For example, for local food procurement, there's emerging, evolving and perfecting and the frequency that local foods is offer and claimed under Local5 at a EC site is increasing over the span of each week and then month.</a:t>
            </a:r>
          </a:p>
          <a:p>
            <a:endParaRPr lang="en-US">
              <a:cs typeface="Calibri"/>
            </a:endParaRPr>
          </a:p>
          <a:p>
            <a:r>
              <a:rPr lang="en-US">
                <a:cs typeface="Calibri"/>
              </a:rPr>
              <a:t>You can see the progression of 2x per month, then once a week and then the end goal is 3x per week.</a:t>
            </a:r>
          </a:p>
        </p:txBody>
      </p:sp>
      <p:sp>
        <p:nvSpPr>
          <p:cNvPr id="4" name="Slide Number Placeholder 3"/>
          <p:cNvSpPr>
            <a:spLocks noGrp="1"/>
          </p:cNvSpPr>
          <p:nvPr>
            <p:ph type="sldNum" sz="quarter" idx="5"/>
          </p:nvPr>
        </p:nvSpPr>
        <p:spPr/>
        <p:txBody>
          <a:bodyPr/>
          <a:lstStyle/>
          <a:p>
            <a:fld id="{D6D234C2-E9C8-4320-B461-B0A35CEF0328}" type="slidenum">
              <a:rPr lang="en-US" smtClean="0"/>
              <a:t>26</a:t>
            </a:fld>
            <a:endParaRPr lang="en-US"/>
          </a:p>
        </p:txBody>
      </p:sp>
    </p:spTree>
    <p:extLst>
      <p:ext uri="{BB962C8B-B14F-4D97-AF65-F5344CB8AC3E}">
        <p14:creationId xmlns:p14="http://schemas.microsoft.com/office/powerpoint/2010/main" val="125042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have the staff wellness and culture metrics and progress indicators. This program area is probably the most dense so I'll give a brief overview of all the information. Staff wellness has two sets of indicators; the one here is system work which will inform the culture work on the next slide. </a:t>
            </a:r>
          </a:p>
          <a:p>
            <a:endParaRPr lang="en-US"/>
          </a:p>
          <a:p>
            <a:r>
              <a:rPr lang="en-US">
                <a:cs typeface="Calibri"/>
              </a:rPr>
              <a:t>To start with system work, Kids Comprehensive will work will sites to complete well being surveys and then move to solicit input and feedback to develop a clear mission and goal for staff wellness. Next they will work to implement new policies and procedures to support staff wellness informed by program data.</a:t>
            </a:r>
          </a:p>
        </p:txBody>
      </p:sp>
      <p:sp>
        <p:nvSpPr>
          <p:cNvPr id="4" name="Slide Number Placeholder 3"/>
          <p:cNvSpPr>
            <a:spLocks noGrp="1"/>
          </p:cNvSpPr>
          <p:nvPr>
            <p:ph type="sldNum" sz="quarter" idx="5"/>
          </p:nvPr>
        </p:nvSpPr>
        <p:spPr/>
        <p:txBody>
          <a:bodyPr/>
          <a:lstStyle/>
          <a:p>
            <a:fld id="{D6D234C2-E9C8-4320-B461-B0A35CEF0328}" type="slidenum">
              <a:rPr lang="en-US" smtClean="0"/>
              <a:t>27</a:t>
            </a:fld>
            <a:endParaRPr lang="en-US"/>
          </a:p>
        </p:txBody>
      </p:sp>
    </p:spTree>
    <p:extLst>
      <p:ext uri="{BB962C8B-B14F-4D97-AF65-F5344CB8AC3E}">
        <p14:creationId xmlns:p14="http://schemas.microsoft.com/office/powerpoint/2010/main" val="245199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system work is completed, then the focus is on creating a culture of staff wellness that focuses on mutual respect, trust and teamwork.</a:t>
            </a:r>
          </a:p>
          <a:p>
            <a:endParaRPr lang="en-US">
              <a:cs typeface="Calibri"/>
            </a:endParaRPr>
          </a:p>
          <a:p>
            <a:r>
              <a:rPr lang="en-US" dirty="0">
                <a:cs typeface="Calibri"/>
              </a:rPr>
              <a:t>Here, site staff can start at the emerging level and hold health challenges like collecting walking 100 miles, celebrating personal achievements, rewarding other for their work with thank you notes.</a:t>
            </a:r>
          </a:p>
          <a:p>
            <a:endParaRPr lang="en-US">
              <a:cs typeface="Calibri"/>
            </a:endParaRPr>
          </a:p>
          <a:p>
            <a:r>
              <a:rPr lang="en-US" dirty="0">
                <a:cs typeface="Calibri"/>
              </a:rPr>
              <a:t>The evolving level builds upon the emerging level and</a:t>
            </a:r>
            <a:r>
              <a:rPr lang="en-US" dirty="0"/>
              <a:t> Empowers education staff to feel true ownership of the learning and developmental progress of children in their care by allowing staff to take lead on decisions about education practices and try innovative strategies. While also using strategies such as reflective supervision, peer reflection groups, mentoring, and mental health consultation to build a work climate of respect and trust.</a:t>
            </a:r>
            <a:endParaRPr lang="en-US" dirty="0">
              <a:cs typeface="Calibri"/>
            </a:endParaRPr>
          </a:p>
          <a:p>
            <a:endParaRPr lang="en-US">
              <a:cs typeface="Calibri"/>
            </a:endParaRPr>
          </a:p>
          <a:p>
            <a:r>
              <a:rPr lang="en-US" dirty="0">
                <a:cs typeface="Calibri"/>
              </a:rPr>
              <a:t>Lastly, the perfecting status requires staff to implement two concrete actions in each of the list of indictors provided in the evolving section.</a:t>
            </a:r>
          </a:p>
          <a:p>
            <a:endParaRPr lang="en-US" dirty="0">
              <a:cs typeface="Calibri"/>
            </a:endParaRPr>
          </a:p>
          <a:p>
            <a:r>
              <a:rPr lang="en-US" dirty="0">
                <a:cs typeface="Calibri"/>
              </a:rPr>
              <a:t>Another point to highlight in this program area is that each step builds on the previous one so </a:t>
            </a:r>
            <a:r>
              <a:rPr lang="en-US" dirty="0" err="1">
                <a:cs typeface="Calibri"/>
              </a:rPr>
              <a:t>th</a:t>
            </a:r>
            <a:r>
              <a:rPr lang="en-US" dirty="0">
                <a:cs typeface="Calibri"/>
              </a:rPr>
              <a:t> next step includes the previous status steps plus new ones.</a:t>
            </a:r>
          </a:p>
        </p:txBody>
      </p:sp>
      <p:sp>
        <p:nvSpPr>
          <p:cNvPr id="4" name="Slide Number Placeholder 3"/>
          <p:cNvSpPr>
            <a:spLocks noGrp="1"/>
          </p:cNvSpPr>
          <p:nvPr>
            <p:ph type="sldNum" sz="quarter" idx="5"/>
          </p:nvPr>
        </p:nvSpPr>
        <p:spPr/>
        <p:txBody>
          <a:bodyPr/>
          <a:lstStyle/>
          <a:p>
            <a:fld id="{D6D234C2-E9C8-4320-B461-B0A35CEF0328}" type="slidenum">
              <a:rPr lang="en-US" smtClean="0"/>
              <a:t>28</a:t>
            </a:fld>
            <a:endParaRPr lang="en-US"/>
          </a:p>
        </p:txBody>
      </p:sp>
    </p:spTree>
    <p:extLst>
      <p:ext uri="{BB962C8B-B14F-4D97-AF65-F5344CB8AC3E}">
        <p14:creationId xmlns:p14="http://schemas.microsoft.com/office/powerpoint/2010/main" val="355136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last program area to review is Outdoor learning.</a:t>
            </a:r>
          </a:p>
          <a:p>
            <a:endParaRPr lang="en-US">
              <a:cs typeface="Calibri"/>
            </a:endParaRPr>
          </a:p>
          <a:p>
            <a:r>
              <a:rPr lang="en-US">
                <a:cs typeface="Calibri"/>
              </a:rPr>
              <a:t>Here sites starting at the emerging level </a:t>
            </a:r>
            <a:r>
              <a:rPr lang="en-US"/>
              <a:t>Some appropriate pictures, books, or toys that represent nature realistically like realistic toy animals, Some opportunity to experience the natural world or natural objects observed, either outdoors or indoors like a fish tank or plants indoors and Some supervision when children use nature/science materials, including sand/water.</a:t>
            </a:r>
          </a:p>
          <a:p>
            <a:endParaRPr lang="en-US">
              <a:cs typeface="Calibri"/>
            </a:endParaRPr>
          </a:p>
          <a:p>
            <a:r>
              <a:rPr lang="en-US">
                <a:cs typeface="Calibri"/>
              </a:rPr>
              <a:t>The evolving  indictors include some outdoor experiences with nature like having infants sit on blankets on grass or older toddlers explore flowers and trees. Staff also point out and talk about nature like discuss the weather.</a:t>
            </a:r>
          </a:p>
          <a:p>
            <a:endParaRPr lang="en-US">
              <a:cs typeface="Calibri"/>
            </a:endParaRPr>
          </a:p>
          <a:p>
            <a:r>
              <a:rPr lang="en-US">
                <a:cs typeface="Calibri"/>
              </a:rPr>
              <a:t>The perfecting status is highlighted by staff </a:t>
            </a:r>
            <a:r>
              <a:rPr lang="en-US" err="1"/>
              <a:t>Staff</a:t>
            </a:r>
            <a:r>
              <a:rPr lang="en-US"/>
              <a:t> show interest in and concern for nature for example, responding to child's interest in picture or pet; helping child recycle material; helping child water plants; talking about birds infants sees outside a window. Staff also draw children’s attention to and appropriately talk about nature/science</a:t>
            </a:r>
            <a:endParaRPr lang="en-US" err="1">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29</a:t>
            </a:fld>
            <a:endParaRPr lang="en-US"/>
          </a:p>
        </p:txBody>
      </p:sp>
    </p:spTree>
    <p:extLst>
      <p:ext uri="{BB962C8B-B14F-4D97-AF65-F5344CB8AC3E}">
        <p14:creationId xmlns:p14="http://schemas.microsoft.com/office/powerpoint/2010/main" val="149191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we have review the progress indictors and metrics, lets dive in to the Metric and sustainability tool which will be required to completed quarterly and with you mid year and end of the year projects.</a:t>
            </a:r>
          </a:p>
        </p:txBody>
      </p:sp>
      <p:sp>
        <p:nvSpPr>
          <p:cNvPr id="4" name="Slide Number Placeholder 3"/>
          <p:cNvSpPr>
            <a:spLocks noGrp="1"/>
          </p:cNvSpPr>
          <p:nvPr>
            <p:ph type="sldNum" sz="quarter" idx="10"/>
          </p:nvPr>
        </p:nvSpPr>
        <p:spPr/>
        <p:txBody>
          <a:bodyPr/>
          <a:lstStyle/>
          <a:p>
            <a:fld id="{D6D234C2-E9C8-4320-B461-B0A35CEF0328}" type="slidenum">
              <a:rPr lang="en-US" smtClean="0"/>
              <a:t>30</a:t>
            </a:fld>
            <a:endParaRPr lang="en-US"/>
          </a:p>
        </p:txBody>
      </p:sp>
    </p:spTree>
    <p:extLst>
      <p:ext uri="{BB962C8B-B14F-4D97-AF65-F5344CB8AC3E}">
        <p14:creationId xmlns:p14="http://schemas.microsoft.com/office/powerpoint/2010/main" val="348174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start:</a:t>
            </a:r>
          </a:p>
          <a:p>
            <a:endParaRPr lang="en-US">
              <a:cs typeface="Calibri"/>
            </a:endParaRPr>
          </a:p>
          <a:p>
            <a:r>
              <a:rPr lang="en-US">
                <a:cs typeface="Calibri"/>
              </a:rPr>
              <a:t>All grantee will be required to complete this tool.</a:t>
            </a:r>
          </a:p>
          <a:p>
            <a:endParaRPr lang="en-US">
              <a:cs typeface="Calibri"/>
            </a:endParaRPr>
          </a:p>
          <a:p>
            <a:r>
              <a:rPr lang="en-US">
                <a:cs typeface="Calibri"/>
              </a:rPr>
              <a:t>It will track progress in your specific program area through measurable goals, sustainability statuses, capture any roadblocks or risk to may encounter and any mitigation strategies you used to stay on track and move the needle in your work.</a:t>
            </a:r>
          </a:p>
          <a:p>
            <a:endParaRPr lang="en-US">
              <a:cs typeface="Calibri"/>
            </a:endParaRPr>
          </a:p>
          <a:p>
            <a:r>
              <a:rPr lang="en-US">
                <a:cs typeface="Calibri"/>
              </a:rPr>
              <a:t>I just discussed the different defined tiered statuses for goal attainment  - emerging, evolving and perfecting and the goal for each of the sites you are working with is to make improvements to meet the assigned objectives. Note that some sites may start of end on different statuses. Some sites may achieve the perfecting status more quickly than others.</a:t>
            </a:r>
          </a:p>
          <a:p>
            <a:endParaRPr lang="en-US">
              <a:cs typeface="Calibri"/>
            </a:endParaRPr>
          </a:p>
          <a:p>
            <a:r>
              <a:rPr lang="en-US">
                <a:cs typeface="Calibri"/>
              </a:rPr>
              <a:t>Another part of the tool, will capture sustainability of your grant's work. It will track and compare the status of your sustainability plan from grant submission for each site. You will be asked to provide an update on the status for each site for all four quarters of the grant fiscal year.</a:t>
            </a:r>
          </a:p>
          <a:p>
            <a:endParaRPr lang="en-US">
              <a:cs typeface="Calibri"/>
            </a:endParaRPr>
          </a:p>
          <a:p>
            <a:r>
              <a:rPr lang="en-US">
                <a:cs typeface="Calibri"/>
              </a:rPr>
              <a:t>This tool and along with a written version of the progress indictors- emerging, evolving and perfecting will be provided to all grantees with email and will be available online as well.</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31</a:t>
            </a:fld>
            <a:endParaRPr lang="en-US"/>
          </a:p>
        </p:txBody>
      </p:sp>
    </p:spTree>
    <p:extLst>
      <p:ext uri="{BB962C8B-B14F-4D97-AF65-F5344CB8AC3E}">
        <p14:creationId xmlns:p14="http://schemas.microsoft.com/office/powerpoint/2010/main" val="1704487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look at the metric tool. For this example, we will use the </a:t>
            </a:r>
            <a:r>
              <a:rPr lang="en-US"/>
              <a:t>Farm to Childcare tab of tool but know that there is a specific tab for each of the four program areas. Each tab covers the same information listed here, the only difference is the progress </a:t>
            </a:r>
            <a:r>
              <a:rPr lang="en-US" err="1"/>
              <a:t>indictaors</a:t>
            </a:r>
            <a:r>
              <a:rPr lang="en-US"/>
              <a:t> of emerging, evolving and perfecting are different for each program area.</a:t>
            </a:r>
            <a:endParaRPr lang="en-US">
              <a:cs typeface="Calibri"/>
            </a:endParaRPr>
          </a:p>
          <a:p>
            <a:endParaRPr lang="en-US">
              <a:cs typeface="Calibri"/>
            </a:endParaRPr>
          </a:p>
          <a:p>
            <a:r>
              <a:rPr lang="en-US">
                <a:cs typeface="Calibri"/>
              </a:rPr>
              <a:t>For the metric tab, grantees will provide information on strategies used to meet their objective, list relevant staff doing the work, list the number of EC sites under each tiered status of emerging, evolving, and perfecting, provide the total number of sites and children reached, list any roadblocks/risk or mitigation strategies used and provide any other key notes to consider.</a:t>
            </a:r>
          </a:p>
          <a:p>
            <a:endParaRPr lang="en-US">
              <a:cs typeface="Calibri"/>
            </a:endParaRPr>
          </a:p>
          <a:p>
            <a:r>
              <a:rPr lang="en-US">
                <a:cs typeface="Calibri"/>
              </a:rPr>
              <a:t>Note that this information is pulled directly from the tool's instruction tab, which you will be able to refer to as you complete the tool through the grant cycle.</a:t>
            </a:r>
          </a:p>
        </p:txBody>
      </p:sp>
      <p:sp>
        <p:nvSpPr>
          <p:cNvPr id="4" name="Slide Number Placeholder 3"/>
          <p:cNvSpPr>
            <a:spLocks noGrp="1"/>
          </p:cNvSpPr>
          <p:nvPr>
            <p:ph type="sldNum" sz="quarter" idx="5"/>
          </p:nvPr>
        </p:nvSpPr>
        <p:spPr/>
        <p:txBody>
          <a:bodyPr/>
          <a:lstStyle/>
          <a:p>
            <a:fld id="{D6D234C2-E9C8-4320-B461-B0A35CEF0328}" type="slidenum">
              <a:rPr lang="en-US" smtClean="0"/>
              <a:t>32</a:t>
            </a:fld>
            <a:endParaRPr lang="en-US"/>
          </a:p>
        </p:txBody>
      </p:sp>
    </p:spTree>
    <p:extLst>
      <p:ext uri="{BB962C8B-B14F-4D97-AF65-F5344CB8AC3E}">
        <p14:creationId xmlns:p14="http://schemas.microsoft.com/office/powerpoint/2010/main" val="57832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I've provided an overview of the metric tool and instructions for completing it, lets look at mock example of a completed one for </a:t>
            </a:r>
            <a:r>
              <a:rPr lang="en-US"/>
              <a:t>Farm to Childcare and Local Food Procurement Component: </a:t>
            </a:r>
          </a:p>
          <a:p>
            <a:endParaRPr lang="en-US">
              <a:cs typeface="Calibri"/>
            </a:endParaRPr>
          </a:p>
          <a:p>
            <a:r>
              <a:rPr lang="en-US">
                <a:cs typeface="Calibri"/>
              </a:rPr>
              <a:t>Under strategy the strategy column, specific steps and sub steps are provided. For example, </a:t>
            </a:r>
            <a:r>
              <a:rPr lang="en-US" i="1"/>
              <a:t>(1) Provided TA on ordering volumes and portion sizes. This included a serving size chart. (2) Provided TA on claiming Local 5. This included ensuring site had access to new OSSE claim system. </a:t>
            </a:r>
            <a:endParaRPr lang="en-US"/>
          </a:p>
          <a:p>
            <a:endParaRPr lang="en-US" i="1">
              <a:cs typeface="Calibri"/>
            </a:endParaRPr>
          </a:p>
          <a:p>
            <a:r>
              <a:rPr lang="en-US" i="1">
                <a:cs typeface="Calibri"/>
              </a:rPr>
              <a:t>Relevant staff doing the work includes: </a:t>
            </a:r>
            <a:r>
              <a:rPr lang="en-US" i="1"/>
              <a:t>Director of Community Engagement, PUFH team, </a:t>
            </a:r>
            <a:r>
              <a:rPr lang="en-US" i="1" err="1"/>
              <a:t>etc</a:t>
            </a:r>
            <a:endParaRPr lang="en-US" i="1" err="1">
              <a:cs typeface="Calibri"/>
            </a:endParaRPr>
          </a:p>
          <a:p>
            <a:endParaRPr lang="en-US" i="1">
              <a:cs typeface="Calibri"/>
            </a:endParaRPr>
          </a:p>
          <a:p>
            <a:r>
              <a:rPr lang="en-US" i="1">
                <a:cs typeface="Calibri"/>
              </a:rPr>
              <a:t>And for the first quarter, </a:t>
            </a:r>
            <a:r>
              <a:rPr lang="en-US" i="1" err="1">
                <a:cs typeface="Calibri"/>
              </a:rPr>
              <a:t>theres</a:t>
            </a:r>
            <a:r>
              <a:rPr lang="en-US" i="1">
                <a:cs typeface="Calibri"/>
              </a:rPr>
              <a:t> 5 sites under each progress indicator status of emerging, evolving and perfecting for a total of 15 sites. 175 children were reached.</a:t>
            </a:r>
          </a:p>
          <a:p>
            <a:endParaRPr lang="en-US" i="1">
              <a:cs typeface="Calibri"/>
            </a:endParaRPr>
          </a:p>
          <a:p>
            <a:r>
              <a:rPr lang="en-US" i="1">
                <a:cs typeface="Calibri"/>
              </a:rPr>
              <a:t>Ordering was listed a major roadblock. A new procurement TA sessions for sites was provided as a mitigation strategy. Ordering was listed a moderate risk level. Notes and comments provided included noting that sites needed assistance with claiming Local5 and the grantee reviewed the claiming with OSSE.</a:t>
            </a:r>
          </a:p>
          <a:p>
            <a:endParaRPr lang="en-US" i="1">
              <a:cs typeface="Calibri"/>
            </a:endParaRPr>
          </a:p>
          <a:p>
            <a:endParaRPr lang="en-US" i="1">
              <a:cs typeface="Calibri"/>
            </a:endParaRPr>
          </a:p>
          <a:p>
            <a:endParaRPr lang="en-US"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33</a:t>
            </a:fld>
            <a:endParaRPr lang="en-US"/>
          </a:p>
        </p:txBody>
      </p:sp>
    </p:spTree>
    <p:extLst>
      <p:ext uri="{BB962C8B-B14F-4D97-AF65-F5344CB8AC3E}">
        <p14:creationId xmlns:p14="http://schemas.microsoft.com/office/powerpoint/2010/main" val="361859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start with an ice breaker.</a:t>
            </a:r>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3</a:t>
            </a:fld>
            <a:endParaRPr lang="en-US"/>
          </a:p>
        </p:txBody>
      </p:sp>
    </p:spTree>
    <p:extLst>
      <p:ext uri="{BB962C8B-B14F-4D97-AF65-F5344CB8AC3E}">
        <p14:creationId xmlns:p14="http://schemas.microsoft.com/office/powerpoint/2010/main" val="2785866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part of the Metric and Sustainability tool is the sustainability status chart which will be completed for each quarter. Grantees will respond to the same questions and prompts listed on this slide and continued on the next slide each quarter.</a:t>
            </a:r>
          </a:p>
          <a:p>
            <a:endParaRPr lang="en-US" dirty="0">
              <a:cs typeface="Calibri"/>
            </a:endParaRPr>
          </a:p>
          <a:p>
            <a:r>
              <a:rPr lang="en-US" dirty="0">
                <a:cs typeface="Calibri"/>
              </a:rPr>
              <a:t>Each quarter, grantees will complete this information for each of their sites whether is the required 7 or 15 sites for program area.</a:t>
            </a:r>
          </a:p>
          <a:p>
            <a:endParaRPr lang="en-US" dirty="0">
              <a:cs typeface="Calibri"/>
            </a:endParaRPr>
          </a:p>
          <a:p>
            <a:r>
              <a:rPr lang="en-US" dirty="0">
                <a:cs typeface="Calibri"/>
              </a:rPr>
              <a:t>Grantees will provide a brief description </a:t>
            </a:r>
            <a:r>
              <a:rPr lang="en-US" dirty="0"/>
              <a:t>of sustainability plan from grant submission, indicate if the sustainability plan is the same or has been modified, Add any major risk or roadblock that affected your sustainability plan timeline at grant submission and Add any mitigation strategy used address unforeseen risks or roadblocks. Some columns prompts will require an open text response or have a drop down of option responses to choose from.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34</a:t>
            </a:fld>
            <a:endParaRPr lang="en-US"/>
          </a:p>
        </p:txBody>
      </p:sp>
    </p:spTree>
    <p:extLst>
      <p:ext uri="{BB962C8B-B14F-4D97-AF65-F5344CB8AC3E}">
        <p14:creationId xmlns:p14="http://schemas.microsoft.com/office/powerpoint/2010/main" val="2543119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the last four columns and prompts to respond to in the sustainability status tab. Grantees will provide their edit date, </a:t>
            </a:r>
          </a:p>
          <a:p>
            <a:endParaRPr lang="en-US" dirty="0">
              <a:cs typeface="Calibri"/>
            </a:endParaRPr>
          </a:p>
          <a:p>
            <a:r>
              <a:rPr lang="en-US" dirty="0"/>
              <a:t>Enter one of the four status options below from the drop-down: (1) On Track: Goal is on track to be achieved; (2) Not Started Yet: Activities toward this goal have not been started; (3) Off Track: Goal is off track of original timeline and (4) Completed.</a:t>
            </a:r>
            <a:endParaRPr lang="en-US" dirty="0">
              <a:cs typeface="Calibri"/>
            </a:endParaRPr>
          </a:p>
          <a:p>
            <a:r>
              <a:rPr lang="en-US" dirty="0">
                <a:cs typeface="Calibri"/>
              </a:rPr>
              <a:t>And enter the start and end date pf their sustainability plan.</a:t>
            </a:r>
          </a:p>
        </p:txBody>
      </p:sp>
      <p:sp>
        <p:nvSpPr>
          <p:cNvPr id="4" name="Slide Number Placeholder 3"/>
          <p:cNvSpPr>
            <a:spLocks noGrp="1"/>
          </p:cNvSpPr>
          <p:nvPr>
            <p:ph type="sldNum" sz="quarter" idx="5"/>
          </p:nvPr>
        </p:nvSpPr>
        <p:spPr/>
        <p:txBody>
          <a:bodyPr/>
          <a:lstStyle/>
          <a:p>
            <a:fld id="{D6D234C2-E9C8-4320-B461-B0A35CEF0328}" type="slidenum">
              <a:rPr lang="en-US" smtClean="0"/>
              <a:t>35</a:t>
            </a:fld>
            <a:endParaRPr lang="en-US"/>
          </a:p>
        </p:txBody>
      </p:sp>
    </p:spTree>
    <p:extLst>
      <p:ext uri="{BB962C8B-B14F-4D97-AF65-F5344CB8AC3E}">
        <p14:creationId xmlns:p14="http://schemas.microsoft.com/office/powerpoint/2010/main" val="2899511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Grantees will also be required to </a:t>
            </a:r>
            <a:r>
              <a:rPr lang="en-US" dirty="0"/>
              <a:t>Answer these four questions for their sustainability plan. This activity will only be done once.</a:t>
            </a:r>
          </a:p>
          <a:p>
            <a:endParaRPr lang="en-US" dirty="0">
              <a:cs typeface="Calibri"/>
            </a:endParaRPr>
          </a:p>
          <a:p>
            <a:r>
              <a:rPr lang="en-US" dirty="0">
                <a:cs typeface="Calibri"/>
              </a:rPr>
              <a:t>This template can be customized for each program area by including your grant's focus area's name.</a:t>
            </a:r>
          </a:p>
          <a:p>
            <a:endParaRPr lang="en-US" dirty="0">
              <a:cs typeface="Calibri"/>
            </a:endParaRPr>
          </a:p>
          <a:p>
            <a:endParaRPr lang="en-US" dirty="0">
              <a:cs typeface="Calibri"/>
            </a:endParaRPr>
          </a:p>
          <a:p>
            <a:r>
              <a:rPr lang="en-US" dirty="0">
                <a:cs typeface="Calibri"/>
              </a:rPr>
              <a:t>Grantees will describe their timeline for developing a sustainability plan by quarter, (2) </a:t>
            </a:r>
            <a:r>
              <a:rPr lang="en-US" b="1" dirty="0"/>
              <a:t>Describe how you will assess each facilities’ capacity and needs to help each facility develop a sustainability plan., (3) Describe how you will guide each facility through the process of developing an attainable sustainability plan and (4) Describe how you will support each facility in preparing to effectively implement the sustainability plan..</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36</a:t>
            </a:fld>
            <a:endParaRPr lang="en-US"/>
          </a:p>
        </p:txBody>
      </p:sp>
    </p:spTree>
    <p:extLst>
      <p:ext uri="{BB962C8B-B14F-4D97-AF65-F5344CB8AC3E}">
        <p14:creationId xmlns:p14="http://schemas.microsoft.com/office/powerpoint/2010/main" val="1714432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looks a completed sustainability status tab from the tool. Here you can see that 5 sites are listed as an example, you will need to add rows and list all your required site; 7 for outdoor learning and staff wellness and 15 for local foods. Once the tools is shared, let OSSE know if you need any assistance with editing the document.</a:t>
            </a:r>
          </a:p>
          <a:p>
            <a:endParaRPr lang="en-US" dirty="0">
              <a:cs typeface="Calibri"/>
            </a:endParaRPr>
          </a:p>
          <a:p>
            <a:r>
              <a:rPr lang="en-US" dirty="0">
                <a:cs typeface="Calibri"/>
              </a:rPr>
              <a:t>For the list column grantees can add their sustainability plan from submission, use the drop down for the second column. For this example, new/not included was selected, staffing was listed as a risk of roadblock. Under </a:t>
            </a:r>
            <a:r>
              <a:rPr lang="en-US" err="1">
                <a:cs typeface="Calibri"/>
              </a:rPr>
              <a:t>mitigtaion</a:t>
            </a:r>
            <a:r>
              <a:rPr lang="en-US" dirty="0">
                <a:cs typeface="Calibri"/>
              </a:rPr>
              <a:t> </a:t>
            </a:r>
            <a:r>
              <a:rPr lang="en-US" err="1">
                <a:cs typeface="Calibri"/>
              </a:rPr>
              <a:t>straetgy</a:t>
            </a:r>
            <a:r>
              <a:rPr lang="en-US" dirty="0">
                <a:cs typeface="Calibri"/>
              </a:rPr>
              <a:t>, grantees can write In a strategy used then select whether their plan was edited. Here since the sustainability plan being used is different from submission then Y for yes is selected. Edit date is provided. </a:t>
            </a:r>
          </a:p>
          <a:p>
            <a:endParaRPr lang="en-US" dirty="0">
              <a:cs typeface="Calibri"/>
            </a:endParaRPr>
          </a:p>
          <a:p>
            <a:r>
              <a:rPr lang="en-US" dirty="0">
                <a:cs typeface="Calibri"/>
              </a:rPr>
              <a:t>Then the status for each quarter is completed. This column has the option to </a:t>
            </a:r>
            <a:r>
              <a:rPr lang="en-US" dirty="0" err="1">
                <a:cs typeface="Calibri"/>
              </a:rPr>
              <a:t>ue</a:t>
            </a:r>
            <a:r>
              <a:rPr lang="en-US" dirty="0">
                <a:cs typeface="Calibri"/>
              </a:rPr>
              <a:t> the drop down tab for different statues. Lastly a start and end date is provided.</a:t>
            </a:r>
          </a:p>
        </p:txBody>
      </p:sp>
      <p:sp>
        <p:nvSpPr>
          <p:cNvPr id="4" name="Slide Number Placeholder 3"/>
          <p:cNvSpPr>
            <a:spLocks noGrp="1"/>
          </p:cNvSpPr>
          <p:nvPr>
            <p:ph type="sldNum" sz="quarter" idx="5"/>
          </p:nvPr>
        </p:nvSpPr>
        <p:spPr/>
        <p:txBody>
          <a:bodyPr/>
          <a:lstStyle/>
          <a:p>
            <a:fld id="{D6D234C2-E9C8-4320-B461-B0A35CEF0328}" type="slidenum">
              <a:rPr lang="en-US" smtClean="0"/>
              <a:t>37</a:t>
            </a:fld>
            <a:endParaRPr lang="en-US"/>
          </a:p>
        </p:txBody>
      </p:sp>
    </p:spTree>
    <p:extLst>
      <p:ext uri="{BB962C8B-B14F-4D97-AF65-F5344CB8AC3E}">
        <p14:creationId xmlns:p14="http://schemas.microsoft.com/office/powerpoint/2010/main" val="3480716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take a pause now to digest all the new information and content I just covered.</a:t>
            </a:r>
          </a:p>
          <a:p>
            <a:endParaRPr lang="en-US" dirty="0">
              <a:cs typeface="Calibri"/>
            </a:endParaRPr>
          </a:p>
          <a:p>
            <a:r>
              <a:rPr lang="en-US" dirty="0">
                <a:cs typeface="Calibri"/>
              </a:rPr>
              <a:t>Now is time for another question break.</a:t>
            </a:r>
          </a:p>
        </p:txBody>
      </p:sp>
      <p:sp>
        <p:nvSpPr>
          <p:cNvPr id="4" name="Slide Number Placeholder 3"/>
          <p:cNvSpPr>
            <a:spLocks noGrp="1"/>
          </p:cNvSpPr>
          <p:nvPr>
            <p:ph type="sldNum" sz="quarter" idx="10"/>
          </p:nvPr>
        </p:nvSpPr>
        <p:spPr/>
        <p:txBody>
          <a:bodyPr/>
          <a:lstStyle/>
          <a:p>
            <a:fld id="{D6D234C2-E9C8-4320-B461-B0A35CEF0328}" type="slidenum">
              <a:rPr lang="en-US" smtClean="0"/>
              <a:t>38</a:t>
            </a:fld>
            <a:endParaRPr lang="en-US"/>
          </a:p>
        </p:txBody>
      </p:sp>
    </p:spTree>
    <p:extLst>
      <p:ext uri="{BB962C8B-B14F-4D97-AF65-F5344CB8AC3E}">
        <p14:creationId xmlns:p14="http://schemas.microsoft.com/office/powerpoint/2010/main" val="4281454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Thanks again for all the great questions.</a:t>
            </a:r>
            <a:endParaRPr lang="en-US">
              <a:cs typeface="Calibri"/>
            </a:endParaRPr>
          </a:p>
          <a:p>
            <a:endParaRPr lang="en-US" dirty="0">
              <a:cs typeface="Calibri"/>
            </a:endParaRPr>
          </a:p>
          <a:p>
            <a:r>
              <a:rPr lang="en-US" dirty="0">
                <a:cs typeface="Calibri"/>
              </a:rPr>
              <a:t>Lets move into the reporting and site visit section and requirements.</a:t>
            </a:r>
          </a:p>
        </p:txBody>
      </p:sp>
      <p:sp>
        <p:nvSpPr>
          <p:cNvPr id="4" name="Slide Number Placeholder 3"/>
          <p:cNvSpPr>
            <a:spLocks noGrp="1"/>
          </p:cNvSpPr>
          <p:nvPr>
            <p:ph type="sldNum" sz="quarter" idx="10"/>
          </p:nvPr>
        </p:nvSpPr>
        <p:spPr/>
        <p:txBody>
          <a:bodyPr/>
          <a:lstStyle/>
          <a:p>
            <a:fld id="{D6D234C2-E9C8-4320-B461-B0A35CEF0328}" type="slidenum">
              <a:rPr lang="en-US" smtClean="0"/>
              <a:t>39</a:t>
            </a:fld>
            <a:endParaRPr lang="en-US"/>
          </a:p>
        </p:txBody>
      </p:sp>
    </p:spTree>
    <p:extLst>
      <p:ext uri="{BB962C8B-B14F-4D97-AF65-F5344CB8AC3E}">
        <p14:creationId xmlns:p14="http://schemas.microsoft.com/office/powerpoint/2010/main" val="3920686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Listed here are the reporting document</a:t>
            </a:r>
          </a:p>
        </p:txBody>
      </p:sp>
      <p:sp>
        <p:nvSpPr>
          <p:cNvPr id="4" name="Slide Number Placeholder 3"/>
          <p:cNvSpPr>
            <a:spLocks noGrp="1"/>
          </p:cNvSpPr>
          <p:nvPr>
            <p:ph type="sldNum" sz="quarter" idx="5"/>
          </p:nvPr>
        </p:nvSpPr>
        <p:spPr/>
        <p:txBody>
          <a:bodyPr/>
          <a:lstStyle/>
          <a:p>
            <a:fld id="{D6D234C2-E9C8-4320-B461-B0A35CEF0328}" type="slidenum">
              <a:rPr lang="en-US" smtClean="0"/>
              <a:t>40</a:t>
            </a:fld>
            <a:endParaRPr lang="en-US"/>
          </a:p>
        </p:txBody>
      </p:sp>
    </p:spTree>
    <p:extLst>
      <p:ext uri="{BB962C8B-B14F-4D97-AF65-F5344CB8AC3E}">
        <p14:creationId xmlns:p14="http://schemas.microsoft.com/office/powerpoint/2010/main" val="196607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 information on reporting requirements is provided as well.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41</a:t>
            </a:fld>
            <a:endParaRPr lang="en-US"/>
          </a:p>
        </p:txBody>
      </p:sp>
    </p:spTree>
    <p:extLst>
      <p:ext uri="{BB962C8B-B14F-4D97-AF65-F5344CB8AC3E}">
        <p14:creationId xmlns:p14="http://schemas.microsoft.com/office/powerpoint/2010/main" val="553397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Expenses and reimbursement requests will be completed through EGMS. Since grantees have done this in the past we will hold a separate shorter check in about reimbursement requests.</a:t>
            </a:r>
          </a:p>
          <a:p>
            <a:endParaRPr lang="en-US" dirty="0"/>
          </a:p>
          <a:p>
            <a:endParaRPr lang="en-US" dirty="0"/>
          </a:p>
          <a:p>
            <a:r>
              <a:rPr lang="en-US" sz="1200" kern="1200" dirty="0">
                <a:solidFill>
                  <a:schemeClr val="tx1"/>
                </a:solidFill>
                <a:effectLst/>
                <a:latin typeface="+mn-lt"/>
                <a:ea typeface="+mn-ea"/>
                <a:cs typeface="+mn-cs"/>
              </a:rPr>
              <a:t>Test environment: </a:t>
            </a:r>
            <a:r>
              <a:rPr lang="en-US" sz="1200" u="sng" kern="1200" dirty="0">
                <a:solidFill>
                  <a:schemeClr val="tx1"/>
                </a:solidFill>
                <a:effectLst/>
                <a:latin typeface="+mn-lt"/>
                <a:ea typeface="+mn-ea"/>
                <a:cs typeface="+mn-cs"/>
                <a:hlinkClick r:id="rId3"/>
              </a:rPr>
              <a:t>https://ossetest.mtwgms.org/WDCosseGMSWeb/GMSLogon.aspx</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Login: </a:t>
            </a:r>
            <a:r>
              <a:rPr lang="en-US" sz="1200" b="1" kern="1200" dirty="0">
                <a:solidFill>
                  <a:schemeClr val="tx1"/>
                </a:solidFill>
                <a:effectLst/>
                <a:latin typeface="+mn-lt"/>
                <a:ea typeface="+mn-ea"/>
                <a:cs typeface="+mn-cs"/>
              </a:rPr>
              <a:t>OCIO-DA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PW: </a:t>
            </a:r>
            <a:r>
              <a:rPr lang="en-US" sz="1200" b="1" kern="1200" dirty="0">
                <a:solidFill>
                  <a:schemeClr val="tx1"/>
                </a:solidFill>
                <a:effectLst/>
                <a:latin typeface="+mn-lt"/>
                <a:ea typeface="+mn-ea"/>
                <a:cs typeface="+mn-cs"/>
              </a:rPr>
              <a:t>Test@1234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GMS Access Select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a:t>
            </a:r>
            <a:r>
              <a:rPr lang="en-US" sz="1200" b="1" kern="1200" dirty="0">
                <a:solidFill>
                  <a:schemeClr val="tx1"/>
                </a:solidFill>
                <a:effectLst/>
                <a:latin typeface="+mn-lt"/>
                <a:ea typeface="+mn-ea"/>
                <a:cs typeface="+mn-cs"/>
              </a:rPr>
              <a:t>Sela PCS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Scroll down to Available and select </a:t>
            </a:r>
            <a:r>
              <a:rPr lang="en-US" sz="1200" b="1" kern="1200" dirty="0">
                <a:solidFill>
                  <a:schemeClr val="tx1"/>
                </a:solidFill>
                <a:effectLst/>
                <a:latin typeface="+mn-lt"/>
                <a:ea typeface="+mn-ea"/>
                <a:cs typeface="+mn-cs"/>
              </a:rPr>
              <a:t>Healthy Tots Wellness Grant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42</a:t>
            </a:fld>
            <a:endParaRPr lang="en-US"/>
          </a:p>
        </p:txBody>
      </p:sp>
    </p:spTree>
    <p:extLst>
      <p:ext uri="{BB962C8B-B14F-4D97-AF65-F5344CB8AC3E}">
        <p14:creationId xmlns:p14="http://schemas.microsoft.com/office/powerpoint/2010/main" val="1770323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a:t>
            </a:r>
            <a:r>
              <a:rPr lang="en-US" dirty="0" err="1">
                <a:cs typeface="Calibri"/>
              </a:rPr>
              <a:t>weve</a:t>
            </a:r>
            <a:r>
              <a:rPr lang="en-US" dirty="0">
                <a:cs typeface="Calibri"/>
              </a:rPr>
              <a:t> covered what required for year one, lets discuss what required for reapplication.</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43</a:t>
            </a:fld>
            <a:endParaRPr lang="en-US"/>
          </a:p>
        </p:txBody>
      </p:sp>
    </p:spTree>
    <p:extLst>
      <p:ext uri="{BB962C8B-B14F-4D97-AF65-F5344CB8AC3E}">
        <p14:creationId xmlns:p14="http://schemas.microsoft.com/office/powerpoint/2010/main" val="355557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share a little bit about ourselves to get to know all the new faces on the call today.</a:t>
            </a:r>
          </a:p>
          <a:p>
            <a:endParaRPr lang="en-US">
              <a:cs typeface="Calibri"/>
            </a:endParaRPr>
          </a:p>
          <a:p>
            <a:r>
              <a:rPr lang="en-US">
                <a:cs typeface="Calibri"/>
              </a:rPr>
              <a:t>Share you name, organizing, where you consider home and what did you want to be when you grew up? And then pass to another person.</a:t>
            </a:r>
          </a:p>
          <a:p>
            <a:br>
              <a:rPr lang="en-US">
                <a:cs typeface="+mn-lt"/>
              </a:rPr>
            </a:br>
            <a:r>
              <a:rPr lang="en-US">
                <a:cs typeface="Calibri"/>
              </a:rPr>
              <a:t>I'll go first, I'm Kimberly Thompson with OSSE. I call Capitol Hill, DC but I am originally from Fort Worth, Texas. I wanted to be an architect growing up. Now I'll pass it to ….</a:t>
            </a:r>
          </a:p>
        </p:txBody>
      </p:sp>
      <p:sp>
        <p:nvSpPr>
          <p:cNvPr id="4" name="Slide Number Placeholder 3"/>
          <p:cNvSpPr>
            <a:spLocks noGrp="1"/>
          </p:cNvSpPr>
          <p:nvPr>
            <p:ph type="sldNum" sz="quarter" idx="5"/>
          </p:nvPr>
        </p:nvSpPr>
        <p:spPr/>
        <p:txBody>
          <a:bodyPr/>
          <a:lstStyle/>
          <a:p>
            <a:fld id="{D6D234C2-E9C8-4320-B461-B0A35CEF0328}" type="slidenum">
              <a:rPr lang="en-US" smtClean="0"/>
              <a:t>4</a:t>
            </a:fld>
            <a:endParaRPr lang="en-US"/>
          </a:p>
        </p:txBody>
      </p:sp>
    </p:spTree>
    <p:extLst>
      <p:ext uri="{BB962C8B-B14F-4D97-AF65-F5344CB8AC3E}">
        <p14:creationId xmlns:p14="http://schemas.microsoft.com/office/powerpoint/2010/main" val="116875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slide information.</a:t>
            </a:r>
          </a:p>
        </p:txBody>
      </p:sp>
      <p:sp>
        <p:nvSpPr>
          <p:cNvPr id="4" name="Slide Number Placeholder 3"/>
          <p:cNvSpPr>
            <a:spLocks noGrp="1"/>
          </p:cNvSpPr>
          <p:nvPr>
            <p:ph type="sldNum" sz="quarter" idx="5"/>
          </p:nvPr>
        </p:nvSpPr>
        <p:spPr/>
        <p:txBody>
          <a:bodyPr/>
          <a:lstStyle/>
          <a:p>
            <a:fld id="{D6D234C2-E9C8-4320-B461-B0A35CEF0328}" type="slidenum">
              <a:rPr lang="en-US" smtClean="0"/>
              <a:t>44</a:t>
            </a:fld>
            <a:endParaRPr lang="en-US"/>
          </a:p>
        </p:txBody>
      </p:sp>
    </p:spTree>
    <p:extLst>
      <p:ext uri="{BB962C8B-B14F-4D97-AF65-F5344CB8AC3E}">
        <p14:creationId xmlns:p14="http://schemas.microsoft.com/office/powerpoint/2010/main" val="1198352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lets review important key dates to remember.</a:t>
            </a:r>
          </a:p>
        </p:txBody>
      </p:sp>
      <p:sp>
        <p:nvSpPr>
          <p:cNvPr id="4" name="Slide Number Placeholder 3"/>
          <p:cNvSpPr>
            <a:spLocks noGrp="1"/>
          </p:cNvSpPr>
          <p:nvPr>
            <p:ph type="sldNum" sz="quarter" idx="10"/>
          </p:nvPr>
        </p:nvSpPr>
        <p:spPr/>
        <p:txBody>
          <a:bodyPr/>
          <a:lstStyle/>
          <a:p>
            <a:fld id="{D6D234C2-E9C8-4320-B461-B0A35CEF0328}" type="slidenum">
              <a:rPr lang="en-US" smtClean="0"/>
              <a:t>45</a:t>
            </a:fld>
            <a:endParaRPr lang="en-US"/>
          </a:p>
        </p:txBody>
      </p:sp>
    </p:spTree>
    <p:extLst>
      <p:ext uri="{BB962C8B-B14F-4D97-AF65-F5344CB8AC3E}">
        <p14:creationId xmlns:p14="http://schemas.microsoft.com/office/powerpoint/2010/main" val="3148704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dates to add to your calendars. </a:t>
            </a:r>
          </a:p>
          <a:p>
            <a:endParaRPr lang="en-US" dirty="0">
              <a:cs typeface="Calibri"/>
            </a:endParaRPr>
          </a:p>
          <a:p>
            <a:r>
              <a:rPr lang="en-US" dirty="0">
                <a:cs typeface="Calibri"/>
              </a:rPr>
              <a:t>Read the dates and action items</a:t>
            </a:r>
          </a:p>
          <a:p>
            <a:endParaRPr lang="en-US" dirty="0">
              <a:cs typeface="Calibri"/>
            </a:endParaRPr>
          </a:p>
          <a:p>
            <a:endParaRPr lang="en-US" dirty="0">
              <a:cs typeface="Calibri"/>
            </a:endParaRPr>
          </a:p>
          <a:p>
            <a:r>
              <a:rPr lang="en-US" dirty="0">
                <a:cs typeface="Calibri"/>
              </a:rPr>
              <a:t>OSSE will work with grantees to schedule site visits.</a:t>
            </a:r>
          </a:p>
        </p:txBody>
      </p:sp>
      <p:sp>
        <p:nvSpPr>
          <p:cNvPr id="4" name="Slide Number Placeholder 3"/>
          <p:cNvSpPr>
            <a:spLocks noGrp="1"/>
          </p:cNvSpPr>
          <p:nvPr>
            <p:ph type="sldNum" sz="quarter" idx="10"/>
          </p:nvPr>
        </p:nvSpPr>
        <p:spPr/>
        <p:txBody>
          <a:bodyPr/>
          <a:lstStyle/>
          <a:p>
            <a:fld id="{D6D234C2-E9C8-4320-B461-B0A35CEF0328}" type="slidenum">
              <a:rPr lang="en-US" smtClean="0"/>
              <a:t>46</a:t>
            </a:fld>
            <a:endParaRPr lang="en-US"/>
          </a:p>
        </p:txBody>
      </p:sp>
    </p:spTree>
    <p:extLst>
      <p:ext uri="{BB962C8B-B14F-4D97-AF65-F5344CB8AC3E}">
        <p14:creationId xmlns:p14="http://schemas.microsoft.com/office/powerpoint/2010/main" val="787126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have time for our last question break. You can come off mute to asks any questions on this last section.</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47</a:t>
            </a:fld>
            <a:endParaRPr lang="en-US"/>
          </a:p>
        </p:txBody>
      </p:sp>
    </p:spTree>
    <p:extLst>
      <p:ext uri="{BB962C8B-B14F-4D97-AF65-F5344CB8AC3E}">
        <p14:creationId xmlns:p14="http://schemas.microsoft.com/office/powerpoint/2010/main" val="2984408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Thanks for all of the great questions. If we were not able to answer one of your questions we will reach out to you specifically or send out an email to all grantees. </a:t>
            </a:r>
          </a:p>
          <a:p>
            <a:endParaRPr lang="en-US" dirty="0">
              <a:cs typeface="Calibri"/>
            </a:endParaRPr>
          </a:p>
          <a:p>
            <a:r>
              <a:rPr lang="en-US" dirty="0">
                <a:cs typeface="Calibri"/>
              </a:rPr>
              <a:t>Listed here are great </a:t>
            </a:r>
            <a:r>
              <a:rPr lang="en-US" dirty="0" err="1">
                <a:cs typeface="Calibri"/>
              </a:rPr>
              <a:t>resourcesfor</a:t>
            </a:r>
            <a:r>
              <a:rPr lang="en-US" dirty="0">
                <a:cs typeface="Calibri"/>
              </a:rPr>
              <a:t> implementing wellness in ECs and a link to the Healthy Tots legislation.</a:t>
            </a:r>
          </a:p>
        </p:txBody>
      </p:sp>
      <p:sp>
        <p:nvSpPr>
          <p:cNvPr id="4" name="Slide Number Placeholder 3"/>
          <p:cNvSpPr>
            <a:spLocks noGrp="1"/>
          </p:cNvSpPr>
          <p:nvPr>
            <p:ph type="sldNum" sz="quarter" idx="10"/>
          </p:nvPr>
        </p:nvSpPr>
        <p:spPr/>
        <p:txBody>
          <a:bodyPr/>
          <a:lstStyle/>
          <a:p>
            <a:fld id="{D6D234C2-E9C8-4320-B461-B0A35CEF0328}" type="slidenum">
              <a:rPr lang="en-US" smtClean="0"/>
              <a:t>48</a:t>
            </a:fld>
            <a:endParaRPr lang="en-US"/>
          </a:p>
        </p:txBody>
      </p:sp>
    </p:spTree>
    <p:extLst>
      <p:ext uri="{BB962C8B-B14F-4D97-AF65-F5344CB8AC3E}">
        <p14:creationId xmlns:p14="http://schemas.microsoft.com/office/powerpoint/2010/main" val="2584894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have any questions about requirements or </a:t>
            </a:r>
            <a:r>
              <a:rPr lang="en-US" dirty="0" err="1">
                <a:cs typeface="Calibri"/>
              </a:rPr>
              <a:t>schedling</a:t>
            </a:r>
            <a:r>
              <a:rPr lang="en-US" dirty="0">
                <a:cs typeface="Calibri"/>
              </a:rPr>
              <a:t> reporting here is my contact information.</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49</a:t>
            </a:fld>
            <a:endParaRPr lang="en-US"/>
          </a:p>
        </p:txBody>
      </p:sp>
    </p:spTree>
    <p:extLst>
      <p:ext uri="{BB962C8B-B14F-4D97-AF65-F5344CB8AC3E}">
        <p14:creationId xmlns:p14="http://schemas.microsoft.com/office/powerpoint/2010/main" val="2657324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 may encounter Technical issues such as not being able to type or submit something in EGMS. The situations may involve contact EGMS or submitting a ticket to OSSEs call center.</a:t>
            </a:r>
          </a:p>
          <a:p>
            <a:endParaRPr lang="en-US" dirty="0"/>
          </a:p>
          <a:p>
            <a:r>
              <a:rPr lang="en-US" dirty="0"/>
              <a:t>Any other Questions should be directed to Suzanne or I .</a:t>
            </a:r>
          </a:p>
          <a:p>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50</a:t>
            </a:fld>
            <a:endParaRPr lang="en-US"/>
          </a:p>
        </p:txBody>
      </p:sp>
    </p:spTree>
    <p:extLst>
      <p:ext uri="{BB962C8B-B14F-4D97-AF65-F5344CB8AC3E}">
        <p14:creationId xmlns:p14="http://schemas.microsoft.com/office/powerpoint/2010/main" val="2829294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just want to say thank you for attending the training today. I am so excited to have all three wonderful organizations as grantees and cant wait to get started on our work.</a:t>
            </a:r>
          </a:p>
          <a:p>
            <a:endParaRPr lang="en-US" dirty="0">
              <a:cs typeface="Calibri"/>
            </a:endParaRPr>
          </a:p>
          <a:p>
            <a:r>
              <a:rPr lang="en-US" dirty="0">
                <a:cs typeface="Calibri"/>
              </a:rPr>
              <a:t>Suzanne – do you want to add anything else?</a:t>
            </a:r>
          </a:p>
        </p:txBody>
      </p:sp>
      <p:sp>
        <p:nvSpPr>
          <p:cNvPr id="4" name="Slide Number Placeholder 3"/>
          <p:cNvSpPr>
            <a:spLocks noGrp="1"/>
          </p:cNvSpPr>
          <p:nvPr>
            <p:ph type="sldNum" sz="quarter" idx="10"/>
          </p:nvPr>
        </p:nvSpPr>
        <p:spPr/>
        <p:txBody>
          <a:bodyPr/>
          <a:lstStyle/>
          <a:p>
            <a:fld id="{D6D234C2-E9C8-4320-B461-B0A35CEF0328}" type="slidenum">
              <a:rPr lang="en-US" smtClean="0"/>
              <a:t>51</a:t>
            </a:fld>
            <a:endParaRPr lang="en-US"/>
          </a:p>
        </p:txBody>
      </p:sp>
    </p:spTree>
    <p:extLst>
      <p:ext uri="{BB962C8B-B14F-4D97-AF65-F5344CB8AC3E}">
        <p14:creationId xmlns:p14="http://schemas.microsoft.com/office/powerpoint/2010/main" val="206835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everyone for sharing. I hope everyone learned something new about another this morning.</a:t>
            </a:r>
          </a:p>
          <a:p>
            <a:endParaRPr lang="en-US">
              <a:cs typeface="Calibri"/>
            </a:endParaRPr>
          </a:p>
          <a:p>
            <a:r>
              <a:rPr lang="en-US">
                <a:cs typeface="Calibri"/>
              </a:rPr>
              <a:t>Let's jump into the grantee information. </a:t>
            </a:r>
          </a:p>
        </p:txBody>
      </p:sp>
      <p:sp>
        <p:nvSpPr>
          <p:cNvPr id="4" name="Slide Number Placeholder 3"/>
          <p:cNvSpPr>
            <a:spLocks noGrp="1"/>
          </p:cNvSpPr>
          <p:nvPr>
            <p:ph type="sldNum" sz="quarter" idx="10"/>
          </p:nvPr>
        </p:nvSpPr>
        <p:spPr/>
        <p:txBody>
          <a:bodyPr/>
          <a:lstStyle/>
          <a:p>
            <a:fld id="{D6D234C2-E9C8-4320-B461-B0A35CEF0328}" type="slidenum">
              <a:rPr lang="en-US" smtClean="0"/>
              <a:t>5</a:t>
            </a:fld>
            <a:endParaRPr lang="en-US"/>
          </a:p>
        </p:txBody>
      </p:sp>
    </p:spTree>
    <p:extLst>
      <p:ext uri="{BB962C8B-B14F-4D97-AF65-F5344CB8AC3E}">
        <p14:creationId xmlns:p14="http://schemas.microsoft.com/office/powerpoint/2010/main" val="212536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first grantee is City Blossoms, they are a two time previous grantee that plan to continue their work with their Early Growers program under the </a:t>
            </a:r>
            <a:r>
              <a:rPr lang="en-US"/>
              <a:t>Outdoor Learning/Environmental Education. They plan to design age appropriate gardens and implement bilingual nature-based programming where young children make their first connections to fresh food and outdoor education.</a:t>
            </a:r>
          </a:p>
          <a:p>
            <a:r>
              <a:rPr lang="en-US"/>
              <a:t> </a:t>
            </a:r>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6</a:t>
            </a:fld>
            <a:endParaRPr lang="en-US"/>
          </a:p>
        </p:txBody>
      </p:sp>
    </p:spTree>
    <p:extLst>
      <p:ext uri="{BB962C8B-B14F-4D97-AF65-F5344CB8AC3E}">
        <p14:creationId xmlns:p14="http://schemas.microsoft.com/office/powerpoint/2010/main" val="25879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have </a:t>
            </a:r>
            <a:r>
              <a:rPr lang="en-US" err="1">
                <a:cs typeface="Calibri"/>
              </a:rPr>
              <a:t>Freshfarm</a:t>
            </a:r>
            <a:r>
              <a:rPr lang="en-US">
                <a:cs typeface="Calibri"/>
              </a:rPr>
              <a:t>, who is another two time grantee who was awarded the HTWG under Community Food Works before their merger. They plan to work with 15 ECEs under their farm to childcare program </a:t>
            </a:r>
            <a:r>
              <a:rPr lang="en-US" err="1">
                <a:cs typeface="Calibri"/>
              </a:rPr>
              <a:t>Freshfarm</a:t>
            </a:r>
            <a:r>
              <a:rPr lang="en-US">
                <a:cs typeface="Calibri"/>
              </a:rPr>
              <a:t> to Childcare and focus on local procurement, staff development and family engagement. They will sort their ECEs in three tiered group and offer various types of TA and pair them with a community food educator.</a:t>
            </a:r>
          </a:p>
        </p:txBody>
      </p:sp>
      <p:sp>
        <p:nvSpPr>
          <p:cNvPr id="4" name="Slide Number Placeholder 3"/>
          <p:cNvSpPr>
            <a:spLocks noGrp="1"/>
          </p:cNvSpPr>
          <p:nvPr>
            <p:ph type="sldNum" sz="quarter" idx="5"/>
          </p:nvPr>
        </p:nvSpPr>
        <p:spPr/>
        <p:txBody>
          <a:bodyPr/>
          <a:lstStyle/>
          <a:p>
            <a:fld id="{D6D234C2-E9C8-4320-B461-B0A35CEF0328}" type="slidenum">
              <a:rPr lang="en-US" smtClean="0"/>
              <a:t>7</a:t>
            </a:fld>
            <a:endParaRPr lang="en-US"/>
          </a:p>
        </p:txBody>
      </p:sp>
    </p:spTree>
    <p:extLst>
      <p:ext uri="{BB962C8B-B14F-4D97-AF65-F5344CB8AC3E}">
        <p14:creationId xmlns:p14="http://schemas.microsoft.com/office/powerpoint/2010/main" val="366057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newest grantee is Kids Comprehensive services – which is a first time grantee. They will work in the staff wellness program area and support the well being for early childhood staff through staff wellness plans and update facility's practices and policies. They will also work to create a workplace that supports a culture of wellness.</a:t>
            </a:r>
          </a:p>
        </p:txBody>
      </p:sp>
      <p:sp>
        <p:nvSpPr>
          <p:cNvPr id="4" name="Slide Number Placeholder 3"/>
          <p:cNvSpPr>
            <a:spLocks noGrp="1"/>
          </p:cNvSpPr>
          <p:nvPr>
            <p:ph type="sldNum" sz="quarter" idx="5"/>
          </p:nvPr>
        </p:nvSpPr>
        <p:spPr/>
        <p:txBody>
          <a:bodyPr/>
          <a:lstStyle/>
          <a:p>
            <a:fld id="{D6D234C2-E9C8-4320-B461-B0A35CEF0328}" type="slidenum">
              <a:rPr lang="en-US" smtClean="0"/>
              <a:t>8</a:t>
            </a:fld>
            <a:endParaRPr lang="en-US"/>
          </a:p>
        </p:txBody>
      </p:sp>
    </p:spTree>
    <p:extLst>
      <p:ext uri="{BB962C8B-B14F-4D97-AF65-F5344CB8AC3E}">
        <p14:creationId xmlns:p14="http://schemas.microsoft.com/office/powerpoint/2010/main" val="418718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As you can see here, we have a mix of three different program areas of the HTWG.</a:t>
            </a:r>
            <a:endParaRPr lang="en-US" sz="1200"/>
          </a:p>
          <a:p>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9</a:t>
            </a:fld>
            <a:endParaRPr lang="en-US"/>
          </a:p>
        </p:txBody>
      </p:sp>
    </p:spTree>
    <p:extLst>
      <p:ext uri="{BB962C8B-B14F-4D97-AF65-F5344CB8AC3E}">
        <p14:creationId xmlns:p14="http://schemas.microsoft.com/office/powerpoint/2010/main" val="262710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sp>
        <p:nvSpPr>
          <p:cNvPr id="9" name="Rectangle 8"/>
          <p:cNvSpPr/>
          <p:nvPr userDrawn="1"/>
        </p:nvSpPr>
        <p:spPr>
          <a:xfrm>
            <a:off x="3266230" y="284022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3"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73163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9017" y="0"/>
            <a:ext cx="9153825"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1283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2" name="Title 1"/>
          <p:cNvSpPr>
            <a:spLocks noGrp="1"/>
          </p:cNvSpPr>
          <p:nvPr>
            <p:ph type="title" hasCustomPrompt="1"/>
          </p:nvPr>
        </p:nvSpPr>
        <p:spPr>
          <a:xfrm>
            <a:off x="1188556" y="164575"/>
            <a:ext cx="1693624"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309045" y="1247560"/>
            <a:ext cx="8372485"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28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2666061" y="3214770"/>
            <a:ext cx="5132387"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Section Title</a:t>
            </a:r>
          </a:p>
        </p:txBody>
      </p:sp>
      <p:sp>
        <p:nvSpPr>
          <p:cNvPr id="8" name="Rectangle 7"/>
          <p:cNvSpPr/>
          <p:nvPr userDrawn="1"/>
        </p:nvSpPr>
        <p:spPr>
          <a:xfrm flipH="1">
            <a:off x="2518865" y="3043552"/>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0453" y="2985602"/>
            <a:ext cx="1036935" cy="1104144"/>
          </a:xfrm>
          <a:prstGeom prst="rect">
            <a:avLst/>
          </a:prstGeom>
        </p:spPr>
      </p:pic>
    </p:spTree>
    <p:extLst>
      <p:ext uri="{BB962C8B-B14F-4D97-AF65-F5344CB8AC3E}">
        <p14:creationId xmlns:p14="http://schemas.microsoft.com/office/powerpoint/2010/main" val="522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17" name="Text Placeholder 16"/>
          <p:cNvSpPr>
            <a:spLocks noGrp="1"/>
          </p:cNvSpPr>
          <p:nvPr>
            <p:ph type="body" sz="quarter" idx="13"/>
          </p:nvPr>
        </p:nvSpPr>
        <p:spPr>
          <a:xfrm>
            <a:off x="309045" y="1124700"/>
            <a:ext cx="8525393"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21" name="Title 1"/>
          <p:cNvSpPr>
            <a:spLocks noGrp="1"/>
          </p:cNvSpPr>
          <p:nvPr>
            <p:ph type="title" hasCustomPrompt="1"/>
          </p:nvPr>
        </p:nvSpPr>
        <p:spPr>
          <a:xfrm>
            <a:off x="1000335" y="113245"/>
            <a:ext cx="2884179"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4682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Oval 18"/>
          <p:cNvSpPr/>
          <p:nvPr userDrawn="1"/>
        </p:nvSpPr>
        <p:spPr>
          <a:xfrm>
            <a:off x="7490780" y="288330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0" name="Oval 19"/>
          <p:cNvSpPr/>
          <p:nvPr userDrawn="1"/>
        </p:nvSpPr>
        <p:spPr>
          <a:xfrm>
            <a:off x="961930" y="257606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3" name="Picture Placeholder 22"/>
          <p:cNvSpPr>
            <a:spLocks noGrp="1"/>
          </p:cNvSpPr>
          <p:nvPr>
            <p:ph type="pic" sz="quarter" idx="13"/>
          </p:nvPr>
        </p:nvSpPr>
        <p:spPr>
          <a:xfrm>
            <a:off x="0" y="3505200"/>
            <a:ext cx="9144000" cy="2611438"/>
          </a:xfrm>
          <a:prstGeom prst="rect">
            <a:avLst/>
          </a:prstGeom>
        </p:spPr>
        <p:txBody>
          <a:bodyPr anchor="ctr"/>
          <a:lstStyle>
            <a:lvl1pPr marL="0" indent="0" algn="ctr">
              <a:buNone/>
              <a:defRPr/>
            </a:lvl1pPr>
          </a:lstStyle>
          <a:p>
            <a:endParaRPr lang="en-US"/>
          </a:p>
        </p:txBody>
      </p:sp>
      <p:sp>
        <p:nvSpPr>
          <p:cNvPr id="24" name="Title 23"/>
          <p:cNvSpPr>
            <a:spLocks noGrp="1"/>
          </p:cNvSpPr>
          <p:nvPr>
            <p:ph type="title" hasCustomPrompt="1"/>
          </p:nvPr>
        </p:nvSpPr>
        <p:spPr>
          <a:xfrm>
            <a:off x="1115550" y="116220"/>
            <a:ext cx="2886881" cy="646331"/>
          </a:xfrm>
          <a:prstGeom prst="rect">
            <a:avLst/>
          </a:prstGeom>
        </p:spPr>
        <p:txBody>
          <a:bodyPr wrap="none">
            <a:spAutoFit/>
          </a:bodyPr>
          <a:lstStyle>
            <a:lvl1pPr algn="l">
              <a:defRPr sz="3600" b="0">
                <a:solidFill>
                  <a:schemeClr val="bg1"/>
                </a:solidFill>
              </a:defRPr>
            </a:lvl1pPr>
          </a:lstStyle>
          <a:p>
            <a:r>
              <a:rPr lang="en-US" kern="3000" spc="30">
                <a:latin typeface="Calibri" charset="0"/>
                <a:ea typeface="Calibri" charset="0"/>
                <a:cs typeface="Calibri" charset="0"/>
              </a:rPr>
              <a:t>Enter Heading</a:t>
            </a:r>
          </a:p>
        </p:txBody>
      </p:sp>
      <p:sp>
        <p:nvSpPr>
          <p:cNvPr id="5" name="Text Placeholder 4"/>
          <p:cNvSpPr>
            <a:spLocks noGrp="1"/>
          </p:cNvSpPr>
          <p:nvPr>
            <p:ph type="body" sz="quarter" idx="14" hasCustomPrompt="1"/>
          </p:nvPr>
        </p:nvSpPr>
        <p:spPr>
          <a:xfrm>
            <a:off x="1536549" y="2515000"/>
            <a:ext cx="5837237"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quote or descriptive text.</a:t>
            </a:r>
          </a:p>
        </p:txBody>
      </p:sp>
      <p:sp>
        <p:nvSpPr>
          <p:cNvPr id="26" name="Text Placeholder 4"/>
          <p:cNvSpPr>
            <a:spLocks noGrp="1"/>
          </p:cNvSpPr>
          <p:nvPr>
            <p:ph type="body" sz="quarter" idx="15" hasCustomPrompt="1"/>
          </p:nvPr>
        </p:nvSpPr>
        <p:spPr>
          <a:xfrm>
            <a:off x="605643" y="1236922"/>
            <a:ext cx="8229312"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a:latin typeface="Calibri" charset="0"/>
                <a:ea typeface="Calibri" charset="0"/>
                <a:cs typeface="Calibri" charset="0"/>
              </a:rPr>
              <a:t>This slide is useful to introduce a main or core idea. Use this area to summarize information or highlight a core idea. </a:t>
            </a:r>
            <a:endParaRPr lang="en-US"/>
          </a:p>
        </p:txBody>
      </p:sp>
    </p:spTree>
    <p:extLst>
      <p:ext uri="{BB962C8B-B14F-4D97-AF65-F5344CB8AC3E}">
        <p14:creationId xmlns:p14="http://schemas.microsoft.com/office/powerpoint/2010/main" val="17573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Content Placeholder 18"/>
          <p:cNvSpPr>
            <a:spLocks noGrp="1"/>
          </p:cNvSpPr>
          <p:nvPr>
            <p:ph sz="quarter" idx="13" hasCustomPrompt="1"/>
          </p:nvPr>
        </p:nvSpPr>
        <p:spPr>
          <a:xfrm>
            <a:off x="309045" y="2814638"/>
            <a:ext cx="852591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Bullet 1</a:t>
            </a:r>
          </a:p>
          <a:p>
            <a:pPr lvl="0"/>
            <a:r>
              <a:rPr lang="en-US"/>
              <a:t>Bullet 2</a:t>
            </a:r>
          </a:p>
          <a:p>
            <a:pPr lvl="0"/>
            <a:r>
              <a:rPr lang="en-US"/>
              <a:t>Bullet 3</a:t>
            </a:r>
          </a:p>
        </p:txBody>
      </p:sp>
      <p:sp>
        <p:nvSpPr>
          <p:cNvPr id="20" name="Title 19"/>
          <p:cNvSpPr>
            <a:spLocks noGrp="1"/>
          </p:cNvSpPr>
          <p:nvPr>
            <p:ph type="title" hasCustomPrompt="1"/>
          </p:nvPr>
        </p:nvSpPr>
        <p:spPr>
          <a:xfrm>
            <a:off x="958127" y="126120"/>
            <a:ext cx="2886881" cy="646331"/>
          </a:xfrm>
          <a:prstGeom prst="rect">
            <a:avLst/>
          </a:prstGeom>
        </p:spPr>
        <p:txBody>
          <a:bodyPr wrap="none">
            <a:spAutoFit/>
          </a:bodyPr>
          <a:lstStyle>
            <a:lvl1pPr algn="l">
              <a:defRPr sz="3600">
                <a:solidFill>
                  <a:schemeClr val="bg1"/>
                </a:solidFill>
              </a:defRPr>
            </a:lvl1pPr>
          </a:lstStyle>
          <a:p>
            <a:r>
              <a:rPr lang="en-US" kern="3000" spc="30">
                <a:latin typeface="Calibri" charset="0"/>
                <a:ea typeface="Calibri" charset="0"/>
                <a:cs typeface="Calibri" charset="0"/>
              </a:rPr>
              <a:t>Enter Heading</a:t>
            </a:r>
          </a:p>
        </p:txBody>
      </p:sp>
      <p:sp>
        <p:nvSpPr>
          <p:cNvPr id="13" name="Text Placeholder 4"/>
          <p:cNvSpPr>
            <a:spLocks noGrp="1"/>
          </p:cNvSpPr>
          <p:nvPr>
            <p:ph type="body" sz="quarter" idx="14" hasCustomPrompt="1"/>
          </p:nvPr>
        </p:nvSpPr>
        <p:spPr>
          <a:xfrm>
            <a:off x="309045" y="1369248"/>
            <a:ext cx="8525910" cy="923330"/>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p>
        </p:txBody>
      </p:sp>
    </p:spTree>
    <p:extLst>
      <p:ext uri="{BB962C8B-B14F-4D97-AF65-F5344CB8AC3E}">
        <p14:creationId xmlns:p14="http://schemas.microsoft.com/office/powerpoint/2010/main" val="192135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8" name="Picture Placeholder 17"/>
          <p:cNvSpPr>
            <a:spLocks noGrp="1"/>
          </p:cNvSpPr>
          <p:nvPr>
            <p:ph type="pic" sz="quarter" idx="13"/>
          </p:nvPr>
        </p:nvSpPr>
        <p:spPr>
          <a:xfrm>
            <a:off x="602610" y="2248236"/>
            <a:ext cx="2189163" cy="2189163"/>
          </a:xfrm>
          <a:prstGeom prst="rect">
            <a:avLst/>
          </a:prstGeom>
        </p:spPr>
        <p:txBody>
          <a:bodyPr anchor="ctr"/>
          <a:lstStyle>
            <a:lvl1pPr marL="0" indent="0" algn="ctr">
              <a:buNone/>
              <a:defRPr sz="2000"/>
            </a:lvl1pPr>
          </a:lstStyle>
          <a:p>
            <a:endParaRPr lang="en-US"/>
          </a:p>
        </p:txBody>
      </p:sp>
      <p:sp>
        <p:nvSpPr>
          <p:cNvPr id="19" name="Picture Placeholder 17"/>
          <p:cNvSpPr>
            <a:spLocks noGrp="1"/>
          </p:cNvSpPr>
          <p:nvPr>
            <p:ph type="pic" sz="quarter" idx="14"/>
          </p:nvPr>
        </p:nvSpPr>
        <p:spPr>
          <a:xfrm>
            <a:off x="3451379" y="2248236"/>
            <a:ext cx="2189163" cy="2189163"/>
          </a:xfrm>
          <a:prstGeom prst="rect">
            <a:avLst/>
          </a:prstGeom>
        </p:spPr>
        <p:txBody>
          <a:bodyPr anchor="ctr"/>
          <a:lstStyle>
            <a:lvl1pPr marL="0" indent="0" algn="ctr">
              <a:buNone/>
              <a:defRPr sz="2000"/>
            </a:lvl1pPr>
          </a:lstStyle>
          <a:p>
            <a:endParaRPr lang="en-US"/>
          </a:p>
        </p:txBody>
      </p:sp>
      <p:sp>
        <p:nvSpPr>
          <p:cNvPr id="20" name="Picture Placeholder 17"/>
          <p:cNvSpPr>
            <a:spLocks noGrp="1"/>
          </p:cNvSpPr>
          <p:nvPr>
            <p:ph type="pic" sz="quarter" idx="15"/>
          </p:nvPr>
        </p:nvSpPr>
        <p:spPr>
          <a:xfrm>
            <a:off x="6300147" y="2248236"/>
            <a:ext cx="2189163" cy="2189163"/>
          </a:xfrm>
          <a:prstGeom prst="rect">
            <a:avLst/>
          </a:prstGeom>
        </p:spPr>
        <p:txBody>
          <a:bodyPr anchor="ctr"/>
          <a:lstStyle>
            <a:lvl1pPr marL="0" indent="0" algn="ctr">
              <a:buNone/>
              <a:defRPr sz="2000"/>
            </a:lvl1pPr>
          </a:lstStyle>
          <a:p>
            <a:endParaRPr lang="en-US"/>
          </a:p>
        </p:txBody>
      </p:sp>
      <p:sp>
        <p:nvSpPr>
          <p:cNvPr id="22" name="Text Placeholder 21"/>
          <p:cNvSpPr>
            <a:spLocks noGrp="1"/>
          </p:cNvSpPr>
          <p:nvPr>
            <p:ph type="body" sz="quarter" idx="16" hasCustomPrompt="1"/>
          </p:nvPr>
        </p:nvSpPr>
        <p:spPr>
          <a:xfrm>
            <a:off x="6032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3" name="Text Placeholder 21"/>
          <p:cNvSpPr>
            <a:spLocks noGrp="1"/>
          </p:cNvSpPr>
          <p:nvPr>
            <p:ph type="body" sz="quarter" idx="17" hasCustomPrompt="1"/>
          </p:nvPr>
        </p:nvSpPr>
        <p:spPr>
          <a:xfrm>
            <a:off x="3451379"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8" hasCustomPrompt="1"/>
          </p:nvPr>
        </p:nvSpPr>
        <p:spPr>
          <a:xfrm>
            <a:off x="6299508"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6" name="Text Placeholder 4"/>
          <p:cNvSpPr>
            <a:spLocks noGrp="1"/>
          </p:cNvSpPr>
          <p:nvPr>
            <p:ph type="body" sz="quarter" idx="19" hasCustomPrompt="1"/>
          </p:nvPr>
        </p:nvSpPr>
        <p:spPr>
          <a:xfrm>
            <a:off x="309045" y="1220311"/>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931960" y="114070"/>
            <a:ext cx="2836867"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4095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Oval 16"/>
          <p:cNvSpPr/>
          <p:nvPr userDrawn="1"/>
        </p:nvSpPr>
        <p:spPr>
          <a:xfrm>
            <a:off x="789963" y="2372007"/>
            <a:ext cx="2170738"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Regular" charset="0"/>
            </a:endParaRPr>
          </a:p>
        </p:txBody>
      </p:sp>
      <p:sp>
        <p:nvSpPr>
          <p:cNvPr id="18" name="Oval 17"/>
          <p:cNvSpPr/>
          <p:nvPr userDrawn="1"/>
        </p:nvSpPr>
        <p:spPr>
          <a:xfrm>
            <a:off x="3227825" y="2372006"/>
            <a:ext cx="2170738"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Regular" charset="0"/>
            </a:endParaRPr>
          </a:p>
        </p:txBody>
      </p:sp>
      <p:sp>
        <p:nvSpPr>
          <p:cNvPr id="19" name="Oval 18"/>
          <p:cNvSpPr/>
          <p:nvPr userDrawn="1"/>
        </p:nvSpPr>
        <p:spPr>
          <a:xfrm>
            <a:off x="5685745" y="2372005"/>
            <a:ext cx="2170738"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Regular" charset="0"/>
            </a:endParaRPr>
          </a:p>
        </p:txBody>
      </p:sp>
      <p:sp>
        <p:nvSpPr>
          <p:cNvPr id="20" name="Rectangle 19"/>
          <p:cNvSpPr/>
          <p:nvPr userDrawn="1"/>
        </p:nvSpPr>
        <p:spPr>
          <a:xfrm flipH="1">
            <a:off x="679667" y="4745825"/>
            <a:ext cx="48864"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1" name="Rectangle 20"/>
          <p:cNvSpPr/>
          <p:nvPr userDrawn="1"/>
        </p:nvSpPr>
        <p:spPr>
          <a:xfrm flipH="1">
            <a:off x="3373410" y="4705338"/>
            <a:ext cx="4571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2" name="Rectangle 21"/>
          <p:cNvSpPr/>
          <p:nvPr userDrawn="1"/>
        </p:nvSpPr>
        <p:spPr>
          <a:xfrm flipH="1">
            <a:off x="5831330" y="4705338"/>
            <a:ext cx="4571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3" name="Text Placeholder 21"/>
          <p:cNvSpPr>
            <a:spLocks noGrp="1"/>
          </p:cNvSpPr>
          <p:nvPr>
            <p:ph type="body" sz="quarter" idx="16" hasCustomPrompt="1"/>
          </p:nvPr>
        </p:nvSpPr>
        <p:spPr>
          <a:xfrm>
            <a:off x="719104"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34198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587777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789963" y="3160490"/>
            <a:ext cx="2118304"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3227825" y="3160489"/>
            <a:ext cx="2170738"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5665687" y="3160488"/>
            <a:ext cx="2190796"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948255" y="105064"/>
            <a:ext cx="2836867" cy="646331"/>
          </a:xfrm>
          <a:prstGeom prst="rect">
            <a:avLst/>
          </a:prstGeom>
        </p:spPr>
        <p:txBody>
          <a:bodyPr wrap="none">
            <a:spAutoFit/>
          </a:bodyPr>
          <a:lstStyle>
            <a:lvl1pPr algn="l">
              <a:defRPr sz="3600">
                <a:solidFill>
                  <a:schemeClr val="bg1"/>
                </a:solidFill>
              </a:defRPr>
            </a:lvl1pPr>
          </a:lstStyle>
          <a:p>
            <a:r>
              <a:rPr lang="en-US"/>
              <a:t>Enter Heading</a:t>
            </a:r>
          </a:p>
        </p:txBody>
      </p:sp>
      <p:sp>
        <p:nvSpPr>
          <p:cNvPr id="32" name="Text Placeholder 4"/>
          <p:cNvSpPr>
            <a:spLocks noGrp="1"/>
          </p:cNvSpPr>
          <p:nvPr>
            <p:ph type="body" sz="quarter" idx="22"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Tree>
    <p:extLst>
      <p:ext uri="{BB962C8B-B14F-4D97-AF65-F5344CB8AC3E}">
        <p14:creationId xmlns:p14="http://schemas.microsoft.com/office/powerpoint/2010/main" val="17244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569377" y="247943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18" name="Rectangle 17"/>
          <p:cNvSpPr/>
          <p:nvPr userDrawn="1"/>
        </p:nvSpPr>
        <p:spPr>
          <a:xfrm>
            <a:off x="4898443" y="254568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19" name="Rectangle 18"/>
          <p:cNvSpPr/>
          <p:nvPr userDrawn="1"/>
        </p:nvSpPr>
        <p:spPr>
          <a:xfrm>
            <a:off x="612372" y="4658134"/>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0" name="Rectangle 19"/>
          <p:cNvSpPr/>
          <p:nvPr userDrawn="1"/>
        </p:nvSpPr>
        <p:spPr>
          <a:xfrm>
            <a:off x="4898443" y="462809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3" name="Text Placeholder 21"/>
          <p:cNvSpPr>
            <a:spLocks noGrp="1"/>
          </p:cNvSpPr>
          <p:nvPr>
            <p:ph type="body" sz="quarter" idx="16" hasCustomPrompt="1"/>
          </p:nvPr>
        </p:nvSpPr>
        <p:spPr>
          <a:xfrm>
            <a:off x="802684" y="4907308"/>
            <a:ext cx="309256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5172255" y="4907308"/>
            <a:ext cx="3101066"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5172255" y="2775601"/>
            <a:ext cx="3101066"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759690" y="2781576"/>
            <a:ext cx="310106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759688" y="237009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5172255" y="2373591"/>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9" name="Text Placeholder 21"/>
          <p:cNvSpPr>
            <a:spLocks noGrp="1"/>
          </p:cNvSpPr>
          <p:nvPr>
            <p:ph type="body" sz="quarter" idx="22" hasCustomPrompt="1"/>
          </p:nvPr>
        </p:nvSpPr>
        <p:spPr>
          <a:xfrm>
            <a:off x="794180" y="448285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30" name="Text Placeholder 21"/>
          <p:cNvSpPr>
            <a:spLocks noGrp="1"/>
          </p:cNvSpPr>
          <p:nvPr>
            <p:ph type="body" sz="quarter" idx="23" hasCustomPrompt="1"/>
          </p:nvPr>
        </p:nvSpPr>
        <p:spPr>
          <a:xfrm>
            <a:off x="5172254" y="4482012"/>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1" name="Text Placeholder 4"/>
          <p:cNvSpPr>
            <a:spLocks noGrp="1"/>
          </p:cNvSpPr>
          <p:nvPr>
            <p:ph type="body" sz="quarter" idx="24"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946450" y="102433"/>
            <a:ext cx="2948797" cy="688323"/>
          </a:xfrm>
          <a:prstGeom prst="rect">
            <a:avLst/>
          </a:prstGeom>
        </p:spPr>
        <p:txBody>
          <a:bodyPr wrap="none"/>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60053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Text Placeholder 21"/>
          <p:cNvSpPr>
            <a:spLocks noGrp="1"/>
          </p:cNvSpPr>
          <p:nvPr>
            <p:ph type="body" sz="quarter" idx="19" hasCustomPrompt="1"/>
          </p:nvPr>
        </p:nvSpPr>
        <p:spPr>
          <a:xfrm>
            <a:off x="858854" y="2514470"/>
            <a:ext cx="3636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0" hasCustomPrompt="1"/>
          </p:nvPr>
        </p:nvSpPr>
        <p:spPr>
          <a:xfrm>
            <a:off x="84248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1" hasCustomPrompt="1"/>
          </p:nvPr>
        </p:nvSpPr>
        <p:spPr>
          <a:xfrm>
            <a:off x="4771364" y="2514470"/>
            <a:ext cx="3636772"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2" hasCustomPrompt="1"/>
          </p:nvPr>
        </p:nvSpPr>
        <p:spPr>
          <a:xfrm>
            <a:off x="475499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3" hasCustomPrompt="1"/>
          </p:nvPr>
        </p:nvSpPr>
        <p:spPr>
          <a:xfrm>
            <a:off x="4770481" y="4285551"/>
            <a:ext cx="3636772"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958127" y="139364"/>
            <a:ext cx="2836867"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5190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cxnSp>
        <p:nvCxnSpPr>
          <p:cNvPr id="6" name="Straight Connector 5"/>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266230" y="2840228"/>
            <a:ext cx="4571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7"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8"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6705937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Text Placeholder 21"/>
          <p:cNvSpPr>
            <a:spLocks noGrp="1"/>
          </p:cNvSpPr>
          <p:nvPr>
            <p:ph type="body" sz="quarter" idx="19" hasCustomPrompt="1"/>
          </p:nvPr>
        </p:nvSpPr>
        <p:spPr>
          <a:xfrm>
            <a:off x="134869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7" name="Text Placeholder 21"/>
          <p:cNvSpPr>
            <a:spLocks noGrp="1"/>
          </p:cNvSpPr>
          <p:nvPr>
            <p:ph type="body" sz="quarter" idx="20" hasCustomPrompt="1"/>
          </p:nvPr>
        </p:nvSpPr>
        <p:spPr>
          <a:xfrm>
            <a:off x="133232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1" hasCustomPrompt="1"/>
          </p:nvPr>
        </p:nvSpPr>
        <p:spPr>
          <a:xfrm>
            <a:off x="3845023"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2" hasCustomPrompt="1"/>
          </p:nvPr>
        </p:nvSpPr>
        <p:spPr>
          <a:xfrm>
            <a:off x="3828653"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3" hasCustomPrompt="1"/>
          </p:nvPr>
        </p:nvSpPr>
        <p:spPr>
          <a:xfrm>
            <a:off x="634134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4" hasCustomPrompt="1"/>
          </p:nvPr>
        </p:nvSpPr>
        <p:spPr>
          <a:xfrm>
            <a:off x="632497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948255" y="87765"/>
            <a:ext cx="2836867"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77412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Rectangle 15"/>
          <p:cNvSpPr/>
          <p:nvPr userDrawn="1"/>
        </p:nvSpPr>
        <p:spPr>
          <a:xfrm>
            <a:off x="1307575" y="1329976"/>
            <a:ext cx="783462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hasCustomPrompt="1"/>
          </p:nvPr>
        </p:nvSpPr>
        <p:spPr>
          <a:xfrm>
            <a:off x="1307575" y="1330656"/>
            <a:ext cx="7766050" cy="3212769"/>
          </a:xfrm>
          <a:prstGeom prst="rect">
            <a:avLst/>
          </a:prstGeom>
        </p:spPr>
        <p:txBody>
          <a:bodyPr anchor="ctr"/>
          <a:lstStyle>
            <a:lvl1pPr marL="0" indent="0" algn="ctr">
              <a:buNone/>
              <a:defRPr baseline="0"/>
            </a:lvl1pPr>
          </a:lstStyle>
          <a:p>
            <a:r>
              <a:rPr lang="en-US"/>
              <a:t>Click to insert picture</a:t>
            </a:r>
          </a:p>
        </p:txBody>
      </p:sp>
      <p:sp>
        <p:nvSpPr>
          <p:cNvPr id="19" name="Text Placeholder 21"/>
          <p:cNvSpPr>
            <a:spLocks noGrp="1"/>
          </p:cNvSpPr>
          <p:nvPr>
            <p:ph type="body" sz="quarter" idx="19" hasCustomPrompt="1"/>
          </p:nvPr>
        </p:nvSpPr>
        <p:spPr>
          <a:xfrm>
            <a:off x="1307576" y="5171994"/>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948255" y="127008"/>
            <a:ext cx="2932455" cy="613642"/>
          </a:xfrm>
          <a:prstGeom prst="rect">
            <a:avLst/>
          </a:prstGeom>
        </p:spPr>
        <p:txBody>
          <a:bodyPr wrap="none"/>
          <a:lstStyle>
            <a:lvl1pPr algn="l">
              <a:defRPr sz="3600">
                <a:solidFill>
                  <a:schemeClr val="bg1"/>
                </a:solidFill>
              </a:defRPr>
            </a:lvl1pPr>
          </a:lstStyle>
          <a:p>
            <a:r>
              <a:rPr lang="en-US"/>
              <a:t>Enter Heading</a:t>
            </a:r>
          </a:p>
        </p:txBody>
      </p:sp>
      <p:sp>
        <p:nvSpPr>
          <p:cNvPr id="12" name="Text Placeholder 21"/>
          <p:cNvSpPr>
            <a:spLocks noGrp="1"/>
          </p:cNvSpPr>
          <p:nvPr>
            <p:ph type="body" sz="quarter" idx="20"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Tree>
    <p:extLst>
      <p:ext uri="{BB962C8B-B14F-4D97-AF65-F5344CB8AC3E}">
        <p14:creationId xmlns:p14="http://schemas.microsoft.com/office/powerpoint/2010/main" val="1445408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1376362" y="1393534"/>
            <a:ext cx="4562994"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hasCustomPrompt="1"/>
          </p:nvPr>
        </p:nvSpPr>
        <p:spPr>
          <a:xfrm>
            <a:off x="1391589" y="1393535"/>
            <a:ext cx="4562991"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a:t>Click to insert picture</a:t>
            </a:r>
          </a:p>
        </p:txBody>
      </p:sp>
      <p:sp>
        <p:nvSpPr>
          <p:cNvPr id="19" name="Text Placeholder 21"/>
          <p:cNvSpPr>
            <a:spLocks noGrp="1"/>
          </p:cNvSpPr>
          <p:nvPr>
            <p:ph type="body" sz="quarter" idx="19" hasCustomPrompt="1"/>
          </p:nvPr>
        </p:nvSpPr>
        <p:spPr>
          <a:xfrm>
            <a:off x="1307579" y="5229959"/>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20" name="Rectangle 19"/>
          <p:cNvSpPr/>
          <p:nvPr userDrawn="1"/>
        </p:nvSpPr>
        <p:spPr>
          <a:xfrm>
            <a:off x="6008144" y="1426163"/>
            <a:ext cx="2673191"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08144" y="3021313"/>
            <a:ext cx="2673192"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p:cNvSpPr>
            <a:spLocks noGrp="1"/>
          </p:cNvSpPr>
          <p:nvPr>
            <p:ph type="pic" sz="quarter" idx="20" hasCustomPrompt="1"/>
          </p:nvPr>
        </p:nvSpPr>
        <p:spPr>
          <a:xfrm>
            <a:off x="6008688" y="1393535"/>
            <a:ext cx="2672647"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a:t>Click to insert picture</a:t>
            </a:r>
          </a:p>
        </p:txBody>
      </p:sp>
      <p:sp>
        <p:nvSpPr>
          <p:cNvPr id="25" name="Picture Placeholder 24"/>
          <p:cNvSpPr>
            <a:spLocks noGrp="1"/>
          </p:cNvSpPr>
          <p:nvPr>
            <p:ph type="pic" sz="quarter" idx="21" hasCustomPrompt="1"/>
          </p:nvPr>
        </p:nvSpPr>
        <p:spPr>
          <a:xfrm>
            <a:off x="6008688" y="2991516"/>
            <a:ext cx="2672647" cy="1523376"/>
          </a:xfrm>
          <a:prstGeom prst="rect">
            <a:avLst/>
          </a:prstGeom>
        </p:spPr>
        <p:txBody>
          <a:bodyPr anchor="ctr"/>
          <a:lstStyle>
            <a:lvl1pPr marL="0" indent="0" algn="ctr">
              <a:buNone/>
              <a:defRPr sz="2400"/>
            </a:lvl1pPr>
          </a:lstStyle>
          <a:p>
            <a:r>
              <a:rPr lang="en-US"/>
              <a:t>Click to insert picture</a:t>
            </a:r>
          </a:p>
        </p:txBody>
      </p:sp>
      <p:sp>
        <p:nvSpPr>
          <p:cNvPr id="22" name="Text Placeholder 21"/>
          <p:cNvSpPr>
            <a:spLocks noGrp="1"/>
          </p:cNvSpPr>
          <p:nvPr>
            <p:ph type="body" sz="quarter" idx="22"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
        <p:nvSpPr>
          <p:cNvPr id="2" name="Title 1"/>
          <p:cNvSpPr>
            <a:spLocks noGrp="1"/>
          </p:cNvSpPr>
          <p:nvPr>
            <p:ph type="title" hasCustomPrompt="1"/>
          </p:nvPr>
        </p:nvSpPr>
        <p:spPr>
          <a:xfrm>
            <a:off x="948255" y="123280"/>
            <a:ext cx="2836867"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80898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p:nvPr>
        </p:nvSpPr>
        <p:spPr>
          <a:xfrm>
            <a:off x="1016000" y="1585913"/>
            <a:ext cx="7473310"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insert chart</a:t>
            </a:r>
          </a:p>
        </p:txBody>
      </p:sp>
      <p:sp>
        <p:nvSpPr>
          <p:cNvPr id="2" name="Title 1"/>
          <p:cNvSpPr>
            <a:spLocks noGrp="1"/>
          </p:cNvSpPr>
          <p:nvPr>
            <p:ph type="title" hasCustomPrompt="1"/>
          </p:nvPr>
        </p:nvSpPr>
        <p:spPr>
          <a:xfrm>
            <a:off x="948255" y="87764"/>
            <a:ext cx="2836867" cy="646331"/>
          </a:xfrm>
          <a:prstGeom prst="rect">
            <a:avLst/>
          </a:prstGeom>
        </p:spPr>
        <p:txBody>
          <a:bodyPr wrap="none">
            <a:spAutoFit/>
          </a:bodyPr>
          <a:lstStyle>
            <a:lvl1pPr algn="l">
              <a:defRPr sz="3600" baseline="0">
                <a:solidFill>
                  <a:schemeClr val="bg1"/>
                </a:solidFill>
              </a:defRPr>
            </a:lvl1pPr>
          </a:lstStyle>
          <a:p>
            <a:r>
              <a:rPr lang="en-US"/>
              <a:t>Enter Heading</a:t>
            </a:r>
          </a:p>
        </p:txBody>
      </p:sp>
    </p:spTree>
    <p:extLst>
      <p:ext uri="{BB962C8B-B14F-4D97-AF65-F5344CB8AC3E}">
        <p14:creationId xmlns:p14="http://schemas.microsoft.com/office/powerpoint/2010/main" val="1796003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hasCustomPrompt="1"/>
          </p:nvPr>
        </p:nvSpPr>
        <p:spPr>
          <a:xfrm>
            <a:off x="827011" y="1854200"/>
            <a:ext cx="5053012" cy="3687763"/>
          </a:xfrm>
          <a:prstGeom prst="rect">
            <a:avLst/>
          </a:prstGeom>
        </p:spPr>
        <p:txBody>
          <a:bodyPr anchor="ctr"/>
          <a:lstStyle>
            <a:lvl1pPr marL="0" indent="0" algn="ctr">
              <a:buNone/>
              <a:defRPr baseline="0"/>
            </a:lvl1pPr>
          </a:lstStyle>
          <a:p>
            <a:r>
              <a:rPr lang="en-US"/>
              <a:t>Click to insert chart</a:t>
            </a:r>
          </a:p>
        </p:txBody>
      </p:sp>
      <p:sp>
        <p:nvSpPr>
          <p:cNvPr id="18" name="Text Placeholder 21"/>
          <p:cNvSpPr>
            <a:spLocks noGrp="1"/>
          </p:cNvSpPr>
          <p:nvPr>
            <p:ph type="body" sz="quarter" idx="23" hasCustomPrompt="1"/>
          </p:nvPr>
        </p:nvSpPr>
        <p:spPr>
          <a:xfrm>
            <a:off x="6149323" y="2729835"/>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4" hasCustomPrompt="1"/>
          </p:nvPr>
        </p:nvSpPr>
        <p:spPr>
          <a:xfrm>
            <a:off x="6132953" y="1854200"/>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948255" y="133406"/>
            <a:ext cx="2932455" cy="645512"/>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941261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4034330" y="3085927"/>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2180" y="3027977"/>
            <a:ext cx="1036935" cy="1104144"/>
          </a:xfrm>
          <a:prstGeom prst="rect">
            <a:avLst/>
          </a:prstGeom>
        </p:spPr>
      </p:pic>
      <p:sp>
        <p:nvSpPr>
          <p:cNvPr id="5" name="Rectangle 4"/>
          <p:cNvSpPr/>
          <p:nvPr userDrawn="1"/>
        </p:nvSpPr>
        <p:spPr>
          <a:xfrm>
            <a:off x="4226355" y="3164551"/>
            <a:ext cx="137409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Q&amp;A</a:t>
            </a:r>
            <a:endParaRPr lang="en-US" sz="4800" u="sng">
              <a:solidFill>
                <a:prstClr val="white"/>
              </a:solidFill>
              <a:latin typeface="Calibri Regular" charset="0"/>
            </a:endParaRPr>
          </a:p>
        </p:txBody>
      </p:sp>
    </p:spTree>
    <p:extLst>
      <p:ext uri="{BB962C8B-B14F-4D97-AF65-F5344CB8AC3E}">
        <p14:creationId xmlns:p14="http://schemas.microsoft.com/office/powerpoint/2010/main" val="2065778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ontent Placeholder 12"/>
          <p:cNvSpPr txBox="1">
            <a:spLocks/>
          </p:cNvSpPr>
          <p:nvPr userDrawn="1"/>
        </p:nvSpPr>
        <p:spPr>
          <a:xfrm>
            <a:off x="1188556"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FIND US</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6317" y="222168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4066" y="2941951"/>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74066" y="371947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5376193" y="2137110"/>
            <a:ext cx="248914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a:solidFill>
                  <a:prstClr val="black">
                    <a:lumMod val="75000"/>
                    <a:lumOff val="25000"/>
                  </a:prstClr>
                </a:solidFill>
                <a:latin typeface="Calibri Regular" charset="0"/>
              </a:rPr>
              <a:t>facebook.com/ossedc</a:t>
            </a:r>
          </a:p>
        </p:txBody>
      </p:sp>
      <p:sp>
        <p:nvSpPr>
          <p:cNvPr id="22" name="Rectangle 21"/>
          <p:cNvSpPr/>
          <p:nvPr userDrawn="1"/>
        </p:nvSpPr>
        <p:spPr>
          <a:xfrm>
            <a:off x="5504366" y="2859801"/>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a:solidFill>
                  <a:prstClr val="black">
                    <a:lumMod val="75000"/>
                    <a:lumOff val="25000"/>
                  </a:prstClr>
                </a:solidFill>
                <a:latin typeface="Calibri Regular" charset="0"/>
              </a:rPr>
              <a:t>twitter.com/ossedc</a:t>
            </a:r>
          </a:p>
        </p:txBody>
      </p:sp>
      <p:sp>
        <p:nvSpPr>
          <p:cNvPr id="23" name="Rectangle 22"/>
          <p:cNvSpPr/>
          <p:nvPr userDrawn="1"/>
        </p:nvSpPr>
        <p:spPr>
          <a:xfrm>
            <a:off x="5495623" y="3638510"/>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a:solidFill>
                  <a:prstClr val="black">
                    <a:lumMod val="75000"/>
                    <a:lumOff val="25000"/>
                  </a:prstClr>
                </a:solidFill>
                <a:latin typeface="Calibri Regular" charset="0"/>
              </a:rPr>
              <a:t>youtube.com/DCEducation</a:t>
            </a: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71265" y="4371074"/>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5542369" y="4404821"/>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a:solidFill>
                  <a:schemeClr val="tx1">
                    <a:lumMod val="75000"/>
                    <a:lumOff val="25000"/>
                  </a:schemeClr>
                </a:solidFill>
                <a:latin typeface="Calibri Regular" charset="0"/>
              </a:rPr>
              <a:t>www.osse.dc.gov</a:t>
            </a:r>
          </a:p>
        </p:txBody>
      </p:sp>
      <p:sp>
        <p:nvSpPr>
          <p:cNvPr id="28" name="Title 1"/>
          <p:cNvSpPr>
            <a:spLocks noGrp="1"/>
          </p:cNvSpPr>
          <p:nvPr>
            <p:ph type="title" hasCustomPrompt="1"/>
          </p:nvPr>
        </p:nvSpPr>
        <p:spPr>
          <a:xfrm>
            <a:off x="1188556" y="126170"/>
            <a:ext cx="2884179" cy="537186"/>
          </a:xfrm>
          <a:prstGeom prst="rect">
            <a:avLst/>
          </a:prstGeom>
        </p:spPr>
        <p:txBody>
          <a:bodyPr wrap="none"/>
          <a:lstStyle>
            <a:lvl1pPr algn="l">
              <a:defRPr sz="3600">
                <a:solidFill>
                  <a:schemeClr val="bg1"/>
                </a:solidFill>
              </a:defRPr>
            </a:lvl1pPr>
          </a:lstStyle>
          <a:p>
            <a:r>
              <a:rPr lang="en-US"/>
              <a:t>Stay In Touch</a:t>
            </a:r>
          </a:p>
        </p:txBody>
      </p:sp>
      <p:sp>
        <p:nvSpPr>
          <p:cNvPr id="27" name="Content Placeholder 12"/>
          <p:cNvSpPr txBox="1">
            <a:spLocks/>
          </p:cNvSpPr>
          <p:nvPr userDrawn="1"/>
        </p:nvSpPr>
        <p:spPr>
          <a:xfrm>
            <a:off x="5063545"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GET SOCIAL</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sp>
        <p:nvSpPr>
          <p:cNvPr id="29" name="Rectangle 28"/>
          <p:cNvSpPr/>
          <p:nvPr userDrawn="1"/>
        </p:nvSpPr>
        <p:spPr>
          <a:xfrm>
            <a:off x="1188556" y="2158989"/>
            <a:ext cx="1066639"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a:ln>
                  <a:noFill/>
                </a:ln>
                <a:solidFill>
                  <a:prstClr val="black">
                    <a:lumMod val="75000"/>
                    <a:lumOff val="25000"/>
                  </a:prstClr>
                </a:solidFill>
                <a:effectLst/>
                <a:uLnTx/>
                <a:uFillTx/>
                <a:latin typeface="Calibri Regular" charset="0"/>
                <a:ea typeface="+mn-ea"/>
                <a:cs typeface="+mn-cs"/>
              </a:rPr>
              <a:t>ADDRESS:</a:t>
            </a:r>
          </a:p>
        </p:txBody>
      </p:sp>
      <p:sp>
        <p:nvSpPr>
          <p:cNvPr id="31" name="Rectangle 30"/>
          <p:cNvSpPr/>
          <p:nvPr userDrawn="1"/>
        </p:nvSpPr>
        <p:spPr>
          <a:xfrm>
            <a:off x="1182389" y="3790699"/>
            <a:ext cx="613630"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a:ln>
                  <a:noFill/>
                </a:ln>
                <a:solidFill>
                  <a:prstClr val="black">
                    <a:lumMod val="75000"/>
                    <a:lumOff val="25000"/>
                  </a:prstClr>
                </a:solidFill>
                <a:effectLst/>
                <a:uLnTx/>
                <a:uFillTx/>
                <a:latin typeface="Calibri Regular" charset="0"/>
                <a:ea typeface="+mn-ea"/>
                <a:cs typeface="+mn-cs"/>
              </a:rPr>
              <a:t>POC:</a:t>
            </a:r>
          </a:p>
        </p:txBody>
      </p:sp>
      <p:sp>
        <p:nvSpPr>
          <p:cNvPr id="6" name="Text Placeholder 5"/>
          <p:cNvSpPr>
            <a:spLocks noGrp="1"/>
          </p:cNvSpPr>
          <p:nvPr>
            <p:ph type="body" sz="quarter" idx="13" hasCustomPrompt="1"/>
          </p:nvPr>
        </p:nvSpPr>
        <p:spPr>
          <a:xfrm>
            <a:off x="1189038" y="2525713"/>
            <a:ext cx="3381375" cy="909637"/>
          </a:xfrm>
          <a:prstGeom prst="rect">
            <a:avLst/>
          </a:prstGeom>
        </p:spPr>
        <p:txBody>
          <a:bodyPr/>
          <a:lstStyle>
            <a:lvl1pPr marL="0" indent="0">
              <a:buNone/>
              <a:defRPr sz="1800" baseline="0"/>
            </a:lvl1pPr>
          </a:lstStyle>
          <a:p>
            <a:pPr algn="just"/>
            <a:r>
              <a:rPr lang="en-US" sz="1600" b="0" kern="3000" spc="3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189038" y="4197100"/>
            <a:ext cx="3381375" cy="909637"/>
          </a:xfrm>
          <a:prstGeom prst="rect">
            <a:avLst/>
          </a:prstGeom>
        </p:spPr>
        <p:txBody>
          <a:bodyPr/>
          <a:lstStyle>
            <a:lvl1pPr marL="0" indent="0" algn="l">
              <a:buNone/>
              <a:defRPr sz="1800" baseline="0"/>
            </a:lvl1pPr>
          </a:lstStyle>
          <a:p>
            <a:pPr algn="just"/>
            <a:r>
              <a:rPr lang="en-US" sz="1600" b="0" kern="3000" spc="3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334991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3535065" y="3075910"/>
            <a:ext cx="2968698"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schemeClr val="bg1"/>
                </a:solidFill>
                <a:latin typeface="Calibri Regular" charset="0"/>
              </a:rPr>
              <a:t>Thank you!</a:t>
            </a:r>
            <a:endParaRPr lang="en-US" sz="4800" u="sng">
              <a:solidFill>
                <a:schemeClr val="bg1"/>
              </a:solidFill>
              <a:latin typeface="Calibri Regular" charset="0"/>
            </a:endParaRPr>
          </a:p>
        </p:txBody>
      </p:sp>
      <p:sp>
        <p:nvSpPr>
          <p:cNvPr id="4" name="Rectangle 3"/>
          <p:cNvSpPr/>
          <p:nvPr userDrawn="1"/>
        </p:nvSpPr>
        <p:spPr>
          <a:xfrm flipH="1">
            <a:off x="3446742" y="2997286"/>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592" y="2939336"/>
            <a:ext cx="1036935" cy="1104144"/>
          </a:xfrm>
          <a:prstGeom prst="rect">
            <a:avLst/>
          </a:prstGeom>
        </p:spPr>
      </p:pic>
    </p:spTree>
    <p:extLst>
      <p:ext uri="{BB962C8B-B14F-4D97-AF65-F5344CB8AC3E}">
        <p14:creationId xmlns:p14="http://schemas.microsoft.com/office/powerpoint/2010/main" val="2015789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259353" y="135836"/>
            <a:ext cx="8625294" cy="3660769"/>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4048609" y="3220797"/>
            <a:ext cx="1046783" cy="115161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685800" y="1743281"/>
            <a:ext cx="7772400" cy="1470025"/>
          </a:xfrm>
          <a:prstGeom prst="rect">
            <a:avLst/>
          </a:prstGeom>
        </p:spPr>
        <p:txBody>
          <a:bodyPr/>
          <a:lstStyle>
            <a:lvl1pPr>
              <a:defRPr>
                <a:solidFill>
                  <a:srgbClr val="FFFFFF"/>
                </a:solidFill>
              </a:defRPr>
            </a:lvl1pPr>
          </a:lstStyle>
          <a:p>
            <a:r>
              <a:rPr lang="en-US"/>
              <a:t>Click to edit Master title style</a:t>
            </a:r>
          </a:p>
        </p:txBody>
      </p:sp>
      <p:sp>
        <p:nvSpPr>
          <p:cNvPr id="10" name="Subtitle 2"/>
          <p:cNvSpPr>
            <a:spLocks noGrp="1"/>
          </p:cNvSpPr>
          <p:nvPr>
            <p:ph type="subTitle" idx="1"/>
          </p:nvPr>
        </p:nvSpPr>
        <p:spPr>
          <a:xfrm>
            <a:off x="1371600" y="4407856"/>
            <a:ext cx="6400800" cy="98643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Date Placeholder 3"/>
          <p:cNvSpPr>
            <a:spLocks noGrp="1"/>
          </p:cNvSpPr>
          <p:nvPr>
            <p:ph type="dt" sz="half" idx="10"/>
          </p:nvPr>
        </p:nvSpPr>
        <p:spPr>
          <a:xfrm>
            <a:off x="457200" y="6356350"/>
            <a:ext cx="2133600" cy="365125"/>
          </a:xfrm>
          <a:prstGeom prst="rect">
            <a:avLst/>
          </a:prstGeom>
        </p:spPr>
        <p:txBody>
          <a:bodyPr/>
          <a:lstStyle/>
          <a:p>
            <a:fld id="{AD050AA8-38F8-464D-80FB-14847F8E748A}" type="datetime1">
              <a:rPr lang="en-US" smtClean="0"/>
              <a:t>6/5/2023</a:t>
            </a:fld>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p>
            <a:fld id="{FE3A80FF-DE37-47B6-998A-A34216B500D5}" type="slidenum">
              <a:rPr lang="en-US" smtClean="0"/>
              <a:t>‹#›</a:t>
            </a:fld>
            <a:endParaRPr lang="en-US"/>
          </a:p>
        </p:txBody>
      </p:sp>
      <p:sp>
        <p:nvSpPr>
          <p:cNvPr id="13" name="Rectangle 12"/>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401" y="3200421"/>
            <a:ext cx="1046783" cy="1151615"/>
          </a:xfrm>
          <a:prstGeom prst="rect">
            <a:avLst/>
          </a:prstGeom>
        </p:spPr>
      </p:pic>
    </p:spTree>
    <p:extLst>
      <p:ext uri="{BB962C8B-B14F-4D97-AF65-F5344CB8AC3E}">
        <p14:creationId xmlns:p14="http://schemas.microsoft.com/office/powerpoint/2010/main" val="3892255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716962"/>
          </a:xfrm>
          <a:prstGeom prst="rect">
            <a:avLst/>
          </a:prstGeom>
        </p:spPr>
        <p:txBody>
          <a:bodyPr/>
          <a:lstStyle>
            <a:lvl1pPr>
              <a:defRPr>
                <a:solidFill>
                  <a:schemeClr val="bg1"/>
                </a:solidFill>
              </a:defRPr>
            </a:lvl1pPr>
          </a:lstStyle>
          <a:p>
            <a:r>
              <a:rPr lang="en-US"/>
              <a:t>Click to edit Master title style</a:t>
            </a:r>
          </a:p>
        </p:txBody>
      </p:sp>
      <p:sp>
        <p:nvSpPr>
          <p:cNvPr id="10" name="Content Placeholder 2"/>
          <p:cNvSpPr>
            <a:spLocks noGrp="1"/>
          </p:cNvSpPr>
          <p:nvPr>
            <p:ph idx="1"/>
          </p:nvPr>
        </p:nvSpPr>
        <p:spPr>
          <a:xfrm>
            <a:off x="457200" y="1215728"/>
            <a:ext cx="8229600" cy="4910435"/>
          </a:xfrm>
          <a:prstGeom prst="rect">
            <a:avLst/>
          </a:prstGeo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457200" y="6356350"/>
            <a:ext cx="2133600" cy="365125"/>
          </a:xfrm>
          <a:prstGeom prst="rect">
            <a:avLst/>
          </a:prstGeom>
        </p:spPr>
        <p:txBody>
          <a:bodyPr/>
          <a:lstStyle/>
          <a:p>
            <a:fld id="{1E2005ED-C56E-42BC-8403-807A56A9DB51}" type="datetime1">
              <a:rPr lang="en-US" smtClean="0"/>
              <a:t>6/5/2023</a:t>
            </a:fld>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2507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7" name="Rectangle 6"/>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1"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20007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818840"/>
          </a:xfrm>
          <a:prstGeom prst="rect">
            <a:avLst/>
          </a:prstGeo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sz="half" idx="1"/>
          </p:nvPr>
        </p:nvSpPr>
        <p:spPr>
          <a:xfrm>
            <a:off x="457200" y="1208938"/>
            <a:ext cx="4038600" cy="4917226"/>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4648200" y="1208938"/>
            <a:ext cx="4038600" cy="4917226"/>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4"/>
          <p:cNvSpPr>
            <a:spLocks noGrp="1"/>
          </p:cNvSpPr>
          <p:nvPr>
            <p:ph type="dt" sz="half" idx="10"/>
          </p:nvPr>
        </p:nvSpPr>
        <p:spPr>
          <a:xfrm>
            <a:off x="457200" y="6356350"/>
            <a:ext cx="2133600" cy="365125"/>
          </a:xfrm>
          <a:prstGeom prst="rect">
            <a:avLst/>
          </a:prstGeom>
        </p:spPr>
        <p:txBody>
          <a:bodyPr/>
          <a:lstStyle/>
          <a:p>
            <a:fld id="{307CAD0E-6911-4054-8E50-B96F6BDEFB5A}" type="datetime1">
              <a:rPr lang="en-US" smtClean="0"/>
              <a:t>6/5/2023</a:t>
            </a:fld>
            <a:endParaRPr lang="en-US"/>
          </a:p>
        </p:txBody>
      </p:sp>
      <p:sp>
        <p:nvSpPr>
          <p:cNvPr id="14" name="Slide Number Placeholder 6"/>
          <p:cNvSpPr>
            <a:spLocks noGrp="1"/>
          </p:cNvSpPr>
          <p:nvPr>
            <p:ph type="sldNum" sz="quarter" idx="12"/>
          </p:nvPr>
        </p:nvSpPr>
        <p:spPr>
          <a:xfrm>
            <a:off x="6553200" y="6356350"/>
            <a:ext cx="21336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3031741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74638"/>
            <a:ext cx="8229600" cy="818840"/>
          </a:xfrm>
          <a:prstGeom prst="rect">
            <a:avLst/>
          </a:prstGeom>
        </p:spPr>
        <p:txBody>
          <a:bodyPr/>
          <a:lstStyle>
            <a:lvl1pPr>
              <a:defRPr>
                <a:solidFill>
                  <a:schemeClr val="bg1"/>
                </a:solidFill>
              </a:defRPr>
            </a:lvl1pPr>
          </a:lstStyle>
          <a:p>
            <a:r>
              <a:rPr lang="en-US"/>
              <a:t>Click to edit Master title style</a:t>
            </a:r>
          </a:p>
        </p:txBody>
      </p:sp>
      <p:sp>
        <p:nvSpPr>
          <p:cNvPr id="13" name="Text Placeholder 2"/>
          <p:cNvSpPr>
            <a:spLocks noGrp="1"/>
          </p:cNvSpPr>
          <p:nvPr>
            <p:ph type="body" idx="1"/>
          </p:nvPr>
        </p:nvSpPr>
        <p:spPr>
          <a:xfrm>
            <a:off x="457200" y="1243057"/>
            <a:ext cx="4040188" cy="639762"/>
          </a:xfrm>
          <a:prstGeom prst="rect">
            <a:avLst/>
          </a:prstGeo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457200" y="1882819"/>
            <a:ext cx="4040188" cy="424334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3"/>
          </p:nvPr>
        </p:nvSpPr>
        <p:spPr>
          <a:xfrm>
            <a:off x="4645025" y="1243057"/>
            <a:ext cx="4041775" cy="639762"/>
          </a:xfrm>
          <a:prstGeom prst="rect">
            <a:avLst/>
          </a:prstGeo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4645025" y="1882819"/>
            <a:ext cx="4041775" cy="424334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a:xfrm>
            <a:off x="457200" y="6356350"/>
            <a:ext cx="2133600" cy="365125"/>
          </a:xfrm>
          <a:prstGeom prst="rect">
            <a:avLst/>
          </a:prstGeom>
        </p:spPr>
        <p:txBody>
          <a:bodyPr/>
          <a:lstStyle/>
          <a:p>
            <a:fld id="{F5811F35-1B30-471A-9644-9A62A51C321E}" type="datetime1">
              <a:rPr lang="en-US" smtClean="0"/>
              <a:t>6/5/2023</a:t>
            </a:fld>
            <a:endParaRPr lang="en-US"/>
          </a:p>
        </p:txBody>
      </p:sp>
      <p:sp>
        <p:nvSpPr>
          <p:cNvPr id="18" name="Slide Number Placeholder 8"/>
          <p:cNvSpPr>
            <a:spLocks noGrp="1"/>
          </p:cNvSpPr>
          <p:nvPr>
            <p:ph type="sldNum" sz="quarter" idx="12"/>
          </p:nvPr>
        </p:nvSpPr>
        <p:spPr>
          <a:xfrm>
            <a:off x="6553200" y="6356350"/>
            <a:ext cx="21336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410480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3424" y="10551"/>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1393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3239" y="-1840"/>
            <a:ext cx="9133434"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07506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0497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3122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60472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4" name="Rectangle 3"/>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9"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87997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3139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0" r:id="rId11"/>
    <p:sldLayoutId id="214748367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7" r:id="rId28"/>
    <p:sldLayoutId id="2147483678" r:id="rId29"/>
    <p:sldLayoutId id="2147483679" r:id="rId30"/>
    <p:sldLayoutId id="2147483680" r:id="rId3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kimberlya.thompson@dc.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nrckids.org/CFOC/Database/3.1.3.1"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nrckids.org/CFOC/Database/9.2.3.1" TargetMode="External"/><Relationship Id="rId4" Type="http://schemas.openxmlformats.org/officeDocument/2006/relationships/hyperlink" Target="https://nrckids.org/CFOC/Database/3.1.3.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eepro.naaee.org/resource/early-childhood-environmental-education-programs-guidelines-excellenc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eclkc.ohs.acf.hhs.gov/policy/im/acf-im-hs-21-05"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eclkc.ohs.acf.hhs.gov/policy/im/acf-im-hs-21-05"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clkc.ohs.acf.hhs.gov/policy/im/acf-im-hs-21-05"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eepro.naaee.org/sites/default/files/eepro-post-files/early_childhood_ee_guidelines.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https://osse.dc.gov/node/1639806"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s://osse.dc.gov/sites/default/files/dc/sites/osse/page_content/attachments/OSSE%20Wellness%20Guidelines%20for%20Child%20Development%20Centers.pdf" TargetMode="External"/><Relationship Id="rId5" Type="http://schemas.openxmlformats.org/officeDocument/2006/relationships/hyperlink" Target="http://lims.dccouncil.us/Download/33645/B21-0158-SignedAct.pdf" TargetMode="External"/><Relationship Id="rId4" Type="http://schemas.openxmlformats.org/officeDocument/2006/relationships/hyperlink" Target="http://lims.dccouncil.us/Download/31515/B20-0750-Enrollment.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fontScale="77500" lnSpcReduction="20000"/>
          </a:bodyPr>
          <a:lstStyle/>
          <a:p>
            <a:r>
              <a:rPr lang="en-US"/>
              <a:t>Healthy Tots Wellness Grant</a:t>
            </a:r>
          </a:p>
        </p:txBody>
      </p:sp>
      <p:sp>
        <p:nvSpPr>
          <p:cNvPr id="4" name="Text Placeholder 3"/>
          <p:cNvSpPr>
            <a:spLocks noGrp="1"/>
          </p:cNvSpPr>
          <p:nvPr>
            <p:ph type="body" sz="quarter" idx="11"/>
          </p:nvPr>
        </p:nvSpPr>
        <p:spPr/>
        <p:txBody>
          <a:bodyPr lIns="91440" tIns="45720" rIns="91440" bIns="45720" anchor="t"/>
          <a:lstStyle/>
          <a:p>
            <a:pPr algn="ctr"/>
            <a:r>
              <a:rPr lang="en-US"/>
              <a:t>Division of Health and Wellness</a:t>
            </a:r>
          </a:p>
          <a:p>
            <a:pPr algn="ctr"/>
            <a:endParaRPr lang="en-US"/>
          </a:p>
          <a:p>
            <a:pPr algn="ctr"/>
            <a:r>
              <a:rPr lang="en-US"/>
              <a:t>Post Award Grantee Orientation</a:t>
            </a:r>
          </a:p>
          <a:p>
            <a:pPr algn="ctr"/>
            <a:r>
              <a:rPr lang="en-US"/>
              <a:t>June 1st, 2023</a:t>
            </a:r>
            <a:endParaRPr lang="en-US">
              <a:cs typeface="Calibri"/>
            </a:endParaRPr>
          </a:p>
          <a:p>
            <a:endParaRPr lang="en-US"/>
          </a:p>
        </p:txBody>
      </p:sp>
    </p:spTree>
    <p:extLst>
      <p:ext uri="{BB962C8B-B14F-4D97-AF65-F5344CB8AC3E}">
        <p14:creationId xmlns:p14="http://schemas.microsoft.com/office/powerpoint/2010/main" val="60933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10</a:t>
            </a:fld>
            <a:endParaRPr lang="en-US"/>
          </a:p>
        </p:txBody>
      </p:sp>
      <p:sp>
        <p:nvSpPr>
          <p:cNvPr id="3" name="Text Placeholder 2"/>
          <p:cNvSpPr>
            <a:spLocks noGrp="1"/>
          </p:cNvSpPr>
          <p:nvPr>
            <p:ph type="body" sz="quarter" idx="13"/>
          </p:nvPr>
        </p:nvSpPr>
        <p:spPr/>
        <p:txBody>
          <a:bodyPr lIns="91440" tIns="45720" rIns="91440" bIns="45720" anchor="t"/>
          <a:lstStyle/>
          <a:p>
            <a:r>
              <a:rPr lang="en-US"/>
              <a:t>Multiple</a:t>
            </a:r>
            <a:r>
              <a:rPr lang="en-US">
                <a:ea typeface="+mn-lt"/>
                <a:cs typeface="+mn-lt"/>
              </a:rPr>
              <a:t> program area can be implemented at a site. </a:t>
            </a:r>
            <a:endParaRPr lang="en-US">
              <a:cs typeface="Calibri"/>
            </a:endParaRPr>
          </a:p>
          <a:p>
            <a:pPr lvl="1"/>
            <a:r>
              <a:rPr lang="en-US">
                <a:ea typeface="+mn-lt"/>
                <a:cs typeface="+mn-lt"/>
              </a:rPr>
              <a:t>The HTA team will notify you if another program area is operating at your selected sites for awareness.</a:t>
            </a:r>
            <a:endParaRPr lang="en-US">
              <a:cs typeface="Calibri"/>
            </a:endParaRPr>
          </a:p>
          <a:p>
            <a:pPr marL="457200" lvl="1" indent="0">
              <a:buNone/>
            </a:pPr>
            <a:endParaRPr lang="en-US">
              <a:cs typeface="Calibri"/>
            </a:endParaRPr>
          </a:p>
          <a:p>
            <a:r>
              <a:rPr lang="en-US">
                <a:ea typeface="+mn-lt"/>
                <a:cs typeface="+mn-lt"/>
              </a:rPr>
              <a:t>Grantees have 30 days from grant award or by July 1st to secure partnership with the required amount of </a:t>
            </a:r>
            <a:r>
              <a:rPr lang="en-US">
                <a:cs typeface="Calibri"/>
              </a:rPr>
              <a:t>early learning facilities</a:t>
            </a:r>
            <a:r>
              <a:rPr lang="en-US">
                <a:ea typeface="+mn-lt"/>
                <a:cs typeface="+mn-lt"/>
              </a:rPr>
              <a:t> sites per program area</a:t>
            </a:r>
          </a:p>
          <a:p>
            <a:pPr lvl="1"/>
            <a:r>
              <a:rPr lang="en-US">
                <a:cs typeface="Calibri"/>
              </a:rPr>
              <a:t>Farm to Childcare &amp; Local Food Procurement (minimum of 15 sites)</a:t>
            </a:r>
            <a:endParaRPr lang="en-US">
              <a:ea typeface="+mn-lt"/>
              <a:cs typeface="+mn-lt"/>
            </a:endParaRPr>
          </a:p>
          <a:p>
            <a:pPr lvl="1"/>
            <a:r>
              <a:rPr lang="en-US">
                <a:cs typeface="Calibri"/>
              </a:rPr>
              <a:t>Outdoor Learning/Environmental Education (minimum of 7 sites)</a:t>
            </a:r>
            <a:endParaRPr lang="en-US">
              <a:ea typeface="+mn-lt"/>
              <a:cs typeface="+mn-lt"/>
            </a:endParaRPr>
          </a:p>
          <a:p>
            <a:pPr lvl="1"/>
            <a:r>
              <a:rPr lang="en-US">
                <a:cs typeface="Calibri"/>
              </a:rPr>
              <a:t>Staff Wellness Culture and Program (minimum of 7 sites)</a:t>
            </a:r>
            <a:endParaRPr lang="en-US">
              <a:ea typeface="+mn-lt"/>
              <a:cs typeface="+mn-lt"/>
            </a:endParaRPr>
          </a:p>
          <a:p>
            <a:pPr marL="457200" lvl="1" indent="0">
              <a:buNone/>
            </a:pPr>
            <a:endParaRPr lang="en-US">
              <a:cs typeface="Calibri"/>
            </a:endParaRPr>
          </a:p>
          <a:p>
            <a:r>
              <a:rPr lang="en-US">
                <a:cs typeface="Calibri"/>
              </a:rPr>
              <a:t>All intent/commitment agreements must be submitted to Kimberly Thompson at </a:t>
            </a:r>
            <a:r>
              <a:rPr lang="en-US">
                <a:cs typeface="Calibri"/>
                <a:hlinkClick r:id="rId3"/>
              </a:rPr>
              <a:t>kimberlya.thompson@dc.gov</a:t>
            </a:r>
            <a:r>
              <a:rPr lang="en-US">
                <a:cs typeface="Calibri"/>
              </a:rPr>
              <a:t> by July 1</a:t>
            </a:r>
          </a:p>
          <a:p>
            <a:pPr lvl="1"/>
            <a:endParaRPr lang="en-US">
              <a:cs typeface="Calibri"/>
            </a:endParaRPr>
          </a:p>
          <a:p>
            <a:pPr lvl="1"/>
            <a:endParaRPr lang="en-US">
              <a:cs typeface="Calibri"/>
            </a:endParaRPr>
          </a:p>
          <a:p>
            <a:endParaRPr lang="en-US">
              <a:cs typeface="Calibri"/>
            </a:endParaRPr>
          </a:p>
          <a:p>
            <a:endParaRPr lang="en-US">
              <a:cs typeface="Calibri"/>
            </a:endParaRPr>
          </a:p>
          <a:p>
            <a:pPr marL="0" indent="0">
              <a:buNone/>
            </a:pPr>
            <a:endParaRPr lang="en-US">
              <a:cs typeface="Calibri"/>
            </a:endParaRPr>
          </a:p>
          <a:p>
            <a:pPr marL="0" indent="0">
              <a:buNone/>
            </a:pPr>
            <a:endParaRPr lang="en-US" b="1">
              <a:cs typeface="Calibri"/>
            </a:endParaRPr>
          </a:p>
          <a:p>
            <a:endParaRPr lang="en-US">
              <a:cs typeface="Calibri"/>
            </a:endParaRPr>
          </a:p>
        </p:txBody>
      </p:sp>
      <p:sp>
        <p:nvSpPr>
          <p:cNvPr id="4" name="Title 3"/>
          <p:cNvSpPr>
            <a:spLocks noGrp="1"/>
          </p:cNvSpPr>
          <p:nvPr>
            <p:ph type="title"/>
          </p:nvPr>
        </p:nvSpPr>
        <p:spPr>
          <a:xfrm>
            <a:off x="1000335" y="113245"/>
            <a:ext cx="4630114" cy="646331"/>
          </a:xfrm>
        </p:spPr>
        <p:txBody>
          <a:bodyPr wrap="none" lIns="91440" tIns="45720" rIns="91440" bIns="45720" anchor="t">
            <a:spAutoFit/>
          </a:bodyPr>
          <a:lstStyle/>
          <a:p>
            <a:r>
              <a:rPr lang="en-US"/>
              <a:t>Duplicate Program Sites</a:t>
            </a:r>
            <a:endParaRPr lang="en-US">
              <a:cs typeface="Calibri"/>
            </a:endParaRPr>
          </a:p>
        </p:txBody>
      </p:sp>
    </p:spTree>
    <p:extLst>
      <p:ext uri="{BB962C8B-B14F-4D97-AF65-F5344CB8AC3E}">
        <p14:creationId xmlns:p14="http://schemas.microsoft.com/office/powerpoint/2010/main" val="360323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Program Area </a:t>
            </a:r>
          </a:p>
          <a:p>
            <a:r>
              <a:rPr lang="en-US"/>
              <a:t>Grant Activities</a:t>
            </a:r>
          </a:p>
        </p:txBody>
      </p:sp>
    </p:spTree>
    <p:extLst>
      <p:ext uri="{BB962C8B-B14F-4D97-AF65-F5344CB8AC3E}">
        <p14:creationId xmlns:p14="http://schemas.microsoft.com/office/powerpoint/2010/main" val="223148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12</a:t>
            </a:fld>
            <a:endParaRPr lang="en-US"/>
          </a:p>
        </p:txBody>
      </p:sp>
      <p:sp>
        <p:nvSpPr>
          <p:cNvPr id="3" name="Text Placeholder 2"/>
          <p:cNvSpPr>
            <a:spLocks noGrp="1"/>
          </p:cNvSpPr>
          <p:nvPr>
            <p:ph type="body" sz="quarter" idx="13"/>
          </p:nvPr>
        </p:nvSpPr>
        <p:spPr>
          <a:xfrm>
            <a:off x="117020" y="1022857"/>
            <a:ext cx="8755823" cy="5176857"/>
          </a:xfrm>
        </p:spPr>
        <p:txBody>
          <a:bodyPr/>
          <a:lstStyle/>
          <a:p>
            <a:pPr>
              <a:buFont typeface="Wingdings" panose="05000000000000000000" pitchFamily="2" charset="2"/>
              <a:buChar char="q"/>
            </a:pPr>
            <a:r>
              <a:rPr lang="en-US"/>
              <a:t>Increase the number of facilities implementing high-quality physical activity and education programming.</a:t>
            </a:r>
          </a:p>
          <a:p>
            <a:pPr marL="0" indent="0">
              <a:buNone/>
            </a:pPr>
            <a:endParaRPr lang="en-US"/>
          </a:p>
          <a:p>
            <a:pPr>
              <a:buFont typeface="Wingdings" panose="05000000000000000000" pitchFamily="2" charset="2"/>
              <a:buChar char="q"/>
            </a:pPr>
            <a:r>
              <a:rPr lang="en-US"/>
              <a:t>Train early childhood educators on physical activity delivery methods that support staff in leading and encouraging gross motor play.</a:t>
            </a:r>
          </a:p>
          <a:p>
            <a:pPr>
              <a:buFont typeface="Wingdings" panose="05000000000000000000" pitchFamily="2" charset="2"/>
              <a:buChar char="q"/>
            </a:pPr>
            <a:endParaRPr lang="en-US"/>
          </a:p>
          <a:p>
            <a:pPr>
              <a:buFont typeface="Wingdings" panose="05000000000000000000" pitchFamily="2" charset="2"/>
              <a:buChar char="q"/>
            </a:pPr>
            <a:r>
              <a:rPr lang="en-US"/>
              <a:t>Provide technical assistance associated with implementing and leading consistent physical activity program(s) that include structured teacher-led activities and unstructured play</a:t>
            </a:r>
          </a:p>
          <a:p>
            <a:pPr>
              <a:buFont typeface="Wingdings" panose="05000000000000000000" pitchFamily="2" charset="2"/>
              <a:buChar char="q"/>
            </a:pPr>
            <a:endParaRPr lang="en-US"/>
          </a:p>
          <a:p>
            <a:pPr>
              <a:buFont typeface="Wingdings" panose="05000000000000000000" pitchFamily="2" charset="2"/>
              <a:buChar char="q"/>
            </a:pPr>
            <a:r>
              <a:rPr lang="en-US"/>
              <a:t>Support the full implementation of an existing physical activity policy, as needed, or support the completion of a physical activity policy.</a:t>
            </a:r>
          </a:p>
          <a:p>
            <a:pPr>
              <a:buFont typeface="Wingdings" panose="05000000000000000000" pitchFamily="2" charset="2"/>
              <a:buChar char="q"/>
            </a:pPr>
            <a:endParaRPr lang="en-US"/>
          </a:p>
          <a:p>
            <a:pPr>
              <a:buFont typeface="Wingdings" panose="05000000000000000000" pitchFamily="2" charset="2"/>
              <a:buChar char="q"/>
            </a:pPr>
            <a:r>
              <a:rPr lang="en-US"/>
              <a:t>Incorporate opportunities for adult (staff) physical activity and education into to the programming to encourage experiential learning and support the staff’s capacity to act as role models in this program area.</a:t>
            </a:r>
          </a:p>
        </p:txBody>
      </p:sp>
      <p:sp>
        <p:nvSpPr>
          <p:cNvPr id="4" name="Title 3"/>
          <p:cNvSpPr>
            <a:spLocks noGrp="1"/>
          </p:cNvSpPr>
          <p:nvPr>
            <p:ph type="title"/>
          </p:nvPr>
        </p:nvSpPr>
        <p:spPr>
          <a:xfrm>
            <a:off x="1000335" y="113245"/>
            <a:ext cx="7293150" cy="646331"/>
          </a:xfrm>
        </p:spPr>
        <p:txBody>
          <a:bodyPr/>
          <a:lstStyle/>
          <a:p>
            <a:r>
              <a:rPr lang="en-US" b="1"/>
              <a:t>Physical Activity/Education Checklist</a:t>
            </a:r>
            <a:endParaRPr lang="en-US"/>
          </a:p>
        </p:txBody>
      </p:sp>
    </p:spTree>
    <p:extLst>
      <p:ext uri="{BB962C8B-B14F-4D97-AF65-F5344CB8AC3E}">
        <p14:creationId xmlns:p14="http://schemas.microsoft.com/office/powerpoint/2010/main" val="158447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13</a:t>
            </a:fld>
            <a:endParaRPr lang="en-US"/>
          </a:p>
        </p:txBody>
      </p:sp>
      <p:sp>
        <p:nvSpPr>
          <p:cNvPr id="3" name="Text Placeholder 2"/>
          <p:cNvSpPr>
            <a:spLocks noGrp="1"/>
          </p:cNvSpPr>
          <p:nvPr>
            <p:ph type="body" sz="quarter" idx="13"/>
          </p:nvPr>
        </p:nvSpPr>
        <p:spPr/>
        <p:txBody>
          <a:bodyPr/>
          <a:lstStyle/>
          <a:p>
            <a:pPr marL="457200" lvl="0" indent="-457200">
              <a:buFont typeface="+mj-lt"/>
              <a:buAutoNum type="arabicPeriod"/>
            </a:pPr>
            <a:r>
              <a:rPr lang="en-US"/>
              <a:t>Conduct a pre and post assessment of 1) the facilities’ physical activity programming to assess its adherence to Caring for Our Children’s physical activity guidelines and 2) opportunities for the staff to participate in physical activity throughout the day. The results of the pre-assessment should inform the grantees’ plan for each facility.</a:t>
            </a:r>
          </a:p>
          <a:p>
            <a:pPr marL="457200" indent="-457200">
              <a:buFont typeface="+mj-lt"/>
              <a:buAutoNum type="arabicPeriod"/>
            </a:pPr>
            <a:r>
              <a:rPr lang="en-US"/>
              <a:t>Implement an evidence-based or evidence-informed physical activity intervention that aligns with Care for Our Children’s physical activity guidelines  </a:t>
            </a:r>
            <a:r>
              <a:rPr lang="en-US" sz="1800">
                <a:effectLst/>
                <a:latin typeface="Calibri" panose="020F0502020204030204" pitchFamily="34" charset="0"/>
                <a:ea typeface="Symbol" panose="05050102010706020507" pitchFamily="18" charset="2"/>
                <a:cs typeface="Symbol" panose="05050102010706020507" pitchFamily="18" charset="2"/>
              </a:rPr>
              <a:t>-</a:t>
            </a:r>
            <a:r>
              <a:rPr lang="en-US" sz="1800" spc="-45">
                <a:effectLst/>
                <a:latin typeface="Calibri" panose="020F0502020204030204" pitchFamily="34" charset="0"/>
                <a:ea typeface="Symbol" panose="05050102010706020507" pitchFamily="18" charset="2"/>
                <a:cs typeface="Symbol" panose="05050102010706020507" pitchFamily="18" charset="2"/>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3.1.3.1:</a:t>
            </a:r>
            <a:r>
              <a:rPr lang="en-US" sz="1800" u="sng" spc="-20">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Active</a:t>
            </a:r>
            <a:r>
              <a:rPr lang="en-US" sz="1800" u="sng" spc="-35">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Opportunities</a:t>
            </a:r>
            <a:r>
              <a:rPr lang="en-US" sz="1800" u="sng" spc="-40">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for</a:t>
            </a:r>
            <a:r>
              <a:rPr lang="en-US" sz="1800" u="sng" spc="-40">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Physical</a:t>
            </a:r>
            <a:r>
              <a:rPr lang="en-US" sz="1800" u="sng" spc="-25">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Activity</a:t>
            </a:r>
            <a:r>
              <a:rPr lang="en-US" sz="1800" u="none" strike="noStrike">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3"/>
              </a:rPr>
              <a:t>,</a:t>
            </a:r>
            <a:r>
              <a:rPr lang="en-US" sz="1800">
                <a:effectLst/>
                <a:latin typeface="Calibri" panose="020F0502020204030204" pitchFamily="34" charset="0"/>
                <a:ea typeface="Symbol" panose="05050102010706020507" pitchFamily="18" charset="2"/>
                <a:cs typeface="Symbol" panose="05050102010706020507" pitchFamily="18" charset="2"/>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4"/>
              </a:rPr>
              <a:t>3.1.3.4: Caregivers’/Teachers’ Encouragement of Physical Activity</a:t>
            </a:r>
            <a:r>
              <a:rPr lang="en-US" sz="1800" u="none" strike="noStrike">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4"/>
              </a:rPr>
              <a:t>,</a:t>
            </a:r>
            <a:r>
              <a:rPr lang="en-US" sz="1800">
                <a:effectLst/>
                <a:latin typeface="Calibri" panose="020F0502020204030204" pitchFamily="34" charset="0"/>
                <a:ea typeface="Symbol" panose="05050102010706020507" pitchFamily="18" charset="2"/>
                <a:cs typeface="Symbol" panose="05050102010706020507" pitchFamily="18" charset="2"/>
              </a:rPr>
              <a:t> and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5"/>
              </a:rPr>
              <a:t>9.2.3.1: Policies and Practices that Promote Physical</a:t>
            </a:r>
            <a:r>
              <a:rPr lang="en-US" sz="1800" u="sng" spc="-60">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5"/>
              </a:rPr>
              <a:t> </a:t>
            </a:r>
            <a:r>
              <a:rPr lang="en-US" sz="1800" u="sng">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5"/>
              </a:rPr>
              <a:t>Activity</a:t>
            </a:r>
            <a:r>
              <a:rPr lang="en-US" sz="1800" u="none" strike="noStrike">
                <a:solidFill>
                  <a:srgbClr val="0000FF"/>
                </a:solidFill>
                <a:effectLst/>
                <a:latin typeface="Calibri" panose="020F0502020204030204" pitchFamily="34" charset="0"/>
                <a:ea typeface="Symbol" panose="05050102010706020507" pitchFamily="18" charset="2"/>
                <a:cs typeface="Symbol" panose="05050102010706020507" pitchFamily="18" charset="2"/>
                <a:hlinkClick r:id="rId5"/>
              </a:rPr>
              <a:t>.</a:t>
            </a:r>
            <a:endParaRPr lang="en-US"/>
          </a:p>
          <a:p>
            <a:pPr marL="457200" lvl="0" indent="-457200">
              <a:buFont typeface="+mj-lt"/>
              <a:buAutoNum type="arabicPeriod"/>
            </a:pPr>
            <a:r>
              <a:rPr lang="en-US"/>
              <a:t>Provide technical assistance to child development facilities at least four times per month during the grant period to help them successfully implement the physical activity program. Teachers must gain the competence to lead and support physical activity independently. If the grantee determines that a different technical assistance schedule is more appropriate to achieve this activity this must be described and explained in the application.</a:t>
            </a:r>
            <a:endParaRPr lang="en-US" sz="2400"/>
          </a:p>
          <a:p>
            <a:pPr lvl="1"/>
            <a:endParaRPr lang="en-US"/>
          </a:p>
          <a:p>
            <a:endParaRPr lang="en-US"/>
          </a:p>
        </p:txBody>
      </p:sp>
      <p:sp>
        <p:nvSpPr>
          <p:cNvPr id="4" name="Title 3"/>
          <p:cNvSpPr>
            <a:spLocks noGrp="1"/>
          </p:cNvSpPr>
          <p:nvPr>
            <p:ph type="title"/>
          </p:nvPr>
        </p:nvSpPr>
        <p:spPr>
          <a:xfrm>
            <a:off x="1000335" y="113245"/>
            <a:ext cx="6141361" cy="646331"/>
          </a:xfrm>
        </p:spPr>
        <p:txBody>
          <a:bodyPr/>
          <a:lstStyle/>
          <a:p>
            <a:r>
              <a:rPr lang="en-US"/>
              <a:t>Physical Activity Grant Activities</a:t>
            </a:r>
          </a:p>
        </p:txBody>
      </p:sp>
    </p:spTree>
    <p:extLst>
      <p:ext uri="{BB962C8B-B14F-4D97-AF65-F5344CB8AC3E}">
        <p14:creationId xmlns:p14="http://schemas.microsoft.com/office/powerpoint/2010/main" val="316986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14</a:t>
            </a:fld>
            <a:endParaRPr lang="en-US"/>
          </a:p>
        </p:txBody>
      </p:sp>
      <p:sp>
        <p:nvSpPr>
          <p:cNvPr id="3" name="Text Placeholder 2"/>
          <p:cNvSpPr>
            <a:spLocks noGrp="1"/>
          </p:cNvSpPr>
          <p:nvPr>
            <p:ph type="body" sz="quarter" idx="13"/>
          </p:nvPr>
        </p:nvSpPr>
        <p:spPr/>
        <p:txBody>
          <a:bodyPr/>
          <a:lstStyle/>
          <a:p>
            <a:pPr marL="223838" lvl="0" indent="-223838">
              <a:buNone/>
            </a:pPr>
            <a:r>
              <a:rPr lang="en-US"/>
              <a:t>5. Provide assistance to the facility in determining, sourcing and purchasing materials to implement structured physical activity and education programming, as needed.</a:t>
            </a:r>
            <a:r>
              <a:rPr lang="en-US" sz="1800"/>
              <a:t> </a:t>
            </a:r>
          </a:p>
          <a:p>
            <a:pPr marL="173038" lvl="0" indent="-173038">
              <a:buNone/>
            </a:pPr>
            <a:r>
              <a:rPr lang="en-US"/>
              <a:t>6. Work with a minimum of seven early learning facilities during the grant period.</a:t>
            </a:r>
          </a:p>
        </p:txBody>
      </p:sp>
      <p:sp>
        <p:nvSpPr>
          <p:cNvPr id="4" name="Title 3"/>
          <p:cNvSpPr>
            <a:spLocks noGrp="1"/>
          </p:cNvSpPr>
          <p:nvPr>
            <p:ph type="title"/>
          </p:nvPr>
        </p:nvSpPr>
        <p:spPr>
          <a:xfrm>
            <a:off x="1000335" y="113245"/>
            <a:ext cx="6141361" cy="646331"/>
          </a:xfrm>
        </p:spPr>
        <p:txBody>
          <a:bodyPr/>
          <a:lstStyle/>
          <a:p>
            <a:r>
              <a:rPr lang="en-US"/>
              <a:t>Physical Activity Grant Activities</a:t>
            </a:r>
          </a:p>
        </p:txBody>
      </p:sp>
    </p:spTree>
    <p:extLst>
      <p:ext uri="{BB962C8B-B14F-4D97-AF65-F5344CB8AC3E}">
        <p14:creationId xmlns:p14="http://schemas.microsoft.com/office/powerpoint/2010/main" val="253103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15</a:t>
            </a:fld>
            <a:endParaRPr lang="en-US"/>
          </a:p>
        </p:txBody>
      </p:sp>
      <p:sp>
        <p:nvSpPr>
          <p:cNvPr id="3" name="Text Placeholder 2"/>
          <p:cNvSpPr>
            <a:spLocks noGrp="1"/>
          </p:cNvSpPr>
          <p:nvPr>
            <p:ph type="body" sz="quarter" idx="13"/>
          </p:nvPr>
        </p:nvSpPr>
        <p:spPr/>
        <p:txBody>
          <a:bodyPr/>
          <a:lstStyle/>
          <a:p>
            <a:pPr>
              <a:buFont typeface="Wingdings" panose="05000000000000000000" pitchFamily="2" charset="2"/>
              <a:buChar char="q"/>
            </a:pPr>
            <a:r>
              <a:rPr lang="en-US"/>
              <a:t>Increase the number of child development facilities that are serving locally grown and locally processed and unprocessed foods at least once per week and claiming the Local5 reimbursement.</a:t>
            </a:r>
          </a:p>
          <a:p>
            <a:pPr>
              <a:buFont typeface="Wingdings" panose="05000000000000000000" pitchFamily="2" charset="2"/>
              <a:buChar char="q"/>
            </a:pPr>
            <a:endParaRPr lang="en-US"/>
          </a:p>
          <a:p>
            <a:pPr>
              <a:buFont typeface="Wingdings" panose="05000000000000000000" pitchFamily="2" charset="2"/>
              <a:buChar char="q"/>
            </a:pPr>
            <a:r>
              <a:rPr lang="en-US"/>
              <a:t>Connect facilities to locally grown, and locally processed and unprocessed foods from growers engaged in sustainable agriculture practices. Grantees can also help to connect facilities with producers or distributors that take local produce and minimally process them (cut up, freeze, canned, turn into baby food, etc.).</a:t>
            </a:r>
          </a:p>
          <a:p>
            <a:pPr>
              <a:buFont typeface="Wingdings" panose="05000000000000000000" pitchFamily="2" charset="2"/>
              <a:buChar char="q"/>
            </a:pPr>
            <a:endParaRPr lang="en-US"/>
          </a:p>
          <a:p>
            <a:pPr>
              <a:buFont typeface="Wingdings" panose="05000000000000000000" pitchFamily="2" charset="2"/>
              <a:buChar char="q"/>
            </a:pPr>
            <a:r>
              <a:rPr lang="en-US"/>
              <a:t>Assist facilities in serving seasonal, locally grown and/or locally processed and unprocessed foods into their menu at least once a week. </a:t>
            </a:r>
          </a:p>
          <a:p>
            <a:pPr marL="0" indent="0">
              <a:buNone/>
            </a:pPr>
            <a:endParaRPr lang="en-US"/>
          </a:p>
          <a:p>
            <a:pPr>
              <a:buFont typeface="Wingdings" panose="05000000000000000000" pitchFamily="2" charset="2"/>
              <a:buChar char="q"/>
            </a:pPr>
            <a:r>
              <a:rPr lang="en-US"/>
              <a:t>Incorporate opportunities for staff to purchase accessibly priced locally grown foods as part of the facility’s local food program.</a:t>
            </a:r>
          </a:p>
          <a:p>
            <a:pPr>
              <a:buFont typeface="Wingdings" panose="05000000000000000000" pitchFamily="2" charset="2"/>
              <a:buChar char="q"/>
            </a:pPr>
            <a:endParaRPr lang="en-US"/>
          </a:p>
        </p:txBody>
      </p:sp>
      <p:sp>
        <p:nvSpPr>
          <p:cNvPr id="4" name="Title 3"/>
          <p:cNvSpPr>
            <a:spLocks noGrp="1"/>
          </p:cNvSpPr>
          <p:nvPr>
            <p:ph type="title"/>
          </p:nvPr>
        </p:nvSpPr>
        <p:spPr>
          <a:xfrm>
            <a:off x="1000335" y="113245"/>
            <a:ext cx="5455596" cy="646331"/>
          </a:xfrm>
        </p:spPr>
        <p:txBody>
          <a:bodyPr/>
          <a:lstStyle/>
          <a:p>
            <a:r>
              <a:rPr lang="en-US" b="1"/>
              <a:t>Farm to Childcare Checklist</a:t>
            </a:r>
            <a:endParaRPr lang="en-US"/>
          </a:p>
        </p:txBody>
      </p:sp>
    </p:spTree>
    <p:extLst>
      <p:ext uri="{BB962C8B-B14F-4D97-AF65-F5344CB8AC3E}">
        <p14:creationId xmlns:p14="http://schemas.microsoft.com/office/powerpoint/2010/main" val="47596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16</a:t>
            </a:fld>
            <a:endParaRPr lang="en-US"/>
          </a:p>
        </p:txBody>
      </p:sp>
      <p:sp>
        <p:nvSpPr>
          <p:cNvPr id="3" name="Text Placeholder 2"/>
          <p:cNvSpPr>
            <a:spLocks noGrp="1"/>
          </p:cNvSpPr>
          <p:nvPr>
            <p:ph type="body" sz="quarter" idx="13"/>
          </p:nvPr>
        </p:nvSpPr>
        <p:spPr/>
        <p:txBody>
          <a:bodyPr/>
          <a:lstStyle/>
          <a:p>
            <a:pPr marL="457200" indent="-457200">
              <a:buFont typeface="+mj-lt"/>
              <a:buAutoNum type="arabicPeriod"/>
            </a:pPr>
            <a:r>
              <a:rPr lang="en-US"/>
              <a:t>Conduct a pre and post assessment of 1) the facilities’ local food procurement practices/knowledges, service of local foods and claiming of the Local5 reimbursement; and 2) the staff’s knowledge of locally grown foods’ benefits and where to purchase these foods. The results of the pre-assessment should inform the grantees’ plan for each facility.</a:t>
            </a:r>
          </a:p>
          <a:p>
            <a:pPr marL="457200" lvl="0" indent="-457200">
              <a:buFont typeface="+mj-lt"/>
              <a:buAutoNum type="arabicPeriod"/>
            </a:pPr>
            <a:r>
              <a:rPr lang="en-US"/>
              <a:t>Provide technical assistance to child development facilities at least four times per month during the grant period to help them successfully implement procurement methods that result in local foods being served in meals at least one time per week and claimed for Local5 reimbursement. </a:t>
            </a:r>
            <a:endParaRPr lang="en-US" sz="2400"/>
          </a:p>
          <a:p>
            <a:pPr marL="457200" lvl="0" indent="-457200">
              <a:buFont typeface="+mj-lt"/>
              <a:buAutoNum type="arabicPeriod"/>
            </a:pPr>
            <a:r>
              <a:rPr lang="en-US"/>
              <a:t>Provide technical assistance to support facilities in successfully incorporating local foods into children’s meals in a manner that promotes curiosity, exploration and consumption of new foods.</a:t>
            </a:r>
          </a:p>
          <a:p>
            <a:pPr marL="457200" lvl="0" indent="-457200">
              <a:buFont typeface="+mj-lt"/>
              <a:buAutoNum type="arabicPeriod"/>
            </a:pPr>
            <a:r>
              <a:rPr lang="en-US"/>
              <a:t>Assist facilities in determining, sourcing and purchasing local food.</a:t>
            </a:r>
          </a:p>
          <a:p>
            <a:pPr marL="457200" lvl="0" indent="-457200">
              <a:buFont typeface="+mj-lt"/>
              <a:buAutoNum type="arabicPeriod"/>
            </a:pPr>
            <a:r>
              <a:rPr lang="en-US"/>
              <a:t>As needed, provide resources, materials and equipment to support facilities to incorporate local foods into meals.</a:t>
            </a:r>
          </a:p>
          <a:p>
            <a:pPr marL="0" indent="0">
              <a:buNone/>
            </a:pPr>
            <a:endParaRPr lang="en-US"/>
          </a:p>
        </p:txBody>
      </p:sp>
      <p:sp>
        <p:nvSpPr>
          <p:cNvPr id="4" name="Title 3"/>
          <p:cNvSpPr>
            <a:spLocks noGrp="1"/>
          </p:cNvSpPr>
          <p:nvPr>
            <p:ph type="title"/>
          </p:nvPr>
        </p:nvSpPr>
        <p:spPr>
          <a:xfrm>
            <a:off x="1000335" y="113245"/>
            <a:ext cx="5285871" cy="646331"/>
          </a:xfrm>
        </p:spPr>
        <p:txBody>
          <a:bodyPr/>
          <a:lstStyle/>
          <a:p>
            <a:r>
              <a:rPr lang="en-US"/>
              <a:t>Farm to Childcare Activities</a:t>
            </a:r>
          </a:p>
        </p:txBody>
      </p:sp>
    </p:spTree>
    <p:extLst>
      <p:ext uri="{BB962C8B-B14F-4D97-AF65-F5344CB8AC3E}">
        <p14:creationId xmlns:p14="http://schemas.microsoft.com/office/powerpoint/2010/main" val="421090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17</a:t>
            </a:fld>
            <a:endParaRPr lang="en-US"/>
          </a:p>
        </p:txBody>
      </p:sp>
      <p:sp>
        <p:nvSpPr>
          <p:cNvPr id="3" name="Text Placeholder 2"/>
          <p:cNvSpPr>
            <a:spLocks noGrp="1"/>
          </p:cNvSpPr>
          <p:nvPr>
            <p:ph type="body" sz="quarter" idx="13"/>
          </p:nvPr>
        </p:nvSpPr>
        <p:spPr/>
        <p:txBody>
          <a:bodyPr/>
          <a:lstStyle/>
          <a:p>
            <a:pPr marL="465138" lvl="0" indent="-465138">
              <a:buNone/>
            </a:pPr>
            <a:r>
              <a:rPr lang="en-US"/>
              <a:t>6.     Grantees will be required to work with each facility they serve to develop a realistic sustainability plan to support the facility in continuing and enhancing, if appropriate, the programming after the grant ends</a:t>
            </a:r>
            <a:r>
              <a:rPr lang="en-US" sz="1600"/>
              <a:t>.</a:t>
            </a:r>
          </a:p>
          <a:p>
            <a:pPr marL="465138" lvl="0" indent="-465138">
              <a:buNone/>
            </a:pPr>
            <a:r>
              <a:rPr lang="en-US"/>
              <a:t>7.     Work with a minimum of 15 early learning facilities during the grant period</a:t>
            </a:r>
            <a:r>
              <a:rPr lang="en-US" sz="1600"/>
              <a:t>.</a:t>
            </a:r>
          </a:p>
          <a:p>
            <a:pPr marL="457200" lvl="0" indent="-457200">
              <a:buFont typeface="+mj-lt"/>
              <a:buAutoNum type="arabicPeriod"/>
            </a:pPr>
            <a:endParaRPr lang="en-US" sz="1600"/>
          </a:p>
          <a:p>
            <a:endParaRPr lang="en-US"/>
          </a:p>
        </p:txBody>
      </p:sp>
      <p:sp>
        <p:nvSpPr>
          <p:cNvPr id="4" name="Title 3"/>
          <p:cNvSpPr>
            <a:spLocks noGrp="1"/>
          </p:cNvSpPr>
          <p:nvPr>
            <p:ph type="title"/>
          </p:nvPr>
        </p:nvSpPr>
        <p:spPr>
          <a:xfrm>
            <a:off x="1000335" y="113245"/>
            <a:ext cx="5285871" cy="646331"/>
          </a:xfrm>
        </p:spPr>
        <p:txBody>
          <a:bodyPr/>
          <a:lstStyle/>
          <a:p>
            <a:r>
              <a:rPr lang="en-US"/>
              <a:t>Farm to Childcare Activities</a:t>
            </a:r>
          </a:p>
        </p:txBody>
      </p:sp>
    </p:spTree>
    <p:extLst>
      <p:ext uri="{BB962C8B-B14F-4D97-AF65-F5344CB8AC3E}">
        <p14:creationId xmlns:p14="http://schemas.microsoft.com/office/powerpoint/2010/main" val="315866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18</a:t>
            </a:fld>
            <a:endParaRPr lang="en-US"/>
          </a:p>
        </p:txBody>
      </p:sp>
      <p:sp>
        <p:nvSpPr>
          <p:cNvPr id="3" name="Text Placeholder 2"/>
          <p:cNvSpPr>
            <a:spLocks noGrp="1"/>
          </p:cNvSpPr>
          <p:nvPr>
            <p:ph type="body" sz="quarter" idx="13"/>
          </p:nvPr>
        </p:nvSpPr>
        <p:spPr>
          <a:xfrm>
            <a:off x="117020" y="1022857"/>
            <a:ext cx="8755823" cy="5176857"/>
          </a:xfrm>
        </p:spPr>
        <p:txBody>
          <a:bodyPr/>
          <a:lstStyle/>
          <a:p>
            <a:pPr>
              <a:buFont typeface="Wingdings" panose="05000000000000000000" pitchFamily="2" charset="2"/>
              <a:buChar char="q"/>
            </a:pPr>
            <a:r>
              <a:rPr lang="en-US"/>
              <a:t>Increase the number of facilities implementing high quality outdoor learning through various methods such as gardening, developing natural play areas, and incorporating outdoor learning into existing curriculum.</a:t>
            </a:r>
          </a:p>
          <a:p>
            <a:pPr>
              <a:buFont typeface="Wingdings" panose="05000000000000000000" pitchFamily="2" charset="2"/>
              <a:buChar char="q"/>
            </a:pPr>
            <a:endParaRPr lang="en-US"/>
          </a:p>
          <a:p>
            <a:pPr>
              <a:buFont typeface="Wingdings" panose="05000000000000000000" pitchFamily="2" charset="2"/>
              <a:buChar char="q"/>
            </a:pPr>
            <a:r>
              <a:rPr lang="en-US"/>
              <a:t>Train early childhood educators on practices to foster an engaging and supportive outdoor learning/environmental education environment.</a:t>
            </a:r>
          </a:p>
          <a:p>
            <a:pPr>
              <a:buFont typeface="Wingdings" panose="05000000000000000000" pitchFamily="2" charset="2"/>
              <a:buChar char="q"/>
            </a:pPr>
            <a:endParaRPr lang="en-US"/>
          </a:p>
          <a:p>
            <a:pPr>
              <a:buFont typeface="Wingdings" panose="05000000000000000000" pitchFamily="2" charset="2"/>
              <a:buChar char="q"/>
            </a:pPr>
            <a:r>
              <a:rPr lang="en-US"/>
              <a:t>Provide technical assistance associated with implementing and leading outdoor learning/environmental education activities.</a:t>
            </a:r>
          </a:p>
          <a:p>
            <a:pPr>
              <a:buFont typeface="Wingdings" panose="05000000000000000000" pitchFamily="2" charset="2"/>
              <a:buChar char="q"/>
            </a:pPr>
            <a:endParaRPr lang="en-US"/>
          </a:p>
          <a:p>
            <a:pPr>
              <a:buFont typeface="Wingdings" panose="05000000000000000000" pitchFamily="2" charset="2"/>
              <a:buChar char="q"/>
            </a:pPr>
            <a:r>
              <a:rPr lang="en-US"/>
              <a:t>Support the implementation of an outdoor learning/environmental education program and/or incorporating such activities into existing programming.</a:t>
            </a:r>
          </a:p>
          <a:p>
            <a:pPr>
              <a:buFont typeface="Wingdings" panose="05000000000000000000" pitchFamily="2" charset="2"/>
              <a:buChar char="q"/>
            </a:pPr>
            <a:endParaRPr lang="en-US"/>
          </a:p>
          <a:p>
            <a:pPr>
              <a:buFont typeface="Wingdings" panose="05000000000000000000" pitchFamily="2" charset="2"/>
              <a:buChar char="q"/>
            </a:pPr>
            <a:r>
              <a:rPr lang="en-US"/>
              <a:t>Incorporate opportunities for staff to learn how to accessibly incorporate nature activities into their lives outside of work as a method to promote stress reduction and staff well-being.</a:t>
            </a:r>
          </a:p>
        </p:txBody>
      </p:sp>
      <p:sp>
        <p:nvSpPr>
          <p:cNvPr id="4" name="Title 3"/>
          <p:cNvSpPr>
            <a:spLocks noGrp="1"/>
          </p:cNvSpPr>
          <p:nvPr>
            <p:ph type="title"/>
          </p:nvPr>
        </p:nvSpPr>
        <p:spPr>
          <a:xfrm>
            <a:off x="1000335" y="113245"/>
            <a:ext cx="7558223" cy="492443"/>
          </a:xfrm>
        </p:spPr>
        <p:txBody>
          <a:bodyPr/>
          <a:lstStyle/>
          <a:p>
            <a:r>
              <a:rPr lang="en-US" sz="2600" b="1"/>
              <a:t>Outdoor Learning/Environmental Education Checklist</a:t>
            </a:r>
            <a:endParaRPr lang="en-US" sz="2600"/>
          </a:p>
        </p:txBody>
      </p:sp>
    </p:spTree>
    <p:extLst>
      <p:ext uri="{BB962C8B-B14F-4D97-AF65-F5344CB8AC3E}">
        <p14:creationId xmlns:p14="http://schemas.microsoft.com/office/powerpoint/2010/main" val="233638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19</a:t>
            </a:fld>
            <a:endParaRPr lang="en-US"/>
          </a:p>
        </p:txBody>
      </p:sp>
      <p:sp>
        <p:nvSpPr>
          <p:cNvPr id="3" name="Text Placeholder 2"/>
          <p:cNvSpPr>
            <a:spLocks noGrp="1"/>
          </p:cNvSpPr>
          <p:nvPr>
            <p:ph type="body" sz="quarter" idx="13"/>
          </p:nvPr>
        </p:nvSpPr>
        <p:spPr/>
        <p:txBody>
          <a:bodyPr/>
          <a:lstStyle/>
          <a:p>
            <a:pPr marL="457200" lvl="0" indent="-457200">
              <a:buFont typeface="+mj-lt"/>
              <a:buAutoNum type="arabicPeriod"/>
            </a:pPr>
            <a:r>
              <a:rPr lang="en-US"/>
              <a:t>Conduct a pre and post assessment of the status of the facilities’ outdoor learning/environment education program. Successfully implement a gardening education/environmental sustainability program.</a:t>
            </a:r>
            <a:endParaRPr lang="en-US" sz="2400"/>
          </a:p>
          <a:p>
            <a:pPr marL="457200" lvl="0" indent="-457200">
              <a:buFont typeface="+mj-lt"/>
              <a:buAutoNum type="arabicPeriod"/>
            </a:pPr>
            <a:r>
              <a:rPr lang="en-US"/>
              <a:t>Implement an evidence-based or evidence-informed physical activity intervention that aligns with the </a:t>
            </a:r>
            <a:r>
              <a:rPr lang="en-US">
                <a:hlinkClick r:id="rId3"/>
              </a:rPr>
              <a:t>Early Childhood Environmental Education Programs: Guidelines for Excellence | </a:t>
            </a:r>
            <a:r>
              <a:rPr lang="en-US" err="1">
                <a:hlinkClick r:id="rId3"/>
              </a:rPr>
              <a:t>eePRO</a:t>
            </a:r>
            <a:r>
              <a:rPr lang="en-US">
                <a:hlinkClick r:id="rId3"/>
              </a:rPr>
              <a:t> (naaee.org) </a:t>
            </a:r>
            <a:r>
              <a:rPr lang="en-US"/>
              <a:t>guidelines within the capacity of the centers’ needs and readiness, including administration, staff and existing outdoor space.</a:t>
            </a:r>
          </a:p>
          <a:p>
            <a:pPr marL="457200" lvl="0" indent="-457200">
              <a:buFont typeface="+mj-lt"/>
              <a:buAutoNum type="arabicPeriod"/>
            </a:pPr>
            <a:r>
              <a:rPr lang="en-US"/>
              <a:t>Provide technical assistance to child development facilities at least four times per month during the grant period to help them successfully implement an outdoor learning/environmental education program. The grantee may begin the grant period by role modeling the delivery of the lessons to enrolled children; however, through training and technical assistance the teachers must gain the competence to lead and support outdoor learning/environmental education independently. If the grantee determines that a different technical assistance schedule is more appropriate to achieve this activity this must be described an explained in the application.</a:t>
            </a:r>
          </a:p>
          <a:p>
            <a:pPr marL="0" indent="0">
              <a:buNone/>
            </a:pPr>
            <a:endParaRPr lang="en-US" sz="2400"/>
          </a:p>
          <a:p>
            <a:pPr marL="457200" lvl="0" indent="-457200">
              <a:buFont typeface="+mj-lt"/>
              <a:buAutoNum type="arabicPeriod"/>
            </a:pPr>
            <a:endParaRPr lang="en-US"/>
          </a:p>
          <a:p>
            <a:pPr lvl="0"/>
            <a:endParaRPr lang="en-US"/>
          </a:p>
          <a:p>
            <a:endParaRPr lang="en-US"/>
          </a:p>
        </p:txBody>
      </p:sp>
      <p:sp>
        <p:nvSpPr>
          <p:cNvPr id="4" name="Title 3"/>
          <p:cNvSpPr>
            <a:spLocks noGrp="1"/>
          </p:cNvSpPr>
          <p:nvPr>
            <p:ph type="title"/>
          </p:nvPr>
        </p:nvSpPr>
        <p:spPr>
          <a:xfrm>
            <a:off x="1000335" y="113245"/>
            <a:ext cx="7962693" cy="523220"/>
          </a:xfrm>
        </p:spPr>
        <p:txBody>
          <a:bodyPr/>
          <a:lstStyle/>
          <a:p>
            <a:r>
              <a:rPr lang="en-US" sz="2800"/>
              <a:t>Outdoor Learning/Environmental Education Activities</a:t>
            </a:r>
          </a:p>
        </p:txBody>
      </p:sp>
    </p:spTree>
    <p:extLst>
      <p:ext uri="{BB962C8B-B14F-4D97-AF65-F5344CB8AC3E}">
        <p14:creationId xmlns:p14="http://schemas.microsoft.com/office/powerpoint/2010/main" val="180293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DD42D0F-7CFE-4B6D-B924-C0BA2BE91302}" type="slidenum">
              <a:rPr lang="en-US" smtClean="0"/>
              <a:pPr/>
              <a:t>2</a:t>
            </a:fld>
            <a:endParaRPr lang="en-US"/>
          </a:p>
        </p:txBody>
      </p:sp>
      <p:sp>
        <p:nvSpPr>
          <p:cNvPr id="4" name="Text Placeholder 3"/>
          <p:cNvSpPr>
            <a:spLocks noGrp="1"/>
          </p:cNvSpPr>
          <p:nvPr>
            <p:ph type="body" sz="quarter" idx="14"/>
          </p:nvPr>
        </p:nvSpPr>
        <p:spPr>
          <a:xfrm>
            <a:off x="309045" y="1247560"/>
            <a:ext cx="6639789" cy="3763962"/>
          </a:xfrm>
        </p:spPr>
        <p:txBody>
          <a:bodyPr lIns="91440" tIns="45720" rIns="91440" bIns="45720" anchor="t"/>
          <a:lstStyle/>
          <a:p>
            <a:r>
              <a:rPr lang="en-US" sz="2200"/>
              <a:t>Icebreaker</a:t>
            </a:r>
            <a:endParaRPr lang="en-US" sz="2200">
              <a:cs typeface="Calibri"/>
            </a:endParaRPr>
          </a:p>
          <a:p>
            <a:r>
              <a:rPr lang="en-US" sz="2200"/>
              <a:t>Grantee Information</a:t>
            </a:r>
            <a:endParaRPr lang="en-US" sz="2200">
              <a:cs typeface="Calibri"/>
            </a:endParaRPr>
          </a:p>
          <a:p>
            <a:r>
              <a:rPr lang="en-US" sz="2200"/>
              <a:t>Program Area Activities</a:t>
            </a:r>
            <a:endParaRPr lang="en-US" sz="2200">
              <a:cs typeface="Calibri"/>
            </a:endParaRPr>
          </a:p>
          <a:p>
            <a:r>
              <a:rPr lang="en-US" sz="2200"/>
              <a:t>Q&amp;A</a:t>
            </a:r>
            <a:endParaRPr lang="en-US" sz="2200">
              <a:cs typeface="Calibri"/>
            </a:endParaRPr>
          </a:p>
          <a:p>
            <a:r>
              <a:rPr lang="en-US" sz="2200">
                <a:cs typeface="Calibri"/>
              </a:rPr>
              <a:t>Program Area Metrics</a:t>
            </a:r>
          </a:p>
          <a:p>
            <a:r>
              <a:rPr lang="en-US" sz="2200">
                <a:cs typeface="Calibri"/>
              </a:rPr>
              <a:t>Metric and Sustainability Tool</a:t>
            </a:r>
          </a:p>
          <a:p>
            <a:r>
              <a:rPr lang="en-US" sz="2200">
                <a:cs typeface="Calibri"/>
              </a:rPr>
              <a:t>Q&amp;A </a:t>
            </a:r>
          </a:p>
          <a:p>
            <a:r>
              <a:rPr lang="en-US" sz="2200"/>
              <a:t>Reporting and Site Visits</a:t>
            </a:r>
            <a:endParaRPr lang="en-US" sz="2200">
              <a:cs typeface="Calibri"/>
            </a:endParaRPr>
          </a:p>
          <a:p>
            <a:r>
              <a:rPr lang="en-US" sz="2200"/>
              <a:t>Tracking Expenses &amp; Submitting Reimbursement Requests</a:t>
            </a:r>
            <a:endParaRPr lang="en-US" sz="2200">
              <a:cs typeface="Calibri"/>
            </a:endParaRPr>
          </a:p>
          <a:p>
            <a:r>
              <a:rPr lang="en-US" sz="2200"/>
              <a:t>Reapplication Process</a:t>
            </a:r>
            <a:endParaRPr lang="en-US" sz="2200">
              <a:cs typeface="Calibri"/>
            </a:endParaRPr>
          </a:p>
          <a:p>
            <a:r>
              <a:rPr lang="en-US" sz="2200"/>
              <a:t>Important Dates to Remember</a:t>
            </a:r>
            <a:endParaRPr lang="en-US" sz="2200">
              <a:cs typeface="Calibri"/>
            </a:endParaRPr>
          </a:p>
          <a:p>
            <a:r>
              <a:rPr lang="en-US" sz="2200"/>
              <a:t>Q&amp;A</a:t>
            </a:r>
            <a:endParaRPr lang="en-US" sz="2200">
              <a:cs typeface="Calibri"/>
            </a:endParaRPr>
          </a:p>
          <a:p>
            <a:pPr marL="0" indent="0">
              <a:buNone/>
            </a:pPr>
            <a:endParaRPr lang="en-US" sz="2200">
              <a:cs typeface="Calibri"/>
            </a:endParaRPr>
          </a:p>
          <a:p>
            <a:endParaRPr lang="en-US"/>
          </a:p>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025" y="2891330"/>
            <a:ext cx="2847975" cy="16381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374" y="4529474"/>
            <a:ext cx="2847975" cy="183740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374" y="932675"/>
            <a:ext cx="2842789" cy="1958655"/>
          </a:xfrm>
          <a:prstGeom prst="rect">
            <a:avLst/>
          </a:prstGeom>
        </p:spPr>
      </p:pic>
    </p:spTree>
    <p:extLst>
      <p:ext uri="{BB962C8B-B14F-4D97-AF65-F5344CB8AC3E}">
        <p14:creationId xmlns:p14="http://schemas.microsoft.com/office/powerpoint/2010/main" val="139270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20</a:t>
            </a:fld>
            <a:endParaRPr lang="en-US"/>
          </a:p>
        </p:txBody>
      </p:sp>
      <p:sp>
        <p:nvSpPr>
          <p:cNvPr id="3" name="Text Placeholder 2"/>
          <p:cNvSpPr>
            <a:spLocks noGrp="1"/>
          </p:cNvSpPr>
          <p:nvPr>
            <p:ph type="body" sz="quarter" idx="13"/>
          </p:nvPr>
        </p:nvSpPr>
        <p:spPr/>
        <p:txBody>
          <a:bodyPr/>
          <a:lstStyle/>
          <a:p>
            <a:pPr marL="57150" indent="0">
              <a:buNone/>
            </a:pPr>
            <a:r>
              <a:rPr lang="en-US"/>
              <a:t>6. Provide resources, materials and equipment for creating outdoor learning/nature-learning areas.</a:t>
            </a:r>
          </a:p>
          <a:p>
            <a:pPr marL="0" indent="0">
              <a:buNone/>
            </a:pPr>
            <a:r>
              <a:rPr lang="en-US"/>
              <a:t>7. Grantees will be required to work with each facility they serve to develop a realistic sustainability plan to support the facility in continuing and enhancing, if appropriate, the programming after the grant ends.</a:t>
            </a:r>
          </a:p>
          <a:p>
            <a:pPr marL="0" indent="0">
              <a:buNone/>
            </a:pPr>
            <a:r>
              <a:rPr lang="en-US"/>
              <a:t>8. Work with a minimum of seven early learning facilities during the grant period</a:t>
            </a:r>
          </a:p>
        </p:txBody>
      </p:sp>
      <p:sp>
        <p:nvSpPr>
          <p:cNvPr id="4" name="Title 3"/>
          <p:cNvSpPr>
            <a:spLocks noGrp="1"/>
          </p:cNvSpPr>
          <p:nvPr>
            <p:ph type="title"/>
          </p:nvPr>
        </p:nvSpPr>
        <p:spPr>
          <a:xfrm>
            <a:off x="1000335" y="113245"/>
            <a:ext cx="7962693" cy="523220"/>
          </a:xfrm>
        </p:spPr>
        <p:txBody>
          <a:bodyPr/>
          <a:lstStyle/>
          <a:p>
            <a:r>
              <a:rPr lang="en-US" sz="2800"/>
              <a:t>Outdoor Learning/Environmental Education Activities</a:t>
            </a:r>
          </a:p>
        </p:txBody>
      </p:sp>
    </p:spTree>
    <p:extLst>
      <p:ext uri="{BB962C8B-B14F-4D97-AF65-F5344CB8AC3E}">
        <p14:creationId xmlns:p14="http://schemas.microsoft.com/office/powerpoint/2010/main" val="340796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21</a:t>
            </a:fld>
            <a:endParaRPr lang="en-US"/>
          </a:p>
        </p:txBody>
      </p:sp>
      <p:sp>
        <p:nvSpPr>
          <p:cNvPr id="3" name="Text Placeholder 2"/>
          <p:cNvSpPr>
            <a:spLocks noGrp="1"/>
          </p:cNvSpPr>
          <p:nvPr>
            <p:ph type="body" sz="quarter" idx="13"/>
          </p:nvPr>
        </p:nvSpPr>
        <p:spPr>
          <a:xfrm>
            <a:off x="117020" y="1022857"/>
            <a:ext cx="8755823" cy="5176857"/>
          </a:xfrm>
        </p:spPr>
        <p:txBody>
          <a:bodyPr/>
          <a:lstStyle/>
          <a:p>
            <a:pPr>
              <a:buFont typeface="Wingdings" panose="05000000000000000000" pitchFamily="2" charset="2"/>
              <a:buChar char="q"/>
            </a:pPr>
            <a:r>
              <a:rPr lang="en-US"/>
              <a:t>Increase the number of facilities maintaining a culture that supports and encourages staff wellness.</a:t>
            </a:r>
          </a:p>
          <a:p>
            <a:pPr>
              <a:buFont typeface="Wingdings" panose="05000000000000000000" pitchFamily="2" charset="2"/>
              <a:buChar char="q"/>
            </a:pPr>
            <a:endParaRPr lang="en-US"/>
          </a:p>
          <a:p>
            <a:pPr>
              <a:buFont typeface="Wingdings" panose="05000000000000000000" pitchFamily="2" charset="2"/>
              <a:buChar char="q"/>
            </a:pPr>
            <a:r>
              <a:rPr lang="en-US"/>
              <a:t>Provide training concerning staff well- being.</a:t>
            </a:r>
          </a:p>
          <a:p>
            <a:pPr>
              <a:buFont typeface="Wingdings" panose="05000000000000000000" pitchFamily="2" charset="2"/>
              <a:buChar char="q"/>
            </a:pPr>
            <a:endParaRPr lang="en-US"/>
          </a:p>
          <a:p>
            <a:pPr>
              <a:buFont typeface="Wingdings" panose="05000000000000000000" pitchFamily="2" charset="2"/>
              <a:buChar char="q"/>
            </a:pPr>
            <a:r>
              <a:rPr lang="en-US"/>
              <a:t>Provide technical assistance associated with designing an educator well-being program.</a:t>
            </a:r>
          </a:p>
          <a:p>
            <a:pPr>
              <a:buFont typeface="Wingdings" panose="05000000000000000000" pitchFamily="2" charset="2"/>
              <a:buChar char="q"/>
            </a:pPr>
            <a:endParaRPr lang="en-US"/>
          </a:p>
          <a:p>
            <a:pPr>
              <a:buFont typeface="Wingdings" panose="05000000000000000000" pitchFamily="2" charset="2"/>
              <a:buChar char="q"/>
            </a:pPr>
            <a:r>
              <a:rPr lang="en-US"/>
              <a:t>Support the implementation of educator wellness program that fosters a working environment of mutual respect, trust and teamwork where staff feel empowered to make decisions and know that program leadership supports them.</a:t>
            </a:r>
          </a:p>
        </p:txBody>
      </p:sp>
      <p:sp>
        <p:nvSpPr>
          <p:cNvPr id="4" name="Title 3"/>
          <p:cNvSpPr>
            <a:spLocks noGrp="1"/>
          </p:cNvSpPr>
          <p:nvPr>
            <p:ph type="title"/>
          </p:nvPr>
        </p:nvSpPr>
        <p:spPr>
          <a:xfrm>
            <a:off x="1000335" y="113245"/>
            <a:ext cx="6599114" cy="584775"/>
          </a:xfrm>
        </p:spPr>
        <p:txBody>
          <a:bodyPr/>
          <a:lstStyle/>
          <a:p>
            <a:r>
              <a:rPr lang="en-US" sz="3200" b="1"/>
              <a:t>Staff/Center Wellness Policy Checklist</a:t>
            </a:r>
            <a:endParaRPr lang="en-US" sz="3200"/>
          </a:p>
        </p:txBody>
      </p:sp>
    </p:spTree>
    <p:extLst>
      <p:ext uri="{BB962C8B-B14F-4D97-AF65-F5344CB8AC3E}">
        <p14:creationId xmlns:p14="http://schemas.microsoft.com/office/powerpoint/2010/main" val="246562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22</a:t>
            </a:fld>
            <a:endParaRPr lang="en-US"/>
          </a:p>
        </p:txBody>
      </p:sp>
      <p:sp>
        <p:nvSpPr>
          <p:cNvPr id="3" name="Text Placeholder 2"/>
          <p:cNvSpPr>
            <a:spLocks noGrp="1"/>
          </p:cNvSpPr>
          <p:nvPr>
            <p:ph type="body" sz="quarter" idx="13"/>
          </p:nvPr>
        </p:nvSpPr>
        <p:spPr/>
        <p:txBody>
          <a:bodyPr lIns="91440" tIns="45720" rIns="91440" bIns="45720" anchor="t"/>
          <a:lstStyle/>
          <a:p>
            <a:pPr marL="457200" indent="-457200">
              <a:buFont typeface="+mj-lt"/>
              <a:buAutoNum type="arabicPeriod"/>
            </a:pPr>
            <a:r>
              <a:rPr lang="en-US"/>
              <a:t>Conduct a pre and post assessment of educator wellness to assess the staff strengths and needs. Conduct a pre and post environmental assessment to assess the wellness culture of the facility, including practices and policies. The results of the pre-assessment should inform the grantees’ plan for each facility.</a:t>
            </a:r>
          </a:p>
          <a:p>
            <a:pPr marL="457200" indent="-457200">
              <a:buFont typeface="+mj-lt"/>
              <a:buAutoNum type="arabicPeriod"/>
            </a:pPr>
            <a:r>
              <a:rPr lang="en-US"/>
              <a:t>Implement an evidence-based or evidence-informed staff wellness program that aligns with the themes addressed in the U.S. Department of Health and Human Services’ September 27, 2021 </a:t>
            </a:r>
            <a:r>
              <a:rPr lang="en-US">
                <a:hlinkClick r:id="rId3"/>
              </a:rPr>
              <a:t>Supporting the Wellness of All Staff in the Head Start Workforce | ECLKC (hhs.gov) </a:t>
            </a:r>
            <a:r>
              <a:rPr lang="en-US"/>
              <a:t>(Log Number ACF-IM-HS-21-05) according to the centers’ readiness and need as demonstrated in staff and environmental assessments.</a:t>
            </a:r>
          </a:p>
          <a:p>
            <a:pPr marL="457200" indent="-457200">
              <a:buFont typeface="+mj-lt"/>
              <a:buAutoNum type="arabicPeriod"/>
            </a:pPr>
            <a:r>
              <a:rPr lang="en-US"/>
              <a:t>Provide technical assistance to child development facilities at least four times per month during the grant period to help them successfully implement a staff wellness program. The grantee may begin the grant period by leading the implementation; however, through training and technical assistance the facility staff and leadership must gain the competence to lead and maintain the program independently. </a:t>
            </a:r>
            <a:endParaRPr lang="en-US">
              <a:cs typeface="Calibri"/>
            </a:endParaRPr>
          </a:p>
        </p:txBody>
      </p:sp>
      <p:sp>
        <p:nvSpPr>
          <p:cNvPr id="4" name="Title 3"/>
          <p:cNvSpPr>
            <a:spLocks noGrp="1"/>
          </p:cNvSpPr>
          <p:nvPr>
            <p:ph type="title"/>
          </p:nvPr>
        </p:nvSpPr>
        <p:spPr>
          <a:xfrm>
            <a:off x="1000335" y="113245"/>
            <a:ext cx="7958782" cy="523220"/>
          </a:xfrm>
        </p:spPr>
        <p:txBody>
          <a:bodyPr/>
          <a:lstStyle/>
          <a:p>
            <a:r>
              <a:rPr lang="en-US" sz="2800"/>
              <a:t>Staff Wellness/Center Wellness Policy Grant Activities</a:t>
            </a:r>
          </a:p>
        </p:txBody>
      </p:sp>
    </p:spTree>
    <p:extLst>
      <p:ext uri="{BB962C8B-B14F-4D97-AF65-F5344CB8AC3E}">
        <p14:creationId xmlns:p14="http://schemas.microsoft.com/office/powerpoint/2010/main" val="392224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23</a:t>
            </a:fld>
            <a:endParaRPr lang="en-US"/>
          </a:p>
        </p:txBody>
      </p:sp>
      <p:sp>
        <p:nvSpPr>
          <p:cNvPr id="3" name="Text Placeholder 2"/>
          <p:cNvSpPr>
            <a:spLocks noGrp="1"/>
          </p:cNvSpPr>
          <p:nvPr>
            <p:ph type="body" sz="quarter" idx="13"/>
          </p:nvPr>
        </p:nvSpPr>
        <p:spPr/>
        <p:txBody>
          <a:bodyPr/>
          <a:lstStyle/>
          <a:p>
            <a:pPr marL="465138" indent="-465138">
              <a:buNone/>
            </a:pPr>
            <a:r>
              <a:rPr lang="en-US"/>
              <a:t>4.     Provide resources, materials and equipment for operating am educator wellness program.</a:t>
            </a:r>
          </a:p>
          <a:p>
            <a:pPr marL="465138" indent="-465138">
              <a:buNone/>
            </a:pPr>
            <a:r>
              <a:rPr lang="en-US"/>
              <a:t>5.     Grantees will be required to work with each facility they serve to develop a realistic sustainability plan to support the facility in continuing and enhancing, if appropriate, the programming after the grant ends.</a:t>
            </a:r>
          </a:p>
          <a:p>
            <a:pPr marL="465138" indent="-465138">
              <a:buNone/>
            </a:pPr>
            <a:r>
              <a:rPr lang="en-US"/>
              <a:t>6.     Work with a minimum of seven early learning facilities during the grant period.</a:t>
            </a:r>
          </a:p>
          <a:p>
            <a:endParaRPr lang="en-US"/>
          </a:p>
          <a:p>
            <a:endParaRPr lang="en-US"/>
          </a:p>
        </p:txBody>
      </p:sp>
      <p:sp>
        <p:nvSpPr>
          <p:cNvPr id="4" name="Title 3"/>
          <p:cNvSpPr>
            <a:spLocks noGrp="1"/>
          </p:cNvSpPr>
          <p:nvPr>
            <p:ph type="title"/>
          </p:nvPr>
        </p:nvSpPr>
        <p:spPr>
          <a:xfrm>
            <a:off x="1000335" y="113245"/>
            <a:ext cx="7958782" cy="523220"/>
          </a:xfrm>
        </p:spPr>
        <p:txBody>
          <a:bodyPr/>
          <a:lstStyle/>
          <a:p>
            <a:r>
              <a:rPr lang="en-US" sz="2800"/>
              <a:t>Staff Wellness/Center Wellness Policy Grant Activities</a:t>
            </a:r>
          </a:p>
        </p:txBody>
      </p:sp>
    </p:spTree>
    <p:extLst>
      <p:ext uri="{BB962C8B-B14F-4D97-AF65-F5344CB8AC3E}">
        <p14:creationId xmlns:p14="http://schemas.microsoft.com/office/powerpoint/2010/main" val="1799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a:ea typeface="+mn-lt"/>
                <a:cs typeface="+mn-lt"/>
              </a:rPr>
              <a:t>Question Break </a:t>
            </a:r>
            <a:endParaRPr lang="en-US"/>
          </a:p>
        </p:txBody>
      </p:sp>
    </p:spTree>
    <p:extLst>
      <p:ext uri="{BB962C8B-B14F-4D97-AF65-F5344CB8AC3E}">
        <p14:creationId xmlns:p14="http://schemas.microsoft.com/office/powerpoint/2010/main" val="228539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a:ea typeface="+mn-lt"/>
                <a:cs typeface="+mn-lt"/>
              </a:rPr>
              <a:t>Program Area Metrics </a:t>
            </a:r>
            <a:endParaRPr lang="en-US"/>
          </a:p>
        </p:txBody>
      </p:sp>
    </p:spTree>
    <p:extLst>
      <p:ext uri="{BB962C8B-B14F-4D97-AF65-F5344CB8AC3E}">
        <p14:creationId xmlns:p14="http://schemas.microsoft.com/office/powerpoint/2010/main" val="94813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26</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endParaRPr lang="en-US">
              <a:cs typeface="Calibri"/>
            </a:endParaRPr>
          </a:p>
          <a:p>
            <a:endParaRPr lang="en-US">
              <a:cs typeface="Calibri"/>
            </a:endParaRPr>
          </a:p>
          <a:p>
            <a:endParaRPr lang="en-US">
              <a:cs typeface="Calibri"/>
            </a:endParaRPr>
          </a:p>
          <a:p>
            <a:endParaRPr lang="en-US"/>
          </a:p>
          <a:p>
            <a:endParaRPr lang="en-US"/>
          </a:p>
          <a:p>
            <a:endParaRPr lang="en-US"/>
          </a:p>
          <a:p>
            <a:endParaRPr lang="en-US">
              <a:cs typeface="Calibri"/>
            </a:endParaRPr>
          </a:p>
        </p:txBody>
      </p:sp>
      <p:sp>
        <p:nvSpPr>
          <p:cNvPr id="4" name="Title 3"/>
          <p:cNvSpPr>
            <a:spLocks noGrp="1"/>
          </p:cNvSpPr>
          <p:nvPr>
            <p:ph type="title"/>
          </p:nvPr>
        </p:nvSpPr>
        <p:spPr>
          <a:xfrm>
            <a:off x="991741" y="250749"/>
            <a:ext cx="8027647" cy="430887"/>
          </a:xfrm>
        </p:spPr>
        <p:txBody>
          <a:bodyPr wrap="none" lIns="91440" tIns="45720" rIns="91440" bIns="45720" anchor="t">
            <a:spAutoFit/>
          </a:bodyPr>
          <a:lstStyle/>
          <a:p>
            <a:r>
              <a:rPr lang="en-US" sz="2200" b="1">
                <a:ea typeface="+mj-lt"/>
                <a:cs typeface="+mj-lt"/>
              </a:rPr>
              <a:t>Farm to Childcare and Local Food Procurement Component Metrics</a:t>
            </a:r>
            <a:endParaRPr lang="en-US" sz="2200">
              <a:cs typeface="Calibri"/>
            </a:endParaRPr>
          </a:p>
        </p:txBody>
      </p:sp>
      <p:graphicFrame>
        <p:nvGraphicFramePr>
          <p:cNvPr id="16" name="Diagram 16">
            <a:extLst>
              <a:ext uri="{FF2B5EF4-FFF2-40B4-BE49-F238E27FC236}">
                <a16:creationId xmlns:a16="http://schemas.microsoft.com/office/drawing/2014/main" id="{CA476BBE-721E-FE80-41BF-24ED6F86485C}"/>
              </a:ext>
            </a:extLst>
          </p:cNvPr>
          <p:cNvGraphicFramePr/>
          <p:nvPr>
            <p:extLst>
              <p:ext uri="{D42A27DB-BD31-4B8C-83A1-F6EECF244321}">
                <p14:modId xmlns:p14="http://schemas.microsoft.com/office/powerpoint/2010/main" val="1897240655"/>
              </p:ext>
            </p:extLst>
          </p:nvPr>
        </p:nvGraphicFramePr>
        <p:xfrm>
          <a:off x="309384" y="1918178"/>
          <a:ext cx="8456480" cy="285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06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27</a:t>
            </a:fld>
            <a:endParaRPr lang="en-US"/>
          </a:p>
        </p:txBody>
      </p:sp>
      <p:sp>
        <p:nvSpPr>
          <p:cNvPr id="3" name="Text Placeholder 2"/>
          <p:cNvSpPr>
            <a:spLocks noGrp="1"/>
          </p:cNvSpPr>
          <p:nvPr>
            <p:ph type="body" sz="quarter" idx="13"/>
          </p:nvPr>
        </p:nvSpPr>
        <p:spPr>
          <a:xfrm>
            <a:off x="309045" y="996170"/>
            <a:ext cx="8525393" cy="5023237"/>
          </a:xfrm>
        </p:spPr>
        <p:txBody>
          <a:bodyPr lIns="91440" tIns="45720" rIns="91440" bIns="45720" anchor="t"/>
          <a:lstStyle/>
          <a:p>
            <a:pPr>
              <a:buNone/>
            </a:pPr>
            <a:r>
              <a:rPr lang="en-US" sz="1100" b="1" u="sng">
                <a:ea typeface="+mn-lt"/>
                <a:cs typeface="+mn-lt"/>
              </a:rPr>
              <a:t>System</a:t>
            </a:r>
            <a:r>
              <a:rPr lang="en-US" sz="1100" b="1">
                <a:ea typeface="+mn-lt"/>
                <a:cs typeface="+mn-lt"/>
              </a:rPr>
              <a:t>: Facility has a program-wide culture that promotes children's and staff mental health, social and emotional well-being and overall health via actionable staff wellness steps and strategies based on identified needs of the facility. </a:t>
            </a:r>
            <a:endParaRPr lang="en-US" sz="1100">
              <a:ea typeface="+mn-lt"/>
              <a:cs typeface="+mn-lt"/>
            </a:endParaRPr>
          </a:p>
          <a:p>
            <a:pPr>
              <a:buNone/>
            </a:pPr>
            <a:r>
              <a:rPr lang="en-US" sz="1100">
                <a:ea typeface="+mn-lt"/>
                <a:cs typeface="+mn-lt"/>
              </a:rPr>
              <a:t>To achieve this, programs can:</a:t>
            </a:r>
          </a:p>
          <a:p>
            <a:pPr marL="0" indent="0">
              <a:buNone/>
            </a:pPr>
            <a:endParaRPr lang="en-US" sz="1100">
              <a:ea typeface="+mn-lt"/>
              <a:cs typeface="+mn-lt"/>
            </a:endParaRPr>
          </a:p>
        </p:txBody>
      </p:sp>
      <p:sp>
        <p:nvSpPr>
          <p:cNvPr id="4" name="Title 3"/>
          <p:cNvSpPr>
            <a:spLocks noGrp="1"/>
          </p:cNvSpPr>
          <p:nvPr>
            <p:ph type="title"/>
          </p:nvPr>
        </p:nvSpPr>
        <p:spPr>
          <a:xfrm>
            <a:off x="983147" y="207779"/>
            <a:ext cx="7907421" cy="492443"/>
          </a:xfrm>
        </p:spPr>
        <p:txBody>
          <a:bodyPr wrap="none" lIns="91440" tIns="45720" rIns="91440" bIns="45720" anchor="t">
            <a:spAutoFit/>
          </a:bodyPr>
          <a:lstStyle/>
          <a:p>
            <a:r>
              <a:rPr lang="en-US" sz="2600" b="1">
                <a:ea typeface="+mj-lt"/>
                <a:cs typeface="+mj-lt"/>
              </a:rPr>
              <a:t>Staff Wellness Culture and Program Component Metrics</a:t>
            </a:r>
            <a:endParaRPr lang="en-US" sz="2600">
              <a:cs typeface="Calibri"/>
            </a:endParaRPr>
          </a:p>
        </p:txBody>
      </p:sp>
      <p:graphicFrame>
        <p:nvGraphicFramePr>
          <p:cNvPr id="5" name="Diagram 5">
            <a:extLst>
              <a:ext uri="{FF2B5EF4-FFF2-40B4-BE49-F238E27FC236}">
                <a16:creationId xmlns:a16="http://schemas.microsoft.com/office/drawing/2014/main" id="{DAC2F895-0425-4D6A-27CC-7CBA2C5AFC55}"/>
              </a:ext>
            </a:extLst>
          </p:cNvPr>
          <p:cNvGraphicFramePr/>
          <p:nvPr>
            <p:extLst>
              <p:ext uri="{D42A27DB-BD31-4B8C-83A1-F6EECF244321}">
                <p14:modId xmlns:p14="http://schemas.microsoft.com/office/powerpoint/2010/main" val="591447367"/>
              </p:ext>
            </p:extLst>
          </p:nvPr>
        </p:nvGraphicFramePr>
        <p:xfrm>
          <a:off x="575797" y="1623658"/>
          <a:ext cx="7854902" cy="436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29C671EF-87C5-A393-4B45-21426CEA9B8C}"/>
              </a:ext>
            </a:extLst>
          </p:cNvPr>
          <p:cNvSpPr txBox="1"/>
          <p:nvPr/>
        </p:nvSpPr>
        <p:spPr>
          <a:xfrm>
            <a:off x="308472" y="6165773"/>
            <a:ext cx="67092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t>Reference: </a:t>
            </a:r>
            <a:r>
              <a:rPr lang="en-US" sz="1000">
                <a:solidFill>
                  <a:srgbClr val="0000FF"/>
                </a:solidFill>
                <a:cs typeface="Arial"/>
                <a:hlinkClick r:id="rId8"/>
              </a:rPr>
              <a:t>Supporting the Wellness of All Staff in the Head Start Workforce | ECLKC (hhs.gov)</a:t>
            </a:r>
            <a:r>
              <a:rPr lang="en-US" sz="1000"/>
              <a:t> </a:t>
            </a:r>
          </a:p>
        </p:txBody>
      </p:sp>
    </p:spTree>
    <p:extLst>
      <p:ext uri="{BB962C8B-B14F-4D97-AF65-F5344CB8AC3E}">
        <p14:creationId xmlns:p14="http://schemas.microsoft.com/office/powerpoint/2010/main" val="1161080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28</a:t>
            </a:fld>
            <a:endParaRPr lang="en-US"/>
          </a:p>
        </p:txBody>
      </p:sp>
      <p:sp>
        <p:nvSpPr>
          <p:cNvPr id="3" name="Text Placeholder 2"/>
          <p:cNvSpPr>
            <a:spLocks noGrp="1"/>
          </p:cNvSpPr>
          <p:nvPr>
            <p:ph type="body" sz="quarter" idx="13"/>
          </p:nvPr>
        </p:nvSpPr>
        <p:spPr>
          <a:xfrm>
            <a:off x="309045" y="996170"/>
            <a:ext cx="8525393" cy="5023237"/>
          </a:xfrm>
        </p:spPr>
        <p:txBody>
          <a:bodyPr lIns="91440" tIns="45720" rIns="91440" bIns="45720" anchor="t"/>
          <a:lstStyle/>
          <a:p>
            <a:pPr marL="0" indent="0">
              <a:buNone/>
            </a:pPr>
            <a:r>
              <a:rPr lang="en-US" sz="1100" b="1" u="sng">
                <a:ea typeface="+mn-lt"/>
                <a:cs typeface="+mn-lt"/>
              </a:rPr>
              <a:t>Culture</a:t>
            </a:r>
            <a:r>
              <a:rPr lang="en-US" sz="1100" b="1">
                <a:ea typeface="+mn-lt"/>
                <a:cs typeface="+mn-lt"/>
              </a:rPr>
              <a:t>: Facilities foster a working environment of mutual respect, trust, and teamwork where staff feel empowered to make decisions and know that program leadership are there to support them. </a:t>
            </a:r>
            <a:r>
              <a:rPr lang="en-US" sz="1100">
                <a:ea typeface="+mn-lt"/>
                <a:cs typeface="+mn-lt"/>
              </a:rPr>
              <a:t>To achieve this, programs can: For example:</a:t>
            </a:r>
          </a:p>
        </p:txBody>
      </p:sp>
      <p:sp>
        <p:nvSpPr>
          <p:cNvPr id="4" name="Title 3"/>
          <p:cNvSpPr>
            <a:spLocks noGrp="1"/>
          </p:cNvSpPr>
          <p:nvPr>
            <p:ph type="title"/>
          </p:nvPr>
        </p:nvSpPr>
        <p:spPr>
          <a:xfrm>
            <a:off x="983147" y="207779"/>
            <a:ext cx="7907421" cy="492443"/>
          </a:xfrm>
        </p:spPr>
        <p:txBody>
          <a:bodyPr wrap="none" lIns="91440" tIns="45720" rIns="91440" bIns="45720" anchor="t">
            <a:spAutoFit/>
          </a:bodyPr>
          <a:lstStyle/>
          <a:p>
            <a:r>
              <a:rPr lang="en-US" sz="2600" b="1">
                <a:ea typeface="+mj-lt"/>
                <a:cs typeface="+mj-lt"/>
              </a:rPr>
              <a:t>Staff Wellness Culture and Program Component Metrics</a:t>
            </a:r>
            <a:endParaRPr lang="en-US" sz="2600">
              <a:cs typeface="Calibri"/>
            </a:endParaRPr>
          </a:p>
        </p:txBody>
      </p:sp>
      <p:graphicFrame>
        <p:nvGraphicFramePr>
          <p:cNvPr id="5" name="Diagram 5">
            <a:extLst>
              <a:ext uri="{FF2B5EF4-FFF2-40B4-BE49-F238E27FC236}">
                <a16:creationId xmlns:a16="http://schemas.microsoft.com/office/drawing/2014/main" id="{DAC2F895-0425-4D6A-27CC-7CBA2C5AFC55}"/>
              </a:ext>
            </a:extLst>
          </p:cNvPr>
          <p:cNvGraphicFramePr/>
          <p:nvPr/>
        </p:nvGraphicFramePr>
        <p:xfrm>
          <a:off x="575797" y="1479884"/>
          <a:ext cx="7854902" cy="436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29C671EF-87C5-A393-4B45-21426CEA9B8C}"/>
              </a:ext>
            </a:extLst>
          </p:cNvPr>
          <p:cNvSpPr txBox="1"/>
          <p:nvPr/>
        </p:nvSpPr>
        <p:spPr>
          <a:xfrm>
            <a:off x="308472" y="6165773"/>
            <a:ext cx="67092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t>Reference: </a:t>
            </a:r>
            <a:r>
              <a:rPr lang="en-US" sz="1000">
                <a:solidFill>
                  <a:srgbClr val="0000FF"/>
                </a:solidFill>
                <a:cs typeface="Arial"/>
                <a:hlinkClick r:id="rId8"/>
              </a:rPr>
              <a:t>Supporting the Wellness of All Staff in the Head Start Workforce | ECLKC (hhs.gov)</a:t>
            </a:r>
            <a:r>
              <a:rPr lang="en-US" sz="1000"/>
              <a:t> </a:t>
            </a:r>
          </a:p>
        </p:txBody>
      </p:sp>
    </p:spTree>
    <p:extLst>
      <p:ext uri="{BB962C8B-B14F-4D97-AF65-F5344CB8AC3E}">
        <p14:creationId xmlns:p14="http://schemas.microsoft.com/office/powerpoint/2010/main" val="137393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29</a:t>
            </a:fld>
            <a:endParaRPr lang="en-US"/>
          </a:p>
        </p:txBody>
      </p:sp>
      <p:sp>
        <p:nvSpPr>
          <p:cNvPr id="3" name="Text Placeholder 2"/>
          <p:cNvSpPr>
            <a:spLocks noGrp="1"/>
          </p:cNvSpPr>
          <p:nvPr>
            <p:ph type="body" sz="quarter" idx="13"/>
          </p:nvPr>
        </p:nvSpPr>
        <p:spPr/>
        <p:txBody>
          <a:bodyPr lIns="91440" tIns="45720" rIns="91440" bIns="45720" anchor="t"/>
          <a:lstStyle/>
          <a:p>
            <a:endParaRPr lang="en-US">
              <a:cs typeface="Calibri"/>
            </a:endParaRPr>
          </a:p>
          <a:p>
            <a:endParaRPr lang="en-US">
              <a:cs typeface="Calibri"/>
            </a:endParaRPr>
          </a:p>
          <a:p>
            <a:endParaRPr lang="en-US">
              <a:cs typeface="Calibri"/>
            </a:endParaRPr>
          </a:p>
          <a:p>
            <a:endParaRPr lang="en-US"/>
          </a:p>
          <a:p>
            <a:endParaRPr lang="en-US"/>
          </a:p>
          <a:p>
            <a:endParaRPr lang="en-US"/>
          </a:p>
          <a:p>
            <a:endParaRPr lang="en-US">
              <a:cs typeface="Calibri"/>
            </a:endParaRPr>
          </a:p>
        </p:txBody>
      </p:sp>
      <p:sp>
        <p:nvSpPr>
          <p:cNvPr id="4" name="Title 3"/>
          <p:cNvSpPr>
            <a:spLocks noGrp="1"/>
          </p:cNvSpPr>
          <p:nvPr>
            <p:ph type="title"/>
          </p:nvPr>
        </p:nvSpPr>
        <p:spPr>
          <a:xfrm>
            <a:off x="1008929" y="267937"/>
            <a:ext cx="7696531" cy="430887"/>
          </a:xfrm>
        </p:spPr>
        <p:txBody>
          <a:bodyPr wrap="none" lIns="91440" tIns="45720" rIns="91440" bIns="45720" anchor="t">
            <a:spAutoFit/>
          </a:bodyPr>
          <a:lstStyle/>
          <a:p>
            <a:r>
              <a:rPr lang="en-US" sz="2200" b="1">
                <a:ea typeface="+mj-lt"/>
                <a:cs typeface="+mj-lt"/>
              </a:rPr>
              <a:t>Outdoor Learning/Environmental Education Component Metrics</a:t>
            </a:r>
            <a:endParaRPr lang="en-US" sz="2200">
              <a:cs typeface="Calibri"/>
            </a:endParaRPr>
          </a:p>
        </p:txBody>
      </p:sp>
      <p:graphicFrame>
        <p:nvGraphicFramePr>
          <p:cNvPr id="5" name="Diagram 5">
            <a:extLst>
              <a:ext uri="{FF2B5EF4-FFF2-40B4-BE49-F238E27FC236}">
                <a16:creationId xmlns:a16="http://schemas.microsoft.com/office/drawing/2014/main" id="{95C20DFC-67B9-19D5-5A55-30546BBD1943}"/>
              </a:ext>
            </a:extLst>
          </p:cNvPr>
          <p:cNvGraphicFramePr/>
          <p:nvPr>
            <p:extLst>
              <p:ext uri="{D42A27DB-BD31-4B8C-83A1-F6EECF244321}">
                <p14:modId xmlns:p14="http://schemas.microsoft.com/office/powerpoint/2010/main" val="3016832775"/>
              </p:ext>
            </p:extLst>
          </p:nvPr>
        </p:nvGraphicFramePr>
        <p:xfrm>
          <a:off x="532827" y="1179095"/>
          <a:ext cx="7906466" cy="467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571A6776-0746-8737-6D2E-7BDC3E67E1DA}"/>
              </a:ext>
            </a:extLst>
          </p:cNvPr>
          <p:cNvSpPr txBox="1"/>
          <p:nvPr/>
        </p:nvSpPr>
        <p:spPr>
          <a:xfrm>
            <a:off x="528810" y="6119870"/>
            <a:ext cx="838016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t>Reference:</a:t>
            </a:r>
            <a:r>
              <a:rPr lang="en-US" sz="1000"/>
              <a:t> Early Childhood Environmental Education Programs: Guidelines for Excellence can be found here: </a:t>
            </a:r>
            <a:r>
              <a:rPr lang="en-US" sz="1000">
                <a:solidFill>
                  <a:srgbClr val="0000FF"/>
                </a:solidFill>
                <a:cs typeface="Segoe UI"/>
                <a:hlinkClick r:id="rId8"/>
              </a:rPr>
              <a:t>early_childhood_ee_guidelines.pdf (naaee.org)</a:t>
            </a:r>
            <a:endParaRPr lang="en-US" sz="1000"/>
          </a:p>
        </p:txBody>
      </p:sp>
    </p:spTree>
    <p:extLst>
      <p:ext uri="{BB962C8B-B14F-4D97-AF65-F5344CB8AC3E}">
        <p14:creationId xmlns:p14="http://schemas.microsoft.com/office/powerpoint/2010/main" val="361538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Icebreaker</a:t>
            </a:r>
          </a:p>
        </p:txBody>
      </p:sp>
    </p:spTree>
    <p:extLst>
      <p:ext uri="{BB962C8B-B14F-4D97-AF65-F5344CB8AC3E}">
        <p14:creationId xmlns:p14="http://schemas.microsoft.com/office/powerpoint/2010/main" val="135031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a:ea typeface="+mn-lt"/>
                <a:cs typeface="+mn-lt"/>
              </a:rPr>
              <a:t>Metrics and Sustainability Tool</a:t>
            </a:r>
            <a:endParaRPr lang="en-US"/>
          </a:p>
        </p:txBody>
      </p:sp>
    </p:spTree>
    <p:extLst>
      <p:ext uri="{BB962C8B-B14F-4D97-AF65-F5344CB8AC3E}">
        <p14:creationId xmlns:p14="http://schemas.microsoft.com/office/powerpoint/2010/main" val="151685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31</a:t>
            </a:fld>
            <a:endParaRPr lang="en-US"/>
          </a:p>
        </p:txBody>
      </p:sp>
      <p:sp>
        <p:nvSpPr>
          <p:cNvPr id="3" name="Text Placeholder 2"/>
          <p:cNvSpPr>
            <a:spLocks noGrp="1"/>
          </p:cNvSpPr>
          <p:nvPr>
            <p:ph type="body" sz="quarter" idx="13"/>
          </p:nvPr>
        </p:nvSpPr>
        <p:spPr/>
        <p:txBody>
          <a:bodyPr lIns="91440" tIns="45720" rIns="91440" bIns="45720" anchor="t"/>
          <a:lstStyle/>
          <a:p>
            <a:r>
              <a:rPr lang="en-US"/>
              <a:t>All grantees will be required to complete the HTA Metrics and Sustainability Tool each quarter to track progress in measurable goals, sustainability status, roadblocks and risks and mitigation strategies for each program area.</a:t>
            </a:r>
            <a:endParaRPr lang="en-US">
              <a:cs typeface="Calibri"/>
            </a:endParaRPr>
          </a:p>
          <a:p>
            <a:r>
              <a:rPr lang="en-US">
                <a:cs typeface="Calibri"/>
              </a:rPr>
              <a:t>Each program area has a defined tiered status for goal attainment that includes </a:t>
            </a:r>
            <a:r>
              <a:rPr lang="en-US" b="1">
                <a:cs typeface="Calibri"/>
              </a:rPr>
              <a:t>Emerging, Evolving and Perfecting </a:t>
            </a:r>
            <a:r>
              <a:rPr lang="en-US">
                <a:cs typeface="Calibri"/>
              </a:rPr>
              <a:t>statuses.</a:t>
            </a:r>
          </a:p>
          <a:p>
            <a:pPr lvl="1"/>
            <a:r>
              <a:rPr lang="en-US">
                <a:cs typeface="Calibri"/>
              </a:rPr>
              <a:t>The goal is for all sites to make improvements to meet assigned objectives.</a:t>
            </a:r>
          </a:p>
          <a:p>
            <a:pPr lvl="1"/>
            <a:r>
              <a:rPr lang="en-US">
                <a:cs typeface="Calibri"/>
              </a:rPr>
              <a:t>Note that some sites may start or end on different statuses progress or quickly.</a:t>
            </a:r>
          </a:p>
          <a:p>
            <a:r>
              <a:rPr lang="en-US">
                <a:cs typeface="Calibri"/>
              </a:rPr>
              <a:t>The Sustainability tool will track and compare the status of your sustainability plan from grant submission for each site. Tool will capture:</a:t>
            </a:r>
          </a:p>
          <a:p>
            <a:pPr lvl="1"/>
            <a:r>
              <a:rPr lang="en-US">
                <a:cs typeface="Calibri"/>
              </a:rPr>
              <a:t>Edits to submission, risk of roadblocks and mitigation strategy</a:t>
            </a:r>
          </a:p>
          <a:p>
            <a:pPr lvl="1"/>
            <a:r>
              <a:rPr lang="en-US">
                <a:cs typeface="Calibri"/>
              </a:rPr>
              <a:t>Status chart for all four quarters</a:t>
            </a:r>
          </a:p>
          <a:p>
            <a:r>
              <a:rPr lang="en-US">
                <a:cs typeface="Calibri"/>
              </a:rPr>
              <a:t>The tool will be provided to all grantees via email and will be available on the OSSE website.</a:t>
            </a:r>
          </a:p>
          <a:p>
            <a:endParaRPr lang="en-US">
              <a:cs typeface="Calibri"/>
            </a:endParaRPr>
          </a:p>
          <a:p>
            <a:endParaRPr lang="en-US"/>
          </a:p>
          <a:p>
            <a:endParaRPr lang="en-US"/>
          </a:p>
          <a:p>
            <a:endParaRPr lang="en-US"/>
          </a:p>
          <a:p>
            <a:endParaRPr lang="en-US">
              <a:cs typeface="Calibri"/>
            </a:endParaRPr>
          </a:p>
        </p:txBody>
      </p:sp>
      <p:sp>
        <p:nvSpPr>
          <p:cNvPr id="4" name="Title 3"/>
          <p:cNvSpPr>
            <a:spLocks noGrp="1"/>
          </p:cNvSpPr>
          <p:nvPr>
            <p:ph type="title"/>
          </p:nvPr>
        </p:nvSpPr>
        <p:spPr>
          <a:xfrm>
            <a:off x="1000335" y="113245"/>
            <a:ext cx="7376507" cy="584775"/>
          </a:xfrm>
        </p:spPr>
        <p:txBody>
          <a:bodyPr wrap="none" lIns="91440" tIns="45720" rIns="91440" bIns="45720" anchor="t">
            <a:spAutoFit/>
          </a:bodyPr>
          <a:lstStyle/>
          <a:p>
            <a:r>
              <a:rPr lang="en-US" sz="3200"/>
              <a:t>Overview of Metrics and Sustainability Tool</a:t>
            </a:r>
            <a:endParaRPr lang="en-US" sz="3200">
              <a:cs typeface="Calibri"/>
            </a:endParaRPr>
          </a:p>
        </p:txBody>
      </p:sp>
    </p:spTree>
    <p:extLst>
      <p:ext uri="{BB962C8B-B14F-4D97-AF65-F5344CB8AC3E}">
        <p14:creationId xmlns:p14="http://schemas.microsoft.com/office/powerpoint/2010/main" val="141101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32</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a:p>
            <a:endParaRPr lang="en-US"/>
          </a:p>
          <a:p>
            <a:endParaRPr lang="en-US">
              <a:cs typeface="Calibri"/>
            </a:endParaRPr>
          </a:p>
          <a:p>
            <a:endParaRPr lang="en-US">
              <a:cs typeface="Calibri"/>
            </a:endParaRPr>
          </a:p>
        </p:txBody>
      </p:sp>
      <p:sp>
        <p:nvSpPr>
          <p:cNvPr id="4" name="Title 3"/>
          <p:cNvSpPr>
            <a:spLocks noGrp="1"/>
          </p:cNvSpPr>
          <p:nvPr>
            <p:ph type="title"/>
          </p:nvPr>
        </p:nvSpPr>
        <p:spPr>
          <a:xfrm>
            <a:off x="1000335" y="113245"/>
            <a:ext cx="4901150" cy="646331"/>
          </a:xfrm>
        </p:spPr>
        <p:txBody>
          <a:bodyPr wrap="none" lIns="91440" tIns="45720" rIns="91440" bIns="45720" anchor="t">
            <a:spAutoFit/>
          </a:bodyPr>
          <a:lstStyle/>
          <a:p>
            <a:r>
              <a:rPr lang="en-US"/>
              <a:t>Metric tabs (instructions)</a:t>
            </a:r>
          </a:p>
        </p:txBody>
      </p:sp>
      <p:graphicFrame>
        <p:nvGraphicFramePr>
          <p:cNvPr id="5" name="Table 5">
            <a:extLst>
              <a:ext uri="{FF2B5EF4-FFF2-40B4-BE49-F238E27FC236}">
                <a16:creationId xmlns:a16="http://schemas.microsoft.com/office/drawing/2014/main" id="{E6B8AF92-347C-2085-7C0F-005F6B740F87}"/>
              </a:ext>
            </a:extLst>
          </p:cNvPr>
          <p:cNvGraphicFramePr>
            <a:graphicFrameLocks noGrp="1"/>
          </p:cNvGraphicFramePr>
          <p:nvPr>
            <p:extLst>
              <p:ext uri="{D42A27DB-BD31-4B8C-83A1-F6EECF244321}">
                <p14:modId xmlns:p14="http://schemas.microsoft.com/office/powerpoint/2010/main" val="950067530"/>
              </p:ext>
            </p:extLst>
          </p:nvPr>
        </p:nvGraphicFramePr>
        <p:xfrm>
          <a:off x="483730" y="1139763"/>
          <a:ext cx="7993957" cy="5088810"/>
        </p:xfrm>
        <a:graphic>
          <a:graphicData uri="http://schemas.openxmlformats.org/drawingml/2006/table">
            <a:tbl>
              <a:tblPr firstRow="1" bandRow="1">
                <a:tableStyleId>{5C22544A-7EE6-4342-B048-85BDC9FD1C3A}</a:tableStyleId>
              </a:tblPr>
              <a:tblGrid>
                <a:gridCol w="713301">
                  <a:extLst>
                    <a:ext uri="{9D8B030D-6E8A-4147-A177-3AD203B41FA5}">
                      <a16:colId xmlns:a16="http://schemas.microsoft.com/office/drawing/2014/main" val="3320018433"/>
                    </a:ext>
                  </a:extLst>
                </a:gridCol>
                <a:gridCol w="1951331">
                  <a:extLst>
                    <a:ext uri="{9D8B030D-6E8A-4147-A177-3AD203B41FA5}">
                      <a16:colId xmlns:a16="http://schemas.microsoft.com/office/drawing/2014/main" val="2074528333"/>
                    </a:ext>
                  </a:extLst>
                </a:gridCol>
                <a:gridCol w="2213698">
                  <a:extLst>
                    <a:ext uri="{9D8B030D-6E8A-4147-A177-3AD203B41FA5}">
                      <a16:colId xmlns:a16="http://schemas.microsoft.com/office/drawing/2014/main" val="215973054"/>
                    </a:ext>
                  </a:extLst>
                </a:gridCol>
                <a:gridCol w="3115627">
                  <a:extLst>
                    <a:ext uri="{9D8B030D-6E8A-4147-A177-3AD203B41FA5}">
                      <a16:colId xmlns:a16="http://schemas.microsoft.com/office/drawing/2014/main" val="2065659526"/>
                    </a:ext>
                  </a:extLst>
                </a:gridCol>
              </a:tblGrid>
              <a:tr h="282083">
                <a:tc>
                  <a:txBody>
                    <a:bodyPr/>
                    <a:lstStyle/>
                    <a:p>
                      <a:r>
                        <a:rPr lang="en-US" sz="1600"/>
                        <a:t>Tab #</a:t>
                      </a:r>
                    </a:p>
                  </a:txBody>
                  <a:tcPr/>
                </a:tc>
                <a:tc>
                  <a:txBody>
                    <a:bodyPr/>
                    <a:lstStyle/>
                    <a:p>
                      <a:r>
                        <a:rPr lang="en-US" sz="1600"/>
                        <a:t>Tab Name </a:t>
                      </a:r>
                    </a:p>
                  </a:txBody>
                  <a:tcPr/>
                </a:tc>
                <a:tc>
                  <a:txBody>
                    <a:bodyPr/>
                    <a:lstStyle/>
                    <a:p>
                      <a:r>
                        <a:rPr lang="en-US" sz="1600"/>
                        <a:t>Column Name</a:t>
                      </a:r>
                    </a:p>
                  </a:txBody>
                  <a:tcPr/>
                </a:tc>
                <a:tc>
                  <a:txBody>
                    <a:bodyPr/>
                    <a:lstStyle/>
                    <a:p>
                      <a:r>
                        <a:rPr lang="en-US" sz="1600"/>
                        <a:t>Directions</a:t>
                      </a:r>
                    </a:p>
                  </a:txBody>
                  <a:tcPr/>
                </a:tc>
                <a:extLst>
                  <a:ext uri="{0D108BD9-81ED-4DB2-BD59-A6C34878D82A}">
                    <a16:rowId xmlns:a16="http://schemas.microsoft.com/office/drawing/2014/main" val="2003821189"/>
                  </a:ext>
                </a:extLst>
              </a:tr>
              <a:tr h="492364">
                <a:tc rowSpan="6">
                  <a:txBody>
                    <a:bodyPr/>
                    <a:lstStyle/>
                    <a:p>
                      <a:r>
                        <a:rPr lang="en-US" sz="1600"/>
                        <a:t>1-4</a:t>
                      </a:r>
                    </a:p>
                  </a:txBody>
                  <a:tcPr/>
                </a:tc>
                <a:tc rowSpan="6">
                  <a:txBody>
                    <a:bodyPr/>
                    <a:lstStyle/>
                    <a:p>
                      <a:pPr lvl="0">
                        <a:buNone/>
                      </a:pPr>
                      <a:r>
                        <a:rPr lang="en-US" sz="1600" b="0" i="0" u="none" strike="noStrike" noProof="0">
                          <a:latin typeface="Calibri"/>
                        </a:rPr>
                        <a:t>Metric Farm to Childcare, Metric Staff Wellness, Metric Physical Activity, Metric Outdoor Education</a:t>
                      </a:r>
                      <a:endParaRPr lang="en-US" sz="1600"/>
                    </a:p>
                  </a:txBody>
                  <a:tcPr/>
                </a:tc>
                <a:tc>
                  <a:txBody>
                    <a:bodyPr/>
                    <a:lstStyle/>
                    <a:p>
                      <a:r>
                        <a:rPr lang="en-US" sz="1600"/>
                        <a:t>Strategy</a:t>
                      </a:r>
                    </a:p>
                  </a:txBody>
                  <a:tcPr/>
                </a:tc>
                <a:tc>
                  <a:txBody>
                    <a:bodyPr/>
                    <a:lstStyle/>
                    <a:p>
                      <a:pPr lvl="0">
                        <a:buNone/>
                      </a:pPr>
                      <a:r>
                        <a:rPr lang="en-US" sz="1600" b="0" i="0" u="none" strike="noStrike" noProof="0">
                          <a:latin typeface="Calibri"/>
                        </a:rPr>
                        <a:t>Be very specific and include sub-steps.</a:t>
                      </a:r>
                      <a:endParaRPr lang="en-US" sz="1600"/>
                    </a:p>
                  </a:txBody>
                  <a:tcPr/>
                </a:tc>
                <a:extLst>
                  <a:ext uri="{0D108BD9-81ED-4DB2-BD59-A6C34878D82A}">
                    <a16:rowId xmlns:a16="http://schemas.microsoft.com/office/drawing/2014/main" val="303082203"/>
                  </a:ext>
                </a:extLst>
              </a:tr>
              <a:tr h="912923">
                <a:tc vMerge="1">
                  <a:txBody>
                    <a:bodyPr/>
                    <a:lstStyle/>
                    <a:p>
                      <a:endParaRPr lang="en-US"/>
                    </a:p>
                  </a:txBody>
                  <a:tcPr/>
                </a:tc>
                <a:tc vMerge="1">
                  <a:txBody>
                    <a:bodyPr/>
                    <a:lstStyle/>
                    <a:p>
                      <a:endParaRPr lang="en-US"/>
                    </a:p>
                  </a:txBody>
                  <a:tcPr/>
                </a:tc>
                <a:tc>
                  <a:txBody>
                    <a:bodyPr/>
                    <a:lstStyle/>
                    <a:p>
                      <a:r>
                        <a:rPr lang="en-US" sz="1600"/>
                        <a:t>Who will do the work?</a:t>
                      </a:r>
                    </a:p>
                  </a:txBody>
                  <a:tcPr/>
                </a:tc>
                <a:tc>
                  <a:txBody>
                    <a:bodyPr/>
                    <a:lstStyle/>
                    <a:p>
                      <a:pPr lvl="0">
                        <a:buNone/>
                      </a:pPr>
                      <a:r>
                        <a:rPr lang="en-US" sz="1600" b="0" i="0" u="none" strike="noStrike" noProof="0">
                          <a:latin typeface="Calibri"/>
                        </a:rPr>
                        <a:t>[For every task there needs to be a responsible party/parties. Who will ensure the work get finished?</a:t>
                      </a:r>
                      <a:endParaRPr lang="en-US" sz="1600"/>
                    </a:p>
                  </a:txBody>
                  <a:tcPr/>
                </a:tc>
                <a:extLst>
                  <a:ext uri="{0D108BD9-81ED-4DB2-BD59-A6C34878D82A}">
                    <a16:rowId xmlns:a16="http://schemas.microsoft.com/office/drawing/2014/main" val="2115785539"/>
                  </a:ext>
                </a:extLst>
              </a:tr>
              <a:tr h="702644">
                <a:tc vMerge="1">
                  <a:txBody>
                    <a:bodyPr/>
                    <a:lstStyle/>
                    <a:p>
                      <a:endParaRPr lang="en-US"/>
                    </a:p>
                  </a:txBody>
                  <a:tcPr/>
                </a:tc>
                <a:tc vMerge="1">
                  <a:txBody>
                    <a:bodyPr/>
                    <a:lstStyle/>
                    <a:p>
                      <a:endParaRPr lang="en-US"/>
                    </a:p>
                  </a:txBody>
                  <a:tcPr/>
                </a:tc>
                <a:tc>
                  <a:txBody>
                    <a:bodyPr/>
                    <a:lstStyle/>
                    <a:p>
                      <a:r>
                        <a:rPr lang="en-US" sz="1600"/>
                        <a:t>Status</a:t>
                      </a:r>
                    </a:p>
                  </a:txBody>
                  <a:tcPr/>
                </a:tc>
                <a:tc>
                  <a:txBody>
                    <a:bodyPr/>
                    <a:lstStyle/>
                    <a:p>
                      <a:pPr lvl="0">
                        <a:buNone/>
                      </a:pPr>
                      <a:r>
                        <a:rPr lang="en-US" sz="1600" b="0" i="0" u="none" strike="noStrike" noProof="0"/>
                        <a:t>List the number of sites that meet the tiered statuses each quarter.</a:t>
                      </a:r>
                      <a:endParaRPr lang="en-US" sz="1600"/>
                    </a:p>
                  </a:txBody>
                  <a:tcPr/>
                </a:tc>
                <a:extLst>
                  <a:ext uri="{0D108BD9-81ED-4DB2-BD59-A6C34878D82A}">
                    <a16:rowId xmlns:a16="http://schemas.microsoft.com/office/drawing/2014/main" val="3862236401"/>
                  </a:ext>
                </a:extLst>
              </a:tr>
              <a:tr h="912923">
                <a:tc vMerge="1">
                  <a:txBody>
                    <a:bodyPr/>
                    <a:lstStyle/>
                    <a:p>
                      <a:endParaRPr lang="en-US"/>
                    </a:p>
                  </a:txBody>
                  <a:tcPr/>
                </a:tc>
                <a:tc vMerge="1">
                  <a:txBody>
                    <a:bodyPr/>
                    <a:lstStyle/>
                    <a:p>
                      <a:endParaRPr lang="en-US"/>
                    </a:p>
                  </a:txBody>
                  <a:tcPr/>
                </a:tc>
                <a:tc>
                  <a:txBody>
                    <a:bodyPr/>
                    <a:lstStyle/>
                    <a:p>
                      <a:r>
                        <a:rPr lang="en-US" sz="1600"/>
                        <a:t>Totals</a:t>
                      </a:r>
                    </a:p>
                  </a:txBody>
                  <a:tcPr/>
                </a:tc>
                <a:tc>
                  <a:txBody>
                    <a:bodyPr/>
                    <a:lstStyle/>
                    <a:p>
                      <a:pPr lvl="0">
                        <a:buNone/>
                      </a:pPr>
                      <a:r>
                        <a:rPr lang="en-US" sz="1600" b="0" i="0" u="none" strike="noStrike" noProof="0">
                          <a:latin typeface="Calibri"/>
                        </a:rPr>
                        <a:t>List the total number of sites reached for each tier and total number of children and/or staff reached.</a:t>
                      </a:r>
                      <a:endParaRPr lang="en-US" sz="1600"/>
                    </a:p>
                  </a:txBody>
                  <a:tcPr/>
                </a:tc>
                <a:extLst>
                  <a:ext uri="{0D108BD9-81ED-4DB2-BD59-A6C34878D82A}">
                    <a16:rowId xmlns:a16="http://schemas.microsoft.com/office/drawing/2014/main" val="2290685626"/>
                  </a:ext>
                </a:extLst>
              </a:tr>
              <a:tr h="912923">
                <a:tc vMerge="1">
                  <a:txBody>
                    <a:bodyPr/>
                    <a:lstStyle/>
                    <a:p>
                      <a:endParaRPr lang="en-US"/>
                    </a:p>
                  </a:txBody>
                  <a:tcPr/>
                </a:tc>
                <a:tc vMerge="1">
                  <a:txBody>
                    <a:bodyPr/>
                    <a:lstStyle/>
                    <a:p>
                      <a:endParaRPr lang="en-US"/>
                    </a:p>
                  </a:txBody>
                  <a:tcPr/>
                </a:tc>
                <a:tc>
                  <a:txBody>
                    <a:bodyPr/>
                    <a:lstStyle/>
                    <a:p>
                      <a:r>
                        <a:rPr lang="en-US" sz="1600"/>
                        <a:t>Roadblocks and Risk</a:t>
                      </a:r>
                    </a:p>
                  </a:txBody>
                  <a:tcPr/>
                </a:tc>
                <a:tc>
                  <a:txBody>
                    <a:bodyPr/>
                    <a:lstStyle/>
                    <a:p>
                      <a:pPr lvl="0">
                        <a:buNone/>
                      </a:pPr>
                      <a:r>
                        <a:rPr lang="en-US" sz="1600" b="0" i="0" u="none" strike="noStrike" noProof="0">
                          <a:latin typeface="Calibri"/>
                        </a:rPr>
                        <a:t>List roadblock and mitigation strategy. Select risk level from drop-down; low, moderate or high.</a:t>
                      </a:r>
                      <a:endParaRPr lang="en-US" sz="1600"/>
                    </a:p>
                  </a:txBody>
                  <a:tcPr/>
                </a:tc>
                <a:extLst>
                  <a:ext uri="{0D108BD9-81ED-4DB2-BD59-A6C34878D82A}">
                    <a16:rowId xmlns:a16="http://schemas.microsoft.com/office/drawing/2014/main" val="2892828018"/>
                  </a:ext>
                </a:extLst>
              </a:tr>
              <a:tr h="492364">
                <a:tc vMerge="1">
                  <a:txBody>
                    <a:bodyPr/>
                    <a:lstStyle/>
                    <a:p>
                      <a:endParaRPr lang="en-US"/>
                    </a:p>
                  </a:txBody>
                  <a:tcPr/>
                </a:tc>
                <a:tc vMerge="1">
                  <a:txBody>
                    <a:bodyPr/>
                    <a:lstStyle/>
                    <a:p>
                      <a:endParaRPr lang="en-US"/>
                    </a:p>
                  </a:txBody>
                  <a:tcPr/>
                </a:tc>
                <a:tc>
                  <a:txBody>
                    <a:bodyPr/>
                    <a:lstStyle/>
                    <a:p>
                      <a:r>
                        <a:rPr lang="en-US" sz="1600"/>
                        <a:t>Notes:</a:t>
                      </a:r>
                    </a:p>
                  </a:txBody>
                  <a:tcPr/>
                </a:tc>
                <a:tc>
                  <a:txBody>
                    <a:bodyPr/>
                    <a:lstStyle/>
                    <a:p>
                      <a:pPr lvl="0">
                        <a:buNone/>
                      </a:pPr>
                      <a:r>
                        <a:rPr lang="en-US" sz="1600" b="0" i="0" u="none" strike="noStrike" noProof="0">
                          <a:latin typeface="Calibri"/>
                        </a:rPr>
                        <a:t>Add comments about progress or success.</a:t>
                      </a:r>
                      <a:endParaRPr lang="en-US" sz="1600"/>
                    </a:p>
                  </a:txBody>
                  <a:tcPr/>
                </a:tc>
                <a:extLst>
                  <a:ext uri="{0D108BD9-81ED-4DB2-BD59-A6C34878D82A}">
                    <a16:rowId xmlns:a16="http://schemas.microsoft.com/office/drawing/2014/main" val="2327328911"/>
                  </a:ext>
                </a:extLst>
              </a:tr>
            </a:tbl>
          </a:graphicData>
        </a:graphic>
      </p:graphicFrame>
    </p:spTree>
    <p:extLst>
      <p:ext uri="{BB962C8B-B14F-4D97-AF65-F5344CB8AC3E}">
        <p14:creationId xmlns:p14="http://schemas.microsoft.com/office/powerpoint/2010/main" val="306069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33</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r>
              <a:rPr lang="en-US">
                <a:cs typeface="Calibri"/>
              </a:rPr>
              <a:t>Completed example from </a:t>
            </a:r>
            <a:r>
              <a:rPr lang="en-US">
                <a:ea typeface="+mn-lt"/>
                <a:cs typeface="+mn-lt"/>
              </a:rPr>
              <a:t>Farm to Childcare and Local Food Procurement Component: </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endParaRPr lang="en-US">
              <a:cs typeface="Calibri"/>
            </a:endParaRPr>
          </a:p>
          <a:p>
            <a:pPr marL="0" indent="0">
              <a:buNone/>
            </a:pPr>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Title 3"/>
          <p:cNvSpPr>
            <a:spLocks noGrp="1"/>
          </p:cNvSpPr>
          <p:nvPr>
            <p:ph type="title"/>
          </p:nvPr>
        </p:nvSpPr>
        <p:spPr>
          <a:xfrm>
            <a:off x="1000335" y="113245"/>
            <a:ext cx="4875502" cy="646331"/>
          </a:xfrm>
        </p:spPr>
        <p:txBody>
          <a:bodyPr wrap="none" lIns="91440" tIns="45720" rIns="91440" bIns="45720" anchor="t">
            <a:spAutoFit/>
          </a:bodyPr>
          <a:lstStyle/>
          <a:p>
            <a:r>
              <a:rPr lang="en-US"/>
              <a:t>Metric tabs (instructions)</a:t>
            </a:r>
          </a:p>
        </p:txBody>
      </p:sp>
      <p:pic>
        <p:nvPicPr>
          <p:cNvPr id="6" name="Picture 6" descr="HTWG Metric Slide.png">
            <a:extLst>
              <a:ext uri="{FF2B5EF4-FFF2-40B4-BE49-F238E27FC236}">
                <a16:creationId xmlns:a16="http://schemas.microsoft.com/office/drawing/2014/main" id="{5CD7333D-8DE1-93B5-F6A1-BC80AE36E4B6}"/>
              </a:ext>
            </a:extLst>
          </p:cNvPr>
          <p:cNvPicPr>
            <a:picLocks noChangeAspect="1"/>
          </p:cNvPicPr>
          <p:nvPr/>
        </p:nvPicPr>
        <p:blipFill>
          <a:blip r:embed="rId3"/>
          <a:stretch>
            <a:fillRect/>
          </a:stretch>
        </p:blipFill>
        <p:spPr>
          <a:xfrm>
            <a:off x="120723" y="1827684"/>
            <a:ext cx="8896727" cy="3060979"/>
          </a:xfrm>
          <a:prstGeom prst="rect">
            <a:avLst/>
          </a:prstGeom>
        </p:spPr>
      </p:pic>
    </p:spTree>
    <p:extLst>
      <p:ext uri="{BB962C8B-B14F-4D97-AF65-F5344CB8AC3E}">
        <p14:creationId xmlns:p14="http://schemas.microsoft.com/office/powerpoint/2010/main" val="193737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34</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a:p>
            <a:endParaRPr lang="en-US"/>
          </a:p>
          <a:p>
            <a:endParaRPr lang="en-US">
              <a:cs typeface="Calibri"/>
            </a:endParaRPr>
          </a:p>
          <a:p>
            <a:endParaRPr lang="en-US">
              <a:cs typeface="Calibri"/>
            </a:endParaRPr>
          </a:p>
        </p:txBody>
      </p:sp>
      <p:sp>
        <p:nvSpPr>
          <p:cNvPr id="4" name="Title 3"/>
          <p:cNvSpPr>
            <a:spLocks noGrp="1"/>
          </p:cNvSpPr>
          <p:nvPr>
            <p:ph type="title"/>
          </p:nvPr>
        </p:nvSpPr>
        <p:spPr>
          <a:xfrm>
            <a:off x="1000335" y="113245"/>
            <a:ext cx="7412414" cy="646331"/>
          </a:xfrm>
        </p:spPr>
        <p:txBody>
          <a:bodyPr wrap="none" lIns="91440" tIns="45720" rIns="91440" bIns="45720" anchor="t">
            <a:spAutoFit/>
          </a:bodyPr>
          <a:lstStyle/>
          <a:p>
            <a:r>
              <a:rPr lang="en-US"/>
              <a:t>Sustainability status tabs (instructions)</a:t>
            </a:r>
          </a:p>
        </p:txBody>
      </p:sp>
      <p:graphicFrame>
        <p:nvGraphicFramePr>
          <p:cNvPr id="6" name="Table 6">
            <a:extLst>
              <a:ext uri="{FF2B5EF4-FFF2-40B4-BE49-F238E27FC236}">
                <a16:creationId xmlns:a16="http://schemas.microsoft.com/office/drawing/2014/main" id="{33639680-E530-11C9-2D1B-6EF53AAFA3D0}"/>
              </a:ext>
            </a:extLst>
          </p:cNvPr>
          <p:cNvGraphicFramePr>
            <a:graphicFrameLocks noGrp="1"/>
          </p:cNvGraphicFramePr>
          <p:nvPr>
            <p:extLst>
              <p:ext uri="{D42A27DB-BD31-4B8C-83A1-F6EECF244321}">
                <p14:modId xmlns:p14="http://schemas.microsoft.com/office/powerpoint/2010/main" val="3671078966"/>
              </p:ext>
            </p:extLst>
          </p:nvPr>
        </p:nvGraphicFramePr>
        <p:xfrm>
          <a:off x="186958" y="1155747"/>
          <a:ext cx="8690180" cy="5566076"/>
        </p:xfrm>
        <a:graphic>
          <a:graphicData uri="http://schemas.openxmlformats.org/drawingml/2006/table">
            <a:tbl>
              <a:tblPr firstRow="1" bandRow="1">
                <a:tableStyleId>{5C22544A-7EE6-4342-B048-85BDC9FD1C3A}</a:tableStyleId>
              </a:tblPr>
              <a:tblGrid>
                <a:gridCol w="697410">
                  <a:extLst>
                    <a:ext uri="{9D8B030D-6E8A-4147-A177-3AD203B41FA5}">
                      <a16:colId xmlns:a16="http://schemas.microsoft.com/office/drawing/2014/main" val="3034681720"/>
                    </a:ext>
                  </a:extLst>
                </a:gridCol>
                <a:gridCol w="1537879">
                  <a:extLst>
                    <a:ext uri="{9D8B030D-6E8A-4147-A177-3AD203B41FA5}">
                      <a16:colId xmlns:a16="http://schemas.microsoft.com/office/drawing/2014/main" val="3704910883"/>
                    </a:ext>
                  </a:extLst>
                </a:gridCol>
                <a:gridCol w="1716705">
                  <a:extLst>
                    <a:ext uri="{9D8B030D-6E8A-4147-A177-3AD203B41FA5}">
                      <a16:colId xmlns:a16="http://schemas.microsoft.com/office/drawing/2014/main" val="2844605120"/>
                    </a:ext>
                  </a:extLst>
                </a:gridCol>
                <a:gridCol w="4738186">
                  <a:extLst>
                    <a:ext uri="{9D8B030D-6E8A-4147-A177-3AD203B41FA5}">
                      <a16:colId xmlns:a16="http://schemas.microsoft.com/office/drawing/2014/main" val="1496119032"/>
                    </a:ext>
                  </a:extLst>
                </a:gridCol>
              </a:tblGrid>
              <a:tr h="684853">
                <a:tc>
                  <a:txBody>
                    <a:bodyPr/>
                    <a:lstStyle/>
                    <a:p>
                      <a:r>
                        <a:rPr lang="en-US" dirty="0"/>
                        <a:t>Tab #</a:t>
                      </a:r>
                    </a:p>
                  </a:txBody>
                  <a:tcPr/>
                </a:tc>
                <a:tc>
                  <a:txBody>
                    <a:bodyPr/>
                    <a:lstStyle/>
                    <a:p>
                      <a:r>
                        <a:rPr lang="en-US" dirty="0"/>
                        <a:t>Tab Name</a:t>
                      </a:r>
                    </a:p>
                  </a:txBody>
                  <a:tcPr/>
                </a:tc>
                <a:tc>
                  <a:txBody>
                    <a:bodyPr/>
                    <a:lstStyle/>
                    <a:p>
                      <a:r>
                        <a:rPr lang="en-US" dirty="0"/>
                        <a:t>Column Name</a:t>
                      </a:r>
                    </a:p>
                  </a:txBody>
                  <a:tcPr/>
                </a:tc>
                <a:tc>
                  <a:txBody>
                    <a:bodyPr/>
                    <a:lstStyle/>
                    <a:p>
                      <a:r>
                        <a:rPr lang="en-US" dirty="0"/>
                        <a:t>Directions</a:t>
                      </a:r>
                    </a:p>
                  </a:txBody>
                  <a:tcPr/>
                </a:tc>
                <a:extLst>
                  <a:ext uri="{0D108BD9-81ED-4DB2-BD59-A6C34878D82A}">
                    <a16:rowId xmlns:a16="http://schemas.microsoft.com/office/drawing/2014/main" val="1303881709"/>
                  </a:ext>
                </a:extLst>
              </a:tr>
              <a:tr h="696082">
                <a:tc rowSpan="5">
                  <a:txBody>
                    <a:bodyPr/>
                    <a:lstStyle/>
                    <a:p>
                      <a:r>
                        <a:rPr lang="en-US" dirty="0"/>
                        <a:t>6-9</a:t>
                      </a:r>
                    </a:p>
                  </a:txBody>
                  <a:tcPr/>
                </a:tc>
                <a:tc rowSpan="5">
                  <a:txBody>
                    <a:bodyPr/>
                    <a:lstStyle/>
                    <a:p>
                      <a:pPr lvl="0">
                        <a:buNone/>
                      </a:pPr>
                      <a:r>
                        <a:rPr lang="en-US" sz="1800" b="0" i="0" u="none" strike="noStrike" noProof="0" dirty="0">
                          <a:latin typeface="Calibri"/>
                        </a:rPr>
                        <a:t>Sustainability Status Chart Q1-4</a:t>
                      </a:r>
                      <a:endParaRPr lang="en-US" dirty="0"/>
                    </a:p>
                  </a:txBody>
                  <a:tcPr/>
                </a:tc>
                <a:tc>
                  <a:txBody>
                    <a:bodyPr/>
                    <a:lstStyle/>
                    <a:p>
                      <a:pPr lvl="0">
                        <a:buNone/>
                      </a:pPr>
                      <a:r>
                        <a:rPr lang="en-US" sz="1800" b="0" i="0" u="none" strike="noStrike" noProof="0" dirty="0">
                          <a:latin typeface="Calibri"/>
                        </a:rPr>
                        <a:t># of Sites</a:t>
                      </a:r>
                      <a:endParaRPr lang="en-US" dirty="0"/>
                    </a:p>
                  </a:txBody>
                  <a:tcPr/>
                </a:tc>
                <a:tc>
                  <a:txBody>
                    <a:bodyPr/>
                    <a:lstStyle/>
                    <a:p>
                      <a:pPr lvl="0">
                        <a:buNone/>
                      </a:pPr>
                      <a:r>
                        <a:rPr lang="en-US" sz="1800" b="0" i="0" u="none" strike="noStrike" noProof="0" dirty="0">
                          <a:latin typeface="Calibri"/>
                        </a:rPr>
                        <a:t>Add additional sites to meet program area requirement or number of sites you have.</a:t>
                      </a:r>
                      <a:endParaRPr lang="en-US" dirty="0"/>
                    </a:p>
                  </a:txBody>
                  <a:tcPr/>
                </a:tc>
                <a:extLst>
                  <a:ext uri="{0D108BD9-81ED-4DB2-BD59-A6C34878D82A}">
                    <a16:rowId xmlns:a16="http://schemas.microsoft.com/office/drawing/2014/main" val="1164557097"/>
                  </a:ext>
                </a:extLst>
              </a:tr>
              <a:tr h="898168">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latin typeface="Calibri"/>
                        </a:rPr>
                        <a:t>Sustainability Plan (At grant submission)</a:t>
                      </a:r>
                      <a:endParaRPr lang="en-US" dirty="0"/>
                    </a:p>
                  </a:txBody>
                  <a:tcPr/>
                </a:tc>
                <a:tc>
                  <a:txBody>
                    <a:bodyPr/>
                    <a:lstStyle/>
                    <a:p>
                      <a:pPr lvl="0">
                        <a:buNone/>
                      </a:pPr>
                      <a:r>
                        <a:rPr lang="en-US" sz="1800" b="0" i="0" u="none" strike="noStrike" noProof="0" dirty="0">
                          <a:latin typeface="Calibri"/>
                        </a:rPr>
                        <a:t>Write brief description of sustainability plan from grant submission.</a:t>
                      </a:r>
                      <a:endParaRPr lang="en-US" dirty="0"/>
                    </a:p>
                  </a:txBody>
                  <a:tcPr/>
                </a:tc>
                <a:extLst>
                  <a:ext uri="{0D108BD9-81ED-4DB2-BD59-A6C34878D82A}">
                    <a16:rowId xmlns:a16="http://schemas.microsoft.com/office/drawing/2014/main" val="4289684719"/>
                  </a:ext>
                </a:extLst>
              </a:tr>
              <a:tr h="898168">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latin typeface="Calibri"/>
                        </a:rPr>
                        <a:t>This plan is ... (Use dropdown)</a:t>
                      </a:r>
                      <a:endParaRPr lang="en-US" dirty="0"/>
                    </a:p>
                  </a:txBody>
                  <a:tcPr/>
                </a:tc>
                <a:tc>
                  <a:txBody>
                    <a:bodyPr/>
                    <a:lstStyle/>
                    <a:p>
                      <a:pPr lvl="0">
                        <a:buNone/>
                      </a:pPr>
                      <a:r>
                        <a:rPr lang="en-US" sz="1800" b="0" i="0" u="none" strike="noStrike" noProof="0" dirty="0"/>
                        <a:t>Use this dropdown to indicate any edits to the goal listed as compared to how the goals are written in the plan submitted.</a:t>
                      </a:r>
                      <a:endParaRPr lang="en-US" dirty="0"/>
                    </a:p>
                  </a:txBody>
                  <a:tcPr/>
                </a:tc>
                <a:extLst>
                  <a:ext uri="{0D108BD9-81ED-4DB2-BD59-A6C34878D82A}">
                    <a16:rowId xmlns:a16="http://schemas.microsoft.com/office/drawing/2014/main" val="1874552827"/>
                  </a:ext>
                </a:extLst>
              </a:tr>
              <a:tr h="1167621">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latin typeface="Calibri"/>
                        </a:rPr>
                        <a:t>Major Risk of Roadblock (List)</a:t>
                      </a:r>
                      <a:endParaRPr lang="en-US" dirty="0"/>
                    </a:p>
                  </a:txBody>
                  <a:tcPr/>
                </a:tc>
                <a:tc>
                  <a:txBody>
                    <a:bodyPr/>
                    <a:lstStyle/>
                    <a:p>
                      <a:pPr lvl="0">
                        <a:buNone/>
                      </a:pPr>
                      <a:r>
                        <a:rPr lang="en-US" sz="1800" b="0" i="0" u="none" strike="noStrike" noProof="0" dirty="0">
                          <a:latin typeface="Calibri"/>
                        </a:rPr>
                        <a:t>Add any major risk or roadblock that affected your sustainability plan timeline at grant submission. Ex. Delays in sustainability plan schedule have been a result of ...</a:t>
                      </a:r>
                      <a:endParaRPr lang="en-US" dirty="0"/>
                    </a:p>
                  </a:txBody>
                  <a:tcPr/>
                </a:tc>
                <a:extLst>
                  <a:ext uri="{0D108BD9-81ED-4DB2-BD59-A6C34878D82A}">
                    <a16:rowId xmlns:a16="http://schemas.microsoft.com/office/drawing/2014/main" val="17171904"/>
                  </a:ext>
                </a:extLst>
              </a:tr>
              <a:tr h="1167621">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t>Mitigation Strategy (List)</a:t>
                      </a:r>
                      <a:endParaRPr lang="en-US" dirty="0"/>
                    </a:p>
                  </a:txBody>
                  <a:tcPr/>
                </a:tc>
                <a:tc>
                  <a:txBody>
                    <a:bodyPr/>
                    <a:lstStyle/>
                    <a:p>
                      <a:pPr lvl="0">
                        <a:buNone/>
                      </a:pPr>
                      <a:r>
                        <a:rPr lang="en-US" sz="1800" b="0" i="0" u="none" strike="noStrike" noProof="0" dirty="0"/>
                        <a:t>Add any mitigation strategy used address unforeseen risks or roadblocks.</a:t>
                      </a:r>
                      <a:endParaRPr lang="en-US" dirty="0"/>
                    </a:p>
                  </a:txBody>
                  <a:tcPr/>
                </a:tc>
                <a:extLst>
                  <a:ext uri="{0D108BD9-81ED-4DB2-BD59-A6C34878D82A}">
                    <a16:rowId xmlns:a16="http://schemas.microsoft.com/office/drawing/2014/main" val="503454352"/>
                  </a:ext>
                </a:extLst>
              </a:tr>
            </a:tbl>
          </a:graphicData>
        </a:graphic>
      </p:graphicFrame>
    </p:spTree>
    <p:extLst>
      <p:ext uri="{BB962C8B-B14F-4D97-AF65-F5344CB8AC3E}">
        <p14:creationId xmlns:p14="http://schemas.microsoft.com/office/powerpoint/2010/main" val="2545789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35</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a:p>
            <a:endParaRPr lang="en-US"/>
          </a:p>
          <a:p>
            <a:endParaRPr lang="en-US">
              <a:cs typeface="Calibri"/>
            </a:endParaRPr>
          </a:p>
          <a:p>
            <a:endParaRPr lang="en-US">
              <a:cs typeface="Calibri"/>
            </a:endParaRPr>
          </a:p>
        </p:txBody>
      </p:sp>
      <p:sp>
        <p:nvSpPr>
          <p:cNvPr id="4" name="Title 3"/>
          <p:cNvSpPr>
            <a:spLocks noGrp="1"/>
          </p:cNvSpPr>
          <p:nvPr>
            <p:ph type="title"/>
          </p:nvPr>
        </p:nvSpPr>
        <p:spPr>
          <a:xfrm>
            <a:off x="1000335" y="113245"/>
            <a:ext cx="8307980" cy="646331"/>
          </a:xfrm>
        </p:spPr>
        <p:txBody>
          <a:bodyPr wrap="none" lIns="91440" tIns="45720" rIns="91440" bIns="45720" anchor="t">
            <a:spAutoFit/>
          </a:bodyPr>
          <a:lstStyle/>
          <a:p>
            <a:r>
              <a:rPr lang="en-US"/>
              <a:t>Sustainability status tabs (instructions </a:t>
            </a:r>
            <a:r>
              <a:rPr lang="en-US" err="1"/>
              <a:t>cont</a:t>
            </a:r>
            <a:r>
              <a:rPr lang="en-US"/>
              <a:t>)</a:t>
            </a:r>
          </a:p>
        </p:txBody>
      </p:sp>
      <p:graphicFrame>
        <p:nvGraphicFramePr>
          <p:cNvPr id="6" name="Table 6">
            <a:extLst>
              <a:ext uri="{FF2B5EF4-FFF2-40B4-BE49-F238E27FC236}">
                <a16:creationId xmlns:a16="http://schemas.microsoft.com/office/drawing/2014/main" id="{33639680-E530-11C9-2D1B-6EF53AAFA3D0}"/>
              </a:ext>
            </a:extLst>
          </p:cNvPr>
          <p:cNvGraphicFramePr>
            <a:graphicFrameLocks noGrp="1"/>
          </p:cNvGraphicFramePr>
          <p:nvPr>
            <p:extLst>
              <p:ext uri="{D42A27DB-BD31-4B8C-83A1-F6EECF244321}">
                <p14:modId xmlns:p14="http://schemas.microsoft.com/office/powerpoint/2010/main" val="486731178"/>
              </p:ext>
            </p:extLst>
          </p:nvPr>
        </p:nvGraphicFramePr>
        <p:xfrm>
          <a:off x="135970" y="1045271"/>
          <a:ext cx="8855539" cy="3474720"/>
        </p:xfrm>
        <a:graphic>
          <a:graphicData uri="http://schemas.openxmlformats.org/drawingml/2006/table">
            <a:tbl>
              <a:tblPr firstRow="1" bandRow="1">
                <a:tableStyleId>{5C22544A-7EE6-4342-B048-85BDC9FD1C3A}</a:tableStyleId>
              </a:tblPr>
              <a:tblGrid>
                <a:gridCol w="531529">
                  <a:extLst>
                    <a:ext uri="{9D8B030D-6E8A-4147-A177-3AD203B41FA5}">
                      <a16:colId xmlns:a16="http://schemas.microsoft.com/office/drawing/2014/main" val="3034681720"/>
                    </a:ext>
                  </a:extLst>
                </a:gridCol>
                <a:gridCol w="1570015">
                  <a:extLst>
                    <a:ext uri="{9D8B030D-6E8A-4147-A177-3AD203B41FA5}">
                      <a16:colId xmlns:a16="http://schemas.microsoft.com/office/drawing/2014/main" val="3704910883"/>
                    </a:ext>
                  </a:extLst>
                </a:gridCol>
                <a:gridCol w="1681743">
                  <a:extLst>
                    <a:ext uri="{9D8B030D-6E8A-4147-A177-3AD203B41FA5}">
                      <a16:colId xmlns:a16="http://schemas.microsoft.com/office/drawing/2014/main" val="2844605120"/>
                    </a:ext>
                  </a:extLst>
                </a:gridCol>
                <a:gridCol w="5072252">
                  <a:extLst>
                    <a:ext uri="{9D8B030D-6E8A-4147-A177-3AD203B41FA5}">
                      <a16:colId xmlns:a16="http://schemas.microsoft.com/office/drawing/2014/main" val="1496119032"/>
                    </a:ext>
                  </a:extLst>
                </a:gridCol>
              </a:tblGrid>
              <a:tr h="627480">
                <a:tc>
                  <a:txBody>
                    <a:bodyPr/>
                    <a:lstStyle/>
                    <a:p>
                      <a:r>
                        <a:rPr lang="en-US" dirty="0"/>
                        <a:t>Tab #</a:t>
                      </a:r>
                    </a:p>
                  </a:txBody>
                  <a:tcPr/>
                </a:tc>
                <a:tc>
                  <a:txBody>
                    <a:bodyPr/>
                    <a:lstStyle/>
                    <a:p>
                      <a:r>
                        <a:rPr lang="en-US" dirty="0"/>
                        <a:t>Tab Name</a:t>
                      </a:r>
                    </a:p>
                  </a:txBody>
                  <a:tcPr/>
                </a:tc>
                <a:tc>
                  <a:txBody>
                    <a:bodyPr/>
                    <a:lstStyle/>
                    <a:p>
                      <a:r>
                        <a:rPr lang="en-US" dirty="0"/>
                        <a:t>Column Name</a:t>
                      </a:r>
                    </a:p>
                  </a:txBody>
                  <a:tcPr/>
                </a:tc>
                <a:tc>
                  <a:txBody>
                    <a:bodyPr/>
                    <a:lstStyle/>
                    <a:p>
                      <a:r>
                        <a:rPr lang="en-US" dirty="0"/>
                        <a:t>Directions</a:t>
                      </a:r>
                    </a:p>
                  </a:txBody>
                  <a:tcPr/>
                </a:tc>
                <a:extLst>
                  <a:ext uri="{0D108BD9-81ED-4DB2-BD59-A6C34878D82A}">
                    <a16:rowId xmlns:a16="http://schemas.microsoft.com/office/drawing/2014/main" val="1303881709"/>
                  </a:ext>
                </a:extLst>
              </a:tr>
              <a:tr h="532238">
                <a:tc rowSpan="4">
                  <a:txBody>
                    <a:bodyPr/>
                    <a:lstStyle/>
                    <a:p>
                      <a:r>
                        <a:rPr lang="en-US" dirty="0"/>
                        <a:t>6-9</a:t>
                      </a:r>
                    </a:p>
                    <a:p>
                      <a:pPr lvl="0">
                        <a:buNone/>
                      </a:pPr>
                      <a:endParaRPr lang="en-US"/>
                    </a:p>
                  </a:txBody>
                  <a:tcPr/>
                </a:tc>
                <a:tc rowSpan="4">
                  <a:txBody>
                    <a:bodyPr/>
                    <a:lstStyle/>
                    <a:p>
                      <a:pPr lvl="0">
                        <a:buNone/>
                      </a:pPr>
                      <a:r>
                        <a:rPr lang="en-US" sz="1800" b="0" i="0" u="none" strike="noStrike" noProof="0" dirty="0">
                          <a:latin typeface="Calibri"/>
                        </a:rPr>
                        <a:t>Sustainability Status Chart Q1-4</a:t>
                      </a:r>
                    </a:p>
                    <a:p>
                      <a:pPr lvl="0">
                        <a:buNone/>
                      </a:pPr>
                      <a:endParaRPr lang="en-US" sz="1800" b="0" i="0" u="none" strike="noStrike" noProof="0">
                        <a:latin typeface="Calibri"/>
                      </a:endParaRPr>
                    </a:p>
                    <a:p>
                      <a:pPr lvl="0">
                        <a:buNone/>
                      </a:pPr>
                      <a:endParaRPr lang="en-US" sz="1800" b="0" i="0" u="none" strike="noStrike" noProof="0">
                        <a:latin typeface="Calibri"/>
                      </a:endParaRPr>
                    </a:p>
                    <a:p>
                      <a:pPr lvl="0">
                        <a:buNone/>
                      </a:pPr>
                      <a:endParaRPr lang="en-US" sz="1800" b="0" i="0" u="none" strike="noStrike" noProof="0">
                        <a:latin typeface="Calibri"/>
                      </a:endParaRPr>
                    </a:p>
                    <a:p>
                      <a:pPr lvl="0">
                        <a:buNone/>
                      </a:pPr>
                      <a:endParaRPr lang="en-US" sz="1800" b="0" i="0" u="none" strike="noStrike" noProof="0">
                        <a:latin typeface="Calibri"/>
                      </a:endParaRPr>
                    </a:p>
                    <a:p>
                      <a:pPr lvl="0">
                        <a:buNone/>
                      </a:pPr>
                      <a:endParaRPr lang="en-US" sz="1800" b="0" i="0" u="none" strike="noStrike" noProof="0">
                        <a:latin typeface="Calibri"/>
                      </a:endParaRPr>
                    </a:p>
                    <a:p>
                      <a:pPr lvl="0">
                        <a:buNone/>
                      </a:pPr>
                      <a:endParaRPr lang="en-US" sz="1800" b="0" i="0" u="none" strike="noStrike" noProof="0">
                        <a:latin typeface="Calibri"/>
                      </a:endParaRPr>
                    </a:p>
                    <a:p>
                      <a:pPr lvl="0">
                        <a:buNone/>
                      </a:pPr>
                      <a:endParaRPr lang="en-US" sz="1800" b="0" i="0" u="none" strike="noStrike" noProof="0">
                        <a:latin typeface="Calibri"/>
                      </a:endParaRPr>
                    </a:p>
                  </a:txBody>
                  <a:tcPr/>
                </a:tc>
                <a:tc>
                  <a:txBody>
                    <a:bodyPr/>
                    <a:lstStyle/>
                    <a:p>
                      <a:pPr lvl="0">
                        <a:buNone/>
                      </a:pPr>
                      <a:r>
                        <a:rPr lang="en-US" sz="1800" b="0" i="0" u="none" strike="noStrike" noProof="0" dirty="0"/>
                        <a:t>Edit Date</a:t>
                      </a:r>
                      <a:endParaRPr lang="en-US" dirty="0"/>
                    </a:p>
                  </a:txBody>
                  <a:tcPr/>
                </a:tc>
                <a:tc>
                  <a:txBody>
                    <a:bodyPr/>
                    <a:lstStyle/>
                    <a:p>
                      <a:pPr lvl="0">
                        <a:buNone/>
                      </a:pPr>
                      <a:r>
                        <a:rPr lang="en-US" sz="1800" b="0" i="0" u="none" strike="noStrike" noProof="0" dirty="0"/>
                        <a:t>Indicate the date the date the goal was updated.</a:t>
                      </a:r>
                      <a:endParaRPr lang="en-US" dirty="0"/>
                    </a:p>
                  </a:txBody>
                  <a:tcPr/>
                </a:tc>
                <a:extLst>
                  <a:ext uri="{0D108BD9-81ED-4DB2-BD59-A6C34878D82A}">
                    <a16:rowId xmlns:a16="http://schemas.microsoft.com/office/drawing/2014/main" val="1164557097"/>
                  </a:ext>
                </a:extLst>
              </a:tr>
              <a:tr h="1439845">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t>Quarter 1-4 Status</a:t>
                      </a:r>
                      <a:endParaRPr lang="en-US" dirty="0"/>
                    </a:p>
                  </a:txBody>
                  <a:tcPr/>
                </a:tc>
                <a:tc>
                  <a:txBody>
                    <a:bodyPr/>
                    <a:lstStyle/>
                    <a:p>
                      <a:pPr lvl="0">
                        <a:buNone/>
                      </a:pPr>
                      <a:r>
                        <a:rPr lang="en-US" sz="1800" b="0" i="0" u="none" strike="noStrike" noProof="0" dirty="0"/>
                        <a:t>Enter one of the four status options below from the drop-down: (1) On Track: Goal is on track to be achieved; (2) Not Started Yet: Activities toward this goal have not been started; (3) Off Track: Goal is off track of original timeline and (4) Completed.</a:t>
                      </a:r>
                      <a:endParaRPr lang="en-US" dirty="0"/>
                    </a:p>
                  </a:txBody>
                  <a:tcPr/>
                </a:tc>
                <a:extLst>
                  <a:ext uri="{0D108BD9-81ED-4DB2-BD59-A6C34878D82A}">
                    <a16:rowId xmlns:a16="http://schemas.microsoft.com/office/drawing/2014/main" val="4289684719"/>
                  </a:ext>
                </a:extLst>
              </a:tr>
              <a:tr h="375368">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t>Start </a:t>
                      </a:r>
                      <a:endParaRPr lang="en-US" dirty="0"/>
                    </a:p>
                  </a:txBody>
                  <a:tcPr/>
                </a:tc>
                <a:tc>
                  <a:txBody>
                    <a:bodyPr/>
                    <a:lstStyle/>
                    <a:p>
                      <a:pPr lvl="0">
                        <a:buNone/>
                      </a:pPr>
                      <a:r>
                        <a:rPr lang="en-US" sz="1800" b="0" i="0" u="none" strike="noStrike" noProof="0" dirty="0">
                          <a:latin typeface="Calibri"/>
                        </a:rPr>
                        <a:t>Enter the start date of sustainability plan.</a:t>
                      </a:r>
                      <a:endParaRPr lang="en-US" dirty="0">
                        <a:latin typeface="Calibri"/>
                      </a:endParaRPr>
                    </a:p>
                  </a:txBody>
                  <a:tcPr/>
                </a:tc>
                <a:extLst>
                  <a:ext uri="{0D108BD9-81ED-4DB2-BD59-A6C34878D82A}">
                    <a16:rowId xmlns:a16="http://schemas.microsoft.com/office/drawing/2014/main" val="1874552827"/>
                  </a:ext>
                </a:extLst>
              </a:tr>
              <a:tr h="436995">
                <a:tc vMerge="1">
                  <a:txBody>
                    <a:bodyPr/>
                    <a:lstStyle/>
                    <a:p>
                      <a:endParaRPr lang="en-US"/>
                    </a:p>
                  </a:txBody>
                  <a:tcPr/>
                </a:tc>
                <a:tc vMerge="1">
                  <a:txBody>
                    <a:bodyPr/>
                    <a:lstStyle/>
                    <a:p>
                      <a:endParaRPr lang="en-US"/>
                    </a:p>
                  </a:txBody>
                  <a:tcPr/>
                </a:tc>
                <a:tc>
                  <a:txBody>
                    <a:bodyPr/>
                    <a:lstStyle/>
                    <a:p>
                      <a:pPr lvl="0">
                        <a:buNone/>
                      </a:pPr>
                      <a:r>
                        <a:rPr lang="en-US" sz="1800" b="0" i="0" u="none" strike="noStrike" noProof="0" dirty="0"/>
                        <a:t>End </a:t>
                      </a:r>
                      <a:endParaRPr lang="en-US" dirty="0"/>
                    </a:p>
                  </a:txBody>
                  <a:tcPr/>
                </a:tc>
                <a:tc>
                  <a:txBody>
                    <a:bodyPr/>
                    <a:lstStyle/>
                    <a:p>
                      <a:pPr lvl="0">
                        <a:buNone/>
                      </a:pPr>
                      <a:r>
                        <a:rPr lang="en-US" sz="1800" b="0" i="0" u="none" strike="noStrike" noProof="0" dirty="0"/>
                        <a:t>Enter end date of sustainability plan.</a:t>
                      </a:r>
                      <a:endParaRPr lang="en-US" dirty="0"/>
                    </a:p>
                  </a:txBody>
                  <a:tcPr/>
                </a:tc>
                <a:extLst>
                  <a:ext uri="{0D108BD9-81ED-4DB2-BD59-A6C34878D82A}">
                    <a16:rowId xmlns:a16="http://schemas.microsoft.com/office/drawing/2014/main" val="17171904"/>
                  </a:ext>
                </a:extLst>
              </a:tr>
            </a:tbl>
          </a:graphicData>
        </a:graphic>
      </p:graphicFrame>
    </p:spTree>
    <p:extLst>
      <p:ext uri="{BB962C8B-B14F-4D97-AF65-F5344CB8AC3E}">
        <p14:creationId xmlns:p14="http://schemas.microsoft.com/office/powerpoint/2010/main" val="362109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36</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a:p>
            <a:endParaRPr lang="en-US"/>
          </a:p>
          <a:p>
            <a:endParaRPr lang="en-US">
              <a:cs typeface="Calibri"/>
            </a:endParaRPr>
          </a:p>
          <a:p>
            <a:endParaRPr lang="en-US">
              <a:cs typeface="Calibri"/>
            </a:endParaRPr>
          </a:p>
        </p:txBody>
      </p:sp>
      <p:sp>
        <p:nvSpPr>
          <p:cNvPr id="4" name="Title 3"/>
          <p:cNvSpPr>
            <a:spLocks noGrp="1"/>
          </p:cNvSpPr>
          <p:nvPr>
            <p:ph type="title"/>
          </p:nvPr>
        </p:nvSpPr>
        <p:spPr>
          <a:xfrm>
            <a:off x="1000335" y="113245"/>
            <a:ext cx="6171882" cy="646331"/>
          </a:xfrm>
        </p:spPr>
        <p:txBody>
          <a:bodyPr wrap="none" lIns="91440" tIns="45720" rIns="91440" bIns="45720" anchor="t">
            <a:spAutoFit/>
          </a:bodyPr>
          <a:lstStyle/>
          <a:p>
            <a:r>
              <a:rPr lang="en-US"/>
              <a:t>Sustainability Plan (instructions)</a:t>
            </a:r>
          </a:p>
        </p:txBody>
      </p:sp>
      <p:pic>
        <p:nvPicPr>
          <p:cNvPr id="5" name="Picture 6" descr="Sustainability Plan 2.png">
            <a:extLst>
              <a:ext uri="{FF2B5EF4-FFF2-40B4-BE49-F238E27FC236}">
                <a16:creationId xmlns:a16="http://schemas.microsoft.com/office/drawing/2014/main" id="{BE98B267-B995-E2B7-E83D-2FC7E8A421C0}"/>
              </a:ext>
            </a:extLst>
          </p:cNvPr>
          <p:cNvPicPr>
            <a:picLocks noChangeAspect="1"/>
          </p:cNvPicPr>
          <p:nvPr/>
        </p:nvPicPr>
        <p:blipFill>
          <a:blip r:embed="rId3"/>
          <a:stretch>
            <a:fillRect/>
          </a:stretch>
        </p:blipFill>
        <p:spPr>
          <a:xfrm>
            <a:off x="888275" y="1357450"/>
            <a:ext cx="7367451" cy="5031373"/>
          </a:xfrm>
          <a:prstGeom prst="rect">
            <a:avLst/>
          </a:prstGeom>
        </p:spPr>
      </p:pic>
    </p:spTree>
    <p:extLst>
      <p:ext uri="{BB962C8B-B14F-4D97-AF65-F5344CB8AC3E}">
        <p14:creationId xmlns:p14="http://schemas.microsoft.com/office/powerpoint/2010/main" val="1670180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37</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r>
              <a:rPr lang="en-US">
                <a:cs typeface="Calibri"/>
              </a:rPr>
              <a:t>Completed example:</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a:p>
            <a:pPr marL="0" indent="0">
              <a:buNone/>
            </a:pPr>
            <a:r>
              <a:rPr lang="en-US">
                <a:cs typeface="Calibri"/>
              </a:rPr>
              <a:t>Note: The drop down for second fillable column and the quarterly status columns.</a:t>
            </a:r>
            <a:endParaRPr lang="en-US"/>
          </a:p>
          <a:p>
            <a:pPr marL="0" indent="0">
              <a:buNone/>
            </a:pPr>
            <a:endParaRPr lang="en-US">
              <a:cs typeface="Calibri"/>
            </a:endParaRPr>
          </a:p>
          <a:p>
            <a:endParaRPr lang="en-US">
              <a:cs typeface="Calibri"/>
            </a:endParaRPr>
          </a:p>
          <a:p>
            <a:pPr marL="0" indent="0">
              <a:buNone/>
            </a:pPr>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Title 3"/>
          <p:cNvSpPr>
            <a:spLocks noGrp="1"/>
          </p:cNvSpPr>
          <p:nvPr>
            <p:ph type="title"/>
          </p:nvPr>
        </p:nvSpPr>
        <p:spPr>
          <a:xfrm>
            <a:off x="1000335" y="113245"/>
            <a:ext cx="6154377" cy="646331"/>
          </a:xfrm>
        </p:spPr>
        <p:txBody>
          <a:bodyPr wrap="none" lIns="91440" tIns="45720" rIns="91440" bIns="45720" anchor="t">
            <a:spAutoFit/>
          </a:bodyPr>
          <a:lstStyle/>
          <a:p>
            <a:r>
              <a:rPr lang="en-US"/>
              <a:t>Sustainability tab (instructions)</a:t>
            </a:r>
          </a:p>
        </p:txBody>
      </p:sp>
      <p:pic>
        <p:nvPicPr>
          <p:cNvPr id="5" name="Picture 6" descr="Sustainability Plan.png">
            <a:extLst>
              <a:ext uri="{FF2B5EF4-FFF2-40B4-BE49-F238E27FC236}">
                <a16:creationId xmlns:a16="http://schemas.microsoft.com/office/drawing/2014/main" id="{D15E609F-B09C-9C5B-4F44-FF35FAA9D124}"/>
              </a:ext>
            </a:extLst>
          </p:cNvPr>
          <p:cNvPicPr>
            <a:picLocks noChangeAspect="1"/>
          </p:cNvPicPr>
          <p:nvPr/>
        </p:nvPicPr>
        <p:blipFill>
          <a:blip r:embed="rId3"/>
          <a:stretch>
            <a:fillRect/>
          </a:stretch>
        </p:blipFill>
        <p:spPr>
          <a:xfrm>
            <a:off x="413084" y="1584234"/>
            <a:ext cx="8418094" cy="2706953"/>
          </a:xfrm>
          <a:prstGeom prst="rect">
            <a:avLst/>
          </a:prstGeom>
        </p:spPr>
      </p:pic>
      <p:sp>
        <p:nvSpPr>
          <p:cNvPr id="7" name="Rectangle 6">
            <a:extLst>
              <a:ext uri="{FF2B5EF4-FFF2-40B4-BE49-F238E27FC236}">
                <a16:creationId xmlns:a16="http://schemas.microsoft.com/office/drawing/2014/main" id="{E501106E-FBEC-CD21-76E3-98CC2EE81B89}"/>
              </a:ext>
            </a:extLst>
          </p:cNvPr>
          <p:cNvSpPr/>
          <p:nvPr/>
        </p:nvSpPr>
        <p:spPr>
          <a:xfrm flipV="1">
            <a:off x="10791659" y="6406815"/>
            <a:ext cx="210551" cy="240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655FC34B-8ACB-1BBF-073D-46F7D721F5A4}"/>
              </a:ext>
            </a:extLst>
          </p:cNvPr>
          <p:cNvPicPr>
            <a:picLocks noChangeAspect="1"/>
          </p:cNvPicPr>
          <p:nvPr/>
        </p:nvPicPr>
        <p:blipFill>
          <a:blip r:embed="rId4"/>
          <a:stretch>
            <a:fillRect/>
          </a:stretch>
        </p:blipFill>
        <p:spPr>
          <a:xfrm>
            <a:off x="5588096" y="2566976"/>
            <a:ext cx="2581346" cy="323232"/>
          </a:xfrm>
          <a:prstGeom prst="rect">
            <a:avLst/>
          </a:prstGeom>
        </p:spPr>
      </p:pic>
      <p:pic>
        <p:nvPicPr>
          <p:cNvPr id="10" name="Picture 10">
            <a:extLst>
              <a:ext uri="{FF2B5EF4-FFF2-40B4-BE49-F238E27FC236}">
                <a16:creationId xmlns:a16="http://schemas.microsoft.com/office/drawing/2014/main" id="{E7CC076D-830B-FEC1-1E2B-C4562890D252}"/>
              </a:ext>
            </a:extLst>
          </p:cNvPr>
          <p:cNvPicPr>
            <a:picLocks noChangeAspect="1"/>
          </p:cNvPicPr>
          <p:nvPr/>
        </p:nvPicPr>
        <p:blipFill>
          <a:blip r:embed="rId4"/>
          <a:stretch>
            <a:fillRect/>
          </a:stretch>
        </p:blipFill>
        <p:spPr>
          <a:xfrm>
            <a:off x="1646321" y="2536896"/>
            <a:ext cx="1018674" cy="1002156"/>
          </a:xfrm>
          <a:prstGeom prst="rect">
            <a:avLst/>
          </a:prstGeom>
        </p:spPr>
      </p:pic>
    </p:spTree>
    <p:extLst>
      <p:ext uri="{BB962C8B-B14F-4D97-AF65-F5344CB8AC3E}">
        <p14:creationId xmlns:p14="http://schemas.microsoft.com/office/powerpoint/2010/main" val="2336904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a:t>Question Break</a:t>
            </a:r>
          </a:p>
        </p:txBody>
      </p:sp>
    </p:spTree>
    <p:extLst>
      <p:ext uri="{BB962C8B-B14F-4D97-AF65-F5344CB8AC3E}">
        <p14:creationId xmlns:p14="http://schemas.microsoft.com/office/powerpoint/2010/main" val="1878655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Reporting and </a:t>
            </a:r>
          </a:p>
          <a:p>
            <a:r>
              <a:rPr lang="en-US"/>
              <a:t>Site Visits </a:t>
            </a:r>
          </a:p>
        </p:txBody>
      </p:sp>
    </p:spTree>
    <p:extLst>
      <p:ext uri="{BB962C8B-B14F-4D97-AF65-F5344CB8AC3E}">
        <p14:creationId xmlns:p14="http://schemas.microsoft.com/office/powerpoint/2010/main" val="38574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a:t>
            </a:fld>
            <a:endParaRPr lang="en-US"/>
          </a:p>
        </p:txBody>
      </p:sp>
      <p:sp>
        <p:nvSpPr>
          <p:cNvPr id="3" name="Text Placeholder 2"/>
          <p:cNvSpPr>
            <a:spLocks noGrp="1"/>
          </p:cNvSpPr>
          <p:nvPr>
            <p:ph type="body" sz="quarter" idx="13"/>
          </p:nvPr>
        </p:nvSpPr>
        <p:spPr/>
        <p:txBody>
          <a:bodyPr/>
          <a:lstStyle/>
          <a:p>
            <a:r>
              <a:rPr lang="en-US" sz="2800"/>
              <a:t>Your name</a:t>
            </a:r>
          </a:p>
          <a:p>
            <a:r>
              <a:rPr lang="en-US" sz="2800"/>
              <a:t>The organization you are representing</a:t>
            </a:r>
          </a:p>
          <a:p>
            <a:r>
              <a:rPr lang="en-US" sz="2800"/>
              <a:t>Where do you consider “home”?</a:t>
            </a:r>
          </a:p>
          <a:p>
            <a:r>
              <a:rPr lang="en-US" sz="2800"/>
              <a:t>Thinking back to your childhood, what did you want to be when you “grew up”?</a:t>
            </a:r>
          </a:p>
          <a:p>
            <a:endParaRPr lang="en-US"/>
          </a:p>
        </p:txBody>
      </p:sp>
      <p:sp>
        <p:nvSpPr>
          <p:cNvPr id="4" name="Title 3"/>
          <p:cNvSpPr>
            <a:spLocks noGrp="1"/>
          </p:cNvSpPr>
          <p:nvPr>
            <p:ph type="title"/>
          </p:nvPr>
        </p:nvSpPr>
        <p:spPr>
          <a:xfrm>
            <a:off x="1000335" y="113245"/>
            <a:ext cx="3840410" cy="646331"/>
          </a:xfrm>
        </p:spPr>
        <p:txBody>
          <a:bodyPr/>
          <a:lstStyle/>
          <a:p>
            <a:r>
              <a:rPr lang="en-US"/>
              <a:t>A little about you….</a:t>
            </a:r>
          </a:p>
        </p:txBody>
      </p:sp>
    </p:spTree>
    <p:extLst>
      <p:ext uri="{BB962C8B-B14F-4D97-AF65-F5344CB8AC3E}">
        <p14:creationId xmlns:p14="http://schemas.microsoft.com/office/powerpoint/2010/main" val="389798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40</a:t>
            </a:fld>
            <a:endParaRPr lang="en-US"/>
          </a:p>
        </p:txBody>
      </p:sp>
      <p:sp>
        <p:nvSpPr>
          <p:cNvPr id="3" name="Text Placeholder 2"/>
          <p:cNvSpPr>
            <a:spLocks noGrp="1"/>
          </p:cNvSpPr>
          <p:nvPr>
            <p:ph type="body" sz="quarter" idx="13"/>
          </p:nvPr>
        </p:nvSpPr>
        <p:spPr>
          <a:xfrm>
            <a:off x="309045" y="1124700"/>
            <a:ext cx="8525393" cy="5238897"/>
          </a:xfrm>
        </p:spPr>
        <p:txBody>
          <a:bodyPr lIns="91440" tIns="45720" rIns="91440" bIns="45720" anchor="t"/>
          <a:lstStyle/>
          <a:p>
            <a:r>
              <a:rPr lang="en-US"/>
              <a:t>MOU with each site providing services </a:t>
            </a:r>
          </a:p>
          <a:p>
            <a:r>
              <a:rPr lang="en-US"/>
              <a:t>Time logs of Technical Assistance provided</a:t>
            </a:r>
            <a:endParaRPr lang="en-US">
              <a:cs typeface="Calibri"/>
            </a:endParaRPr>
          </a:p>
          <a:p>
            <a:r>
              <a:rPr lang="en-US"/>
              <a:t>Sign in sheets from training and events. Sign in sheets must include</a:t>
            </a:r>
            <a:endParaRPr lang="en-US">
              <a:cs typeface="Calibri"/>
            </a:endParaRPr>
          </a:p>
          <a:p>
            <a:pPr lvl="1"/>
            <a:r>
              <a:rPr lang="en-US"/>
              <a:t>Date and name of training of event</a:t>
            </a:r>
            <a:endParaRPr lang="en-US">
              <a:cs typeface="Calibri"/>
            </a:endParaRPr>
          </a:p>
          <a:p>
            <a:pPr lvl="1"/>
            <a:r>
              <a:rPr lang="en-US"/>
              <a:t>name and signature of each participant</a:t>
            </a:r>
            <a:endParaRPr lang="en-US">
              <a:cs typeface="Calibri"/>
            </a:endParaRPr>
          </a:p>
          <a:p>
            <a:r>
              <a:rPr lang="en-US"/>
              <a:t>Satisfaction Survey after each training/event</a:t>
            </a:r>
            <a:endParaRPr lang="en-US">
              <a:cs typeface="Calibri"/>
            </a:endParaRPr>
          </a:p>
          <a:p>
            <a:r>
              <a:rPr lang="en-US"/>
              <a:t>Short knowledge/behavior assessment after each training session, family engagement event, etc. </a:t>
            </a:r>
            <a:endParaRPr lang="en-US">
              <a:solidFill>
                <a:srgbClr val="000000"/>
              </a:solidFill>
              <a:cs typeface="Calibri"/>
            </a:endParaRPr>
          </a:p>
          <a:p>
            <a:r>
              <a:rPr lang="en-US"/>
              <a:t>Financial records of all expenses (keep ALL receipts, invoices, </a:t>
            </a:r>
            <a:r>
              <a:rPr lang="en-US" err="1"/>
              <a:t>etc</a:t>
            </a:r>
            <a:r>
              <a:rPr lang="en-US"/>
              <a:t>)</a:t>
            </a:r>
            <a:endParaRPr lang="en-US">
              <a:cs typeface="Calibri"/>
            </a:endParaRPr>
          </a:p>
          <a:p>
            <a:r>
              <a:rPr lang="en-US"/>
              <a:t>Pictures, videos from trainings and activities (including media releases)</a:t>
            </a:r>
            <a:endParaRPr lang="en-US">
              <a:cs typeface="Calibri"/>
            </a:endParaRPr>
          </a:p>
          <a:p>
            <a:r>
              <a:rPr lang="en-US"/>
              <a:t>Quotes from teachers, parents, and other stakeholders about trainings and event</a:t>
            </a:r>
            <a:endParaRPr lang="en-US">
              <a:cs typeface="Calibri"/>
            </a:endParaRPr>
          </a:p>
          <a:p>
            <a:r>
              <a:rPr lang="en-US">
                <a:cs typeface="Calibri"/>
              </a:rPr>
              <a:t>Quarterly report including OSSE metric and sustainability tool</a:t>
            </a:r>
          </a:p>
          <a:p>
            <a:pPr marL="0" indent="0">
              <a:buNone/>
            </a:pPr>
            <a:endParaRPr lang="en-US">
              <a:cs typeface="Calibri"/>
            </a:endParaRPr>
          </a:p>
          <a:p>
            <a:endParaRPr lang="en-US">
              <a:cs typeface="Calibri"/>
            </a:endParaRPr>
          </a:p>
        </p:txBody>
      </p:sp>
      <p:sp>
        <p:nvSpPr>
          <p:cNvPr id="4" name="Title 3"/>
          <p:cNvSpPr>
            <a:spLocks noGrp="1"/>
          </p:cNvSpPr>
          <p:nvPr>
            <p:ph type="title"/>
          </p:nvPr>
        </p:nvSpPr>
        <p:spPr>
          <a:xfrm>
            <a:off x="1000335" y="113245"/>
            <a:ext cx="5141216" cy="646331"/>
          </a:xfrm>
        </p:spPr>
        <p:txBody>
          <a:bodyPr wrap="none" lIns="91440" tIns="45720" rIns="91440" bIns="45720" anchor="t">
            <a:spAutoFit/>
          </a:bodyPr>
          <a:lstStyle/>
          <a:p>
            <a:r>
              <a:rPr lang="en-US"/>
              <a:t>Reporting Documentation </a:t>
            </a:r>
            <a:endParaRPr lang="en-US">
              <a:cs typeface="Calibri"/>
            </a:endParaRPr>
          </a:p>
        </p:txBody>
      </p:sp>
    </p:spTree>
    <p:extLst>
      <p:ext uri="{BB962C8B-B14F-4D97-AF65-F5344CB8AC3E}">
        <p14:creationId xmlns:p14="http://schemas.microsoft.com/office/powerpoint/2010/main" val="372315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41</a:t>
            </a:fld>
            <a:endParaRPr lang="en-US"/>
          </a:p>
        </p:txBody>
      </p:sp>
      <p:sp>
        <p:nvSpPr>
          <p:cNvPr id="3" name="Text Placeholder 2"/>
          <p:cNvSpPr>
            <a:spLocks noGrp="1"/>
          </p:cNvSpPr>
          <p:nvPr>
            <p:ph type="body" sz="quarter" idx="13"/>
          </p:nvPr>
        </p:nvSpPr>
        <p:spPr>
          <a:xfrm>
            <a:off x="309045" y="1012978"/>
            <a:ext cx="8525393" cy="5023237"/>
          </a:xfrm>
        </p:spPr>
        <p:txBody>
          <a:bodyPr lIns="91440" tIns="45720" rIns="91440" bIns="45720" anchor="t"/>
          <a:lstStyle/>
          <a:p>
            <a:r>
              <a:rPr lang="en-US"/>
              <a:t>You will need to submit signed copies of the MOU with each childcare facility you are working with</a:t>
            </a:r>
            <a:endParaRPr lang="en-US" strike="sngStrike">
              <a:solidFill>
                <a:srgbClr val="FF0000"/>
              </a:solidFill>
            </a:endParaRPr>
          </a:p>
          <a:p>
            <a:r>
              <a:rPr lang="en-US"/>
              <a:t>Copies of time logs, sign in sheets, assessments/survey results </a:t>
            </a:r>
            <a:r>
              <a:rPr lang="en-US" sz="1600"/>
              <a:t>(raw data and summary) are due at the same time as the reports (1 set for mid project and 1 set for end of year 1 report)</a:t>
            </a:r>
            <a:endParaRPr lang="en-US" sz="1600" strike="sngStrike">
              <a:solidFill>
                <a:srgbClr val="FF0000"/>
              </a:solidFill>
              <a:cs typeface="Calibri"/>
            </a:endParaRPr>
          </a:p>
          <a:p>
            <a:r>
              <a:rPr lang="en-US"/>
              <a:t>HTA needs assessment and post assessment</a:t>
            </a:r>
            <a:endParaRPr lang="en-US">
              <a:cs typeface="Calibri"/>
            </a:endParaRPr>
          </a:p>
          <a:p>
            <a:r>
              <a:rPr lang="en-US"/>
              <a:t>Pictures, videos, quotes are submitted with the end of year 1 report</a:t>
            </a:r>
            <a:endParaRPr lang="en-US">
              <a:cs typeface="Calibri"/>
            </a:endParaRPr>
          </a:p>
          <a:p>
            <a:r>
              <a:rPr lang="en-US"/>
              <a:t>Financial records are due when you submit reimbursement requests</a:t>
            </a:r>
            <a:endParaRPr lang="en-US">
              <a:cs typeface="Calibri"/>
            </a:endParaRPr>
          </a:p>
          <a:p>
            <a:r>
              <a:rPr lang="en-US">
                <a:cs typeface="Calibri"/>
              </a:rPr>
              <a:t>Per Quarter - </a:t>
            </a:r>
            <a:r>
              <a:rPr lang="en-US">
                <a:ea typeface="+mn-lt"/>
                <a:cs typeface="+mn-lt"/>
              </a:rPr>
              <a:t>grantees will be required to attend a meeting with OSSE </a:t>
            </a:r>
          </a:p>
          <a:p>
            <a:pPr lvl="1"/>
            <a:r>
              <a:rPr lang="en-US" sz="1600">
                <a:ea typeface="+mn-lt"/>
                <a:cs typeface="+mn-lt"/>
              </a:rPr>
              <a:t>Opportunity to share their learnings, highlight successes, discuss and problem-solve challenges, collaborate with other grantees, and receive technical assistance from OSSE</a:t>
            </a:r>
          </a:p>
          <a:p>
            <a:r>
              <a:rPr lang="en-US">
                <a:cs typeface="Calibri"/>
              </a:rPr>
              <a:t>OSSE will host a culminating meeting </a:t>
            </a:r>
            <a:r>
              <a:rPr lang="en-US">
                <a:ea typeface="+mn-lt"/>
                <a:cs typeface="+mn-lt"/>
              </a:rPr>
              <a:t>at the end of the award period to showcase the overall work and accomplishments of the grant</a:t>
            </a:r>
          </a:p>
          <a:p>
            <a:r>
              <a:rPr lang="en-US">
                <a:ea typeface="+mn-lt"/>
                <a:cs typeface="+mn-lt"/>
              </a:rPr>
              <a:t>Grantees will be required to submit regular reports for OSSE to track the grantee’s performance</a:t>
            </a:r>
          </a:p>
          <a:p>
            <a:r>
              <a:rPr lang="en-US">
                <a:cs typeface="Calibri"/>
              </a:rPr>
              <a:t>Submit a </a:t>
            </a:r>
            <a:r>
              <a:rPr lang="en-US">
                <a:ea typeface="+mn-lt"/>
                <a:cs typeface="+mn-lt"/>
              </a:rPr>
              <a:t>final report on the effectiveness of the grant activity</a:t>
            </a:r>
          </a:p>
          <a:p>
            <a:endParaRPr lang="en-US">
              <a:cs typeface="Calibri"/>
            </a:endParaRPr>
          </a:p>
          <a:p>
            <a:endParaRPr lang="en-US"/>
          </a:p>
          <a:p>
            <a:endParaRPr lang="en-US"/>
          </a:p>
          <a:p>
            <a:endParaRPr lang="en-US"/>
          </a:p>
        </p:txBody>
      </p:sp>
      <p:sp>
        <p:nvSpPr>
          <p:cNvPr id="4" name="Title 3"/>
          <p:cNvSpPr>
            <a:spLocks noGrp="1"/>
          </p:cNvSpPr>
          <p:nvPr>
            <p:ph type="title"/>
          </p:nvPr>
        </p:nvSpPr>
        <p:spPr>
          <a:xfrm>
            <a:off x="1000335" y="113245"/>
            <a:ext cx="5985421" cy="646331"/>
          </a:xfrm>
        </p:spPr>
        <p:txBody>
          <a:bodyPr wrap="none" lIns="91440" tIns="45720" rIns="91440" bIns="45720" anchor="t">
            <a:spAutoFit/>
          </a:bodyPr>
          <a:lstStyle/>
          <a:p>
            <a:r>
              <a:rPr lang="en-US"/>
              <a:t>Year 1 Reporting Requirements</a:t>
            </a:r>
            <a:endParaRPr lang="en-US">
              <a:cs typeface="Calibri"/>
            </a:endParaRPr>
          </a:p>
        </p:txBody>
      </p:sp>
    </p:spTree>
    <p:extLst>
      <p:ext uri="{BB962C8B-B14F-4D97-AF65-F5344CB8AC3E}">
        <p14:creationId xmlns:p14="http://schemas.microsoft.com/office/powerpoint/2010/main" val="3097609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Tracking Expenses &amp;</a:t>
            </a:r>
          </a:p>
          <a:p>
            <a:r>
              <a:rPr lang="en-US"/>
              <a:t>Submitting Reimbursement Requests</a:t>
            </a:r>
          </a:p>
        </p:txBody>
      </p:sp>
    </p:spTree>
    <p:extLst>
      <p:ext uri="{BB962C8B-B14F-4D97-AF65-F5344CB8AC3E}">
        <p14:creationId xmlns:p14="http://schemas.microsoft.com/office/powerpoint/2010/main" val="3615032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Reapplication Process Overview</a:t>
            </a:r>
          </a:p>
        </p:txBody>
      </p:sp>
    </p:spTree>
    <p:extLst>
      <p:ext uri="{BB962C8B-B14F-4D97-AF65-F5344CB8AC3E}">
        <p14:creationId xmlns:p14="http://schemas.microsoft.com/office/powerpoint/2010/main" val="112194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44</a:t>
            </a:fld>
            <a:endParaRPr lang="en-US"/>
          </a:p>
        </p:txBody>
      </p:sp>
      <p:sp>
        <p:nvSpPr>
          <p:cNvPr id="3" name="Text Placeholder 2"/>
          <p:cNvSpPr>
            <a:spLocks noGrp="1"/>
          </p:cNvSpPr>
          <p:nvPr>
            <p:ph type="body" sz="quarter" idx="13"/>
          </p:nvPr>
        </p:nvSpPr>
        <p:spPr/>
        <p:txBody>
          <a:bodyPr/>
          <a:lstStyle/>
          <a:p>
            <a:r>
              <a:rPr lang="en-US" sz="2400"/>
              <a:t>Application will open late summer 2023</a:t>
            </a:r>
          </a:p>
          <a:p>
            <a:r>
              <a:rPr lang="en-US" sz="2400"/>
              <a:t>Intended award date October 1, 2023</a:t>
            </a:r>
          </a:p>
          <a:p>
            <a:r>
              <a:rPr lang="en-US" sz="2400"/>
              <a:t>Application Materials required (subject to change)</a:t>
            </a:r>
          </a:p>
          <a:p>
            <a:pPr lvl="1"/>
            <a:r>
              <a:rPr lang="en-US" sz="2400"/>
              <a:t>Detailed planning expenditures for FY2024</a:t>
            </a:r>
          </a:p>
          <a:p>
            <a:pPr lvl="1"/>
            <a:r>
              <a:rPr lang="en-US" sz="2400"/>
              <a:t>Budget justification narrative for FY2024</a:t>
            </a:r>
          </a:p>
          <a:p>
            <a:pPr lvl="1"/>
            <a:r>
              <a:rPr lang="en-US" sz="2400"/>
              <a:t>Program Timeline for FY2024</a:t>
            </a:r>
          </a:p>
          <a:p>
            <a:pPr lvl="1"/>
            <a:r>
              <a:rPr lang="en-US" sz="2400"/>
              <a:t>Program Participation Table for FY2024</a:t>
            </a:r>
          </a:p>
          <a:p>
            <a:pPr lvl="1"/>
            <a:r>
              <a:rPr lang="en-US" sz="2400"/>
              <a:t>Performance indicators (similar to worksheet)</a:t>
            </a:r>
          </a:p>
          <a:p>
            <a:pPr lvl="1"/>
            <a:r>
              <a:rPr lang="en-US" sz="2400"/>
              <a:t>Program sustainability plan  </a:t>
            </a:r>
          </a:p>
          <a:p>
            <a:pPr lvl="1"/>
            <a:r>
              <a:rPr lang="en-US" sz="2400"/>
              <a:t>Interest of Services Forms for any additional centers</a:t>
            </a:r>
          </a:p>
          <a:p>
            <a:pPr marL="0" indent="0">
              <a:buNone/>
            </a:pPr>
            <a:endParaRPr lang="en-US"/>
          </a:p>
        </p:txBody>
      </p:sp>
      <p:sp>
        <p:nvSpPr>
          <p:cNvPr id="4" name="Title 3"/>
          <p:cNvSpPr>
            <a:spLocks noGrp="1"/>
          </p:cNvSpPr>
          <p:nvPr>
            <p:ph type="title"/>
          </p:nvPr>
        </p:nvSpPr>
        <p:spPr>
          <a:xfrm>
            <a:off x="1000335" y="113245"/>
            <a:ext cx="7790594" cy="646331"/>
          </a:xfrm>
        </p:spPr>
        <p:txBody>
          <a:bodyPr/>
          <a:lstStyle/>
          <a:p>
            <a:r>
              <a:rPr lang="en-US"/>
              <a:t>What will be required for re-application?</a:t>
            </a:r>
          </a:p>
        </p:txBody>
      </p:sp>
    </p:spTree>
    <p:extLst>
      <p:ext uri="{BB962C8B-B14F-4D97-AF65-F5344CB8AC3E}">
        <p14:creationId xmlns:p14="http://schemas.microsoft.com/office/powerpoint/2010/main" val="2667999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Important Dates</a:t>
            </a:r>
          </a:p>
        </p:txBody>
      </p:sp>
    </p:spTree>
    <p:extLst>
      <p:ext uri="{BB962C8B-B14F-4D97-AF65-F5344CB8AC3E}">
        <p14:creationId xmlns:p14="http://schemas.microsoft.com/office/powerpoint/2010/main" val="1719848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4522" y="1027389"/>
            <a:ext cx="8525393" cy="5023237"/>
          </a:xfrm>
        </p:spPr>
        <p:txBody>
          <a:bodyPr>
            <a:normAutofit/>
          </a:bodyPr>
          <a:lstStyle/>
          <a:p>
            <a:pPr marL="0" indent="0">
              <a:buNone/>
            </a:pPr>
            <a:endParaRPr lang="en-US"/>
          </a:p>
          <a:p>
            <a:pPr marL="0" indent="0">
              <a:buNone/>
            </a:pPr>
            <a:r>
              <a:rPr lang="en-US"/>
              <a:t>  </a:t>
            </a:r>
          </a:p>
          <a:p>
            <a:endParaRPr lang="en-US"/>
          </a:p>
          <a:p>
            <a:endParaRPr lang="en-US"/>
          </a:p>
        </p:txBody>
      </p:sp>
      <p:sp>
        <p:nvSpPr>
          <p:cNvPr id="2" name="Title 1"/>
          <p:cNvSpPr>
            <a:spLocks noGrp="1"/>
          </p:cNvSpPr>
          <p:nvPr>
            <p:ph type="title"/>
          </p:nvPr>
        </p:nvSpPr>
        <p:spPr>
          <a:prstGeom prst="rect">
            <a:avLst/>
          </a:prstGeom>
        </p:spPr>
        <p:txBody>
          <a:bodyPr wrap="none" lIns="91440" tIns="45720" rIns="91440" bIns="45720" anchor="t">
            <a:normAutofit/>
          </a:bodyPr>
          <a:lstStyle/>
          <a:p>
            <a:r>
              <a:rPr lang="en-US"/>
              <a:t>Important Dates to Remember</a:t>
            </a:r>
          </a:p>
        </p:txBody>
      </p:sp>
      <p:sp>
        <p:nvSpPr>
          <p:cNvPr id="4" name="Rectangle 3"/>
          <p:cNvSpPr/>
          <p:nvPr/>
        </p:nvSpPr>
        <p:spPr>
          <a:xfrm>
            <a:off x="154522" y="1027389"/>
            <a:ext cx="8834438" cy="1477328"/>
          </a:xfrm>
          <a:prstGeom prst="rect">
            <a:avLst/>
          </a:prstGeom>
        </p:spPr>
        <p:txBody>
          <a:bodyPr wrap="square">
            <a:spAutoFit/>
          </a:bodyPr>
          <a:lstStyle/>
          <a:p>
            <a:endParaRPr lang="en-US" b="1"/>
          </a:p>
          <a:p>
            <a:r>
              <a:rPr lang="en-US">
                <a:ea typeface="Calibri" panose="020F0502020204030204" pitchFamily="34" charset="0"/>
                <a:cs typeface="Times New Roman" panose="02020603050405020304" pitchFamily="18" charset="0"/>
              </a:rPr>
              <a:t> </a:t>
            </a:r>
          </a:p>
          <a:p>
            <a:endParaRPr lang="en-US">
              <a:latin typeface="Calibri" panose="020F0502020204030204" pitchFamily="34" charset="0"/>
              <a:cs typeface="Times New Roman" panose="02020603050405020304" pitchFamily="18" charset="0"/>
            </a:endParaRPr>
          </a:p>
          <a:p>
            <a:endParaRPr lang="en-US"/>
          </a:p>
          <a:p>
            <a:endParaRPr lang="en-US">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0138752"/>
              </p:ext>
            </p:extLst>
          </p:nvPr>
        </p:nvGraphicFramePr>
        <p:xfrm>
          <a:off x="885120" y="1027390"/>
          <a:ext cx="7450570" cy="4875611"/>
        </p:xfrm>
        <a:graphic>
          <a:graphicData uri="http://schemas.openxmlformats.org/drawingml/2006/table">
            <a:tbl>
              <a:tblPr firstRow="1" firstCol="1" bandRow="1">
                <a:tableStyleId>{5C22544A-7EE6-4342-B048-85BDC9FD1C3A}</a:tableStyleId>
              </a:tblPr>
              <a:tblGrid>
                <a:gridCol w="3724687">
                  <a:extLst>
                    <a:ext uri="{9D8B030D-6E8A-4147-A177-3AD203B41FA5}">
                      <a16:colId xmlns:a16="http://schemas.microsoft.com/office/drawing/2014/main" val="20000"/>
                    </a:ext>
                  </a:extLst>
                </a:gridCol>
                <a:gridCol w="3725883">
                  <a:extLst>
                    <a:ext uri="{9D8B030D-6E8A-4147-A177-3AD203B41FA5}">
                      <a16:colId xmlns:a16="http://schemas.microsoft.com/office/drawing/2014/main" val="20001"/>
                    </a:ext>
                  </a:extLst>
                </a:gridCol>
              </a:tblGrid>
              <a:tr h="475006">
                <a:tc>
                  <a:txBody>
                    <a:bodyPr/>
                    <a:lstStyle/>
                    <a:p>
                      <a:pPr marL="0" marR="0">
                        <a:lnSpc>
                          <a:spcPct val="107000"/>
                        </a:lnSpc>
                        <a:spcBef>
                          <a:spcPts val="0"/>
                        </a:spcBef>
                        <a:spcAft>
                          <a:spcPts val="0"/>
                        </a:spcAft>
                      </a:pPr>
                      <a:r>
                        <a:rPr lang="en-US" sz="2800" dirty="0">
                          <a:effectLst/>
                        </a:rPr>
                        <a:t>Action Item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Due Date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05619">
                <a:tc>
                  <a:txBody>
                    <a:bodyPr/>
                    <a:lstStyle/>
                    <a:p>
                      <a:pPr marL="0" marR="0">
                        <a:lnSpc>
                          <a:spcPct val="107000"/>
                        </a:lnSpc>
                        <a:spcBef>
                          <a:spcPts val="0"/>
                        </a:spcBef>
                        <a:spcAft>
                          <a:spcPts val="0"/>
                        </a:spcAft>
                      </a:pPr>
                      <a:r>
                        <a:rPr lang="en-US" sz="1800" b="0" dirty="0">
                          <a:effectLst/>
                        </a:rPr>
                        <a:t>Timeline and Performance</a:t>
                      </a:r>
                      <a:r>
                        <a:rPr lang="en-US" sz="1800" b="0" baseline="0" dirty="0">
                          <a:effectLst/>
                        </a:rPr>
                        <a:t> Indicators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June 30, 2023</a:t>
                      </a:r>
                      <a:endParaRPr lang="en-US" sz="1800" b="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1"/>
                  </a:ext>
                </a:extLst>
              </a:tr>
              <a:tr h="475006">
                <a:tc>
                  <a:txBody>
                    <a:bodyPr/>
                    <a:lstStyle/>
                    <a:p>
                      <a:pPr marL="0" marR="0">
                        <a:lnSpc>
                          <a:spcPct val="107000"/>
                        </a:lnSpc>
                        <a:spcBef>
                          <a:spcPts val="0"/>
                        </a:spcBef>
                        <a:spcAft>
                          <a:spcPts val="0"/>
                        </a:spcAft>
                      </a:pPr>
                      <a:r>
                        <a:rPr lang="en-US" sz="1800" b="0" dirty="0">
                          <a:effectLst/>
                        </a:rPr>
                        <a:t>Signed MOU by each center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July 1, 2023</a:t>
                      </a:r>
                      <a:endParaRPr lang="en-US" sz="1800" b="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2"/>
                  </a:ext>
                </a:extLst>
              </a:tr>
              <a:tr h="475006">
                <a:tc>
                  <a:txBody>
                    <a:bodyPr/>
                    <a:lstStyle/>
                    <a:p>
                      <a:pPr marL="0" marR="0">
                        <a:lnSpc>
                          <a:spcPct val="107000"/>
                        </a:lnSpc>
                        <a:spcBef>
                          <a:spcPts val="0"/>
                        </a:spcBef>
                        <a:spcAft>
                          <a:spcPts val="0"/>
                        </a:spcAft>
                      </a:pPr>
                      <a:r>
                        <a:rPr lang="en-US" sz="1800" b="0" dirty="0">
                          <a:effectLst/>
                        </a:rPr>
                        <a:t>Site visit confirmation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June 16, 2023</a:t>
                      </a:r>
                      <a:endParaRPr lang="en-US" sz="1800" b="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3"/>
                  </a:ext>
                </a:extLst>
              </a:tr>
              <a:tr h="475006">
                <a:tc>
                  <a:txBody>
                    <a:bodyPr/>
                    <a:lstStyle/>
                    <a:p>
                      <a:pPr marL="0" marR="0">
                        <a:lnSpc>
                          <a:spcPct val="107000"/>
                        </a:lnSpc>
                        <a:spcBef>
                          <a:spcPts val="0"/>
                        </a:spcBef>
                        <a:spcAft>
                          <a:spcPts val="0"/>
                        </a:spcAft>
                      </a:pPr>
                      <a:r>
                        <a:rPr lang="en-US" sz="1800" b="0" dirty="0">
                          <a:effectLst/>
                          <a:latin typeface="Calibri"/>
                          <a:ea typeface="Calibri" panose="020F0502020204030204" pitchFamily="34" charset="0"/>
                          <a:cs typeface="Times New Roman"/>
                        </a:rPr>
                        <a:t>Site Visit 1 Scheduled</a:t>
                      </a:r>
                    </a:p>
                  </a:txBody>
                  <a:tcPr marL="68580" marR="68580" marT="0" marB="0"/>
                </a:tc>
                <a:tc>
                  <a:txBody>
                    <a:bodyPr/>
                    <a:lstStyle/>
                    <a:p>
                      <a:pPr marL="0" marR="0">
                        <a:lnSpc>
                          <a:spcPct val="107000"/>
                        </a:lnSpc>
                        <a:spcBef>
                          <a:spcPts val="0"/>
                        </a:spcBef>
                        <a:spcAft>
                          <a:spcPts val="0"/>
                        </a:spcAft>
                      </a:pPr>
                      <a:r>
                        <a:rPr lang="en-US" sz="1800" b="0" dirty="0">
                          <a:effectLst/>
                          <a:latin typeface="Calibri"/>
                          <a:ea typeface="Calibri" panose="020F0502020204030204" pitchFamily="34" charset="0"/>
                          <a:cs typeface="Times New Roman"/>
                        </a:rPr>
                        <a:t>June 30, 2023</a:t>
                      </a:r>
                    </a:p>
                  </a:txBody>
                  <a:tcPr marL="68580" marR="68580" marT="0" marB="0"/>
                </a:tc>
                <a:extLst>
                  <a:ext uri="{0D108BD9-81ED-4DB2-BD59-A6C34878D82A}">
                    <a16:rowId xmlns:a16="http://schemas.microsoft.com/office/drawing/2014/main" val="2068361699"/>
                  </a:ext>
                </a:extLst>
              </a:tr>
              <a:tr h="475006">
                <a:tc>
                  <a:txBody>
                    <a:bodyPr/>
                    <a:lstStyle/>
                    <a:p>
                      <a:pPr marL="0" marR="0">
                        <a:lnSpc>
                          <a:spcPct val="107000"/>
                        </a:lnSpc>
                        <a:spcBef>
                          <a:spcPts val="0"/>
                        </a:spcBef>
                        <a:spcAft>
                          <a:spcPts val="0"/>
                        </a:spcAft>
                      </a:pPr>
                      <a:r>
                        <a:rPr lang="en-US" sz="1800" b="0" dirty="0">
                          <a:effectLst/>
                          <a:latin typeface="Calibri"/>
                          <a:ea typeface="Calibri" panose="020F0502020204030204" pitchFamily="34" charset="0"/>
                          <a:cs typeface="Times New Roman"/>
                        </a:rPr>
                        <a:t>Site Visit 2 Scheduled </a:t>
                      </a:r>
                      <a:endParaRPr lang="en-US" sz="1800" b="0" dirty="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latin typeface="Calibri"/>
                          <a:ea typeface="Calibri" panose="020F0502020204030204" pitchFamily="34" charset="0"/>
                          <a:cs typeface="Times New Roman"/>
                        </a:rPr>
                        <a:t>Sept. 1, 2023</a:t>
                      </a:r>
                    </a:p>
                  </a:txBody>
                  <a:tcPr marL="68580" marR="68580" marT="0" marB="0"/>
                </a:tc>
                <a:extLst>
                  <a:ext uri="{0D108BD9-81ED-4DB2-BD59-A6C34878D82A}">
                    <a16:rowId xmlns:a16="http://schemas.microsoft.com/office/drawing/2014/main" val="730869158"/>
                  </a:ext>
                </a:extLst>
              </a:tr>
              <a:tr h="470973">
                <a:tc>
                  <a:txBody>
                    <a:bodyPr/>
                    <a:lstStyle/>
                    <a:p>
                      <a:pPr marL="0" marR="0">
                        <a:lnSpc>
                          <a:spcPct val="107000"/>
                        </a:lnSpc>
                        <a:spcBef>
                          <a:spcPts val="0"/>
                        </a:spcBef>
                        <a:spcAft>
                          <a:spcPts val="0"/>
                        </a:spcAft>
                      </a:pPr>
                      <a:r>
                        <a:rPr lang="en-US" sz="1800" b="0" dirty="0">
                          <a:effectLst/>
                        </a:rPr>
                        <a:t>Year 1 Mid-project</a:t>
                      </a:r>
                      <a:r>
                        <a:rPr lang="en-US" sz="1800" b="0" baseline="0" dirty="0">
                          <a:effectLst/>
                        </a:rPr>
                        <a:t> report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June 30, 2023</a:t>
                      </a:r>
                    </a:p>
                  </a:txBody>
                  <a:tcPr marL="68580" marR="68580" marT="0" marB="0"/>
                </a:tc>
                <a:extLst>
                  <a:ext uri="{0D108BD9-81ED-4DB2-BD59-A6C34878D82A}">
                    <a16:rowId xmlns:a16="http://schemas.microsoft.com/office/drawing/2014/main" val="10004"/>
                  </a:ext>
                </a:extLst>
              </a:tr>
              <a:tr h="475006">
                <a:tc>
                  <a:txBody>
                    <a:bodyPr/>
                    <a:lstStyle/>
                    <a:p>
                      <a:pPr marL="0" marR="0">
                        <a:lnSpc>
                          <a:spcPct val="107000"/>
                        </a:lnSpc>
                        <a:spcBef>
                          <a:spcPts val="0"/>
                        </a:spcBef>
                        <a:spcAft>
                          <a:spcPts val="0"/>
                        </a:spcAft>
                      </a:pPr>
                      <a:r>
                        <a:rPr lang="en-US" sz="1800" b="0" dirty="0">
                          <a:effectLst/>
                        </a:rPr>
                        <a:t>Year 1 project expense records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June 30, 2023</a:t>
                      </a:r>
                    </a:p>
                  </a:txBody>
                  <a:tcPr marL="68580" marR="68580" marT="0" marB="0"/>
                </a:tc>
                <a:extLst>
                  <a:ext uri="{0D108BD9-81ED-4DB2-BD59-A6C34878D82A}">
                    <a16:rowId xmlns:a16="http://schemas.microsoft.com/office/drawing/2014/main" val="10005"/>
                  </a:ext>
                </a:extLst>
              </a:tr>
              <a:tr h="475006">
                <a:tc>
                  <a:txBody>
                    <a:bodyPr/>
                    <a:lstStyle/>
                    <a:p>
                      <a:pPr marL="0" marR="0">
                        <a:lnSpc>
                          <a:spcPct val="107000"/>
                        </a:lnSpc>
                        <a:spcBef>
                          <a:spcPts val="0"/>
                        </a:spcBef>
                        <a:spcAft>
                          <a:spcPts val="0"/>
                        </a:spcAft>
                      </a:pPr>
                      <a:r>
                        <a:rPr lang="en-US" sz="1800" b="0" dirty="0">
                          <a:effectLst/>
                        </a:rPr>
                        <a:t>End of year 1 project report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September 30, 2023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44779">
                <a:tc>
                  <a:txBody>
                    <a:bodyPr/>
                    <a:lstStyle/>
                    <a:p>
                      <a:pPr marL="0" marR="0">
                        <a:lnSpc>
                          <a:spcPct val="107000"/>
                        </a:lnSpc>
                        <a:spcBef>
                          <a:spcPts val="0"/>
                        </a:spcBef>
                        <a:spcAft>
                          <a:spcPts val="0"/>
                        </a:spcAft>
                      </a:pPr>
                      <a:r>
                        <a:rPr lang="en-US" sz="1800" b="0" dirty="0">
                          <a:effectLst/>
                        </a:rPr>
                        <a:t>End of year</a:t>
                      </a:r>
                      <a:r>
                        <a:rPr lang="en-US" sz="1800" b="0" baseline="0" dirty="0">
                          <a:effectLst/>
                        </a:rPr>
                        <a:t> 1</a:t>
                      </a:r>
                      <a:r>
                        <a:rPr lang="en-US" sz="1800" b="0" dirty="0">
                          <a:effectLst/>
                        </a:rPr>
                        <a:t> invoices and expenses</a:t>
                      </a:r>
                      <a:r>
                        <a:rPr lang="en-US" sz="1800" b="0" baseline="0" dirty="0">
                          <a:effectLst/>
                        </a:rPr>
                        <a:t> records due for July 1-September 30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October</a:t>
                      </a:r>
                      <a:r>
                        <a:rPr lang="en-US" sz="1800" b="0" baseline="0" dirty="0">
                          <a:effectLst/>
                        </a:rPr>
                        <a:t> 15</a:t>
                      </a:r>
                      <a:r>
                        <a:rPr lang="en-US" sz="1800" b="0" dirty="0">
                          <a:effectLst/>
                        </a:rPr>
                        <a:t>, 2023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759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3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lIns="91440" tIns="45720" rIns="91440" bIns="45720" anchor="t"/>
          <a:lstStyle/>
          <a:p>
            <a:pPr algn="ctr">
              <a:buNone/>
            </a:pPr>
            <a:endParaRPr lang="en-US">
              <a:cs typeface="Calibri"/>
            </a:endParaRPr>
          </a:p>
          <a:p>
            <a:pPr marL="0" indent="0">
              <a:buNone/>
            </a:pPr>
            <a:r>
              <a:rPr lang="en-US" sz="2800" b="1">
                <a:ea typeface="+mn-lt"/>
                <a:cs typeface="+mn-lt"/>
              </a:rPr>
              <a:t>OSSE WEBSITE:  </a:t>
            </a:r>
            <a:r>
              <a:rPr lang="en-US" sz="2800">
                <a:ea typeface="+mn-lt"/>
                <a:cs typeface="+mn-lt"/>
                <a:hlinkClick r:id="rId3"/>
              </a:rPr>
              <a:t>FY2023 Informational Materials | osse  (dc.gov)</a:t>
            </a:r>
            <a:endParaRPr lang="en-US" sz="2800">
              <a:cs typeface="Calibri"/>
            </a:endParaRPr>
          </a:p>
          <a:p>
            <a:pPr marL="0" indent="0">
              <a:buNone/>
            </a:pPr>
            <a:r>
              <a:rPr lang="en-US" sz="2800" b="1">
                <a:ea typeface="+mn-lt"/>
                <a:cs typeface="+mn-lt"/>
              </a:rPr>
              <a:t>LEGISLATION: </a:t>
            </a:r>
            <a:r>
              <a:rPr lang="en-US" sz="2800" u="sng">
                <a:ea typeface="+mn-lt"/>
                <a:cs typeface="+mn-lt"/>
                <a:hlinkClick r:id="rId4"/>
              </a:rPr>
              <a:t>Healthy Tots Act Part 1 (pages 45-49)</a:t>
            </a:r>
            <a:r>
              <a:rPr lang="en-US" sz="2800" b="1" u="sng">
                <a:ea typeface="+mn-lt"/>
                <a:cs typeface="+mn-lt"/>
                <a:hlinkClick r:id="rId4"/>
              </a:rPr>
              <a:t> </a:t>
            </a:r>
            <a:r>
              <a:rPr lang="en-US" sz="2800" u="sng">
                <a:ea typeface="+mn-lt"/>
                <a:cs typeface="+mn-lt"/>
                <a:hlinkClick r:id="rId5"/>
              </a:rPr>
              <a:t>Healthy Tots Act Part 2 (HTA CACFP Participation Waiver) (pages 98-99)</a:t>
            </a:r>
            <a:endParaRPr lang="en-US" sz="2800">
              <a:ea typeface="+mn-lt"/>
              <a:cs typeface="+mn-lt"/>
            </a:endParaRPr>
          </a:p>
          <a:p>
            <a:pPr marL="0" indent="0">
              <a:buNone/>
            </a:pPr>
            <a:r>
              <a:rPr lang="en-US" sz="2800" b="1">
                <a:ea typeface="+mn-lt"/>
                <a:cs typeface="+mn-lt"/>
              </a:rPr>
              <a:t>GUIDANCE:  </a:t>
            </a:r>
            <a:r>
              <a:rPr lang="en-US" sz="2800" u="sng">
                <a:ea typeface="+mn-lt"/>
                <a:cs typeface="+mn-lt"/>
                <a:hlinkClick r:id="rId6"/>
              </a:rPr>
              <a:t>OSSE: A Step by Step Guide for Implementing Wellness Guidelines in Child Development Facilities</a:t>
            </a:r>
            <a:endParaRPr lang="en-US" sz="2800" u="sng">
              <a:ea typeface="+mn-lt"/>
              <a:cs typeface="+mn-lt"/>
            </a:endParaRPr>
          </a:p>
          <a:p>
            <a:pPr marL="0" indent="0">
              <a:buNone/>
            </a:pPr>
            <a:endParaRPr lang="en-US" sz="3200">
              <a:cs typeface="Calibri"/>
            </a:endParaRPr>
          </a:p>
          <a:p>
            <a:pPr marL="0" indent="0">
              <a:buNone/>
            </a:pPr>
            <a:r>
              <a:rPr lang="en-US" sz="3200"/>
              <a:t>  </a:t>
            </a:r>
          </a:p>
        </p:txBody>
      </p:sp>
      <p:sp>
        <p:nvSpPr>
          <p:cNvPr id="2" name="Title 1"/>
          <p:cNvSpPr>
            <a:spLocks noGrp="1"/>
          </p:cNvSpPr>
          <p:nvPr>
            <p:ph type="title"/>
          </p:nvPr>
        </p:nvSpPr>
        <p:spPr>
          <a:prstGeom prst="rect">
            <a:avLst/>
          </a:prstGeom>
        </p:spPr>
        <p:txBody>
          <a:bodyPr wrap="none" lIns="91440" tIns="45720" rIns="91440" bIns="45720" anchor="t">
            <a:normAutofit/>
          </a:bodyPr>
          <a:lstStyle/>
          <a:p>
            <a:r>
              <a:rPr lang="en-US" sz="3200"/>
              <a:t>Resources</a:t>
            </a:r>
            <a:endParaRPr lang="en-US"/>
          </a:p>
        </p:txBody>
      </p:sp>
    </p:spTree>
    <p:extLst>
      <p:ext uri="{BB962C8B-B14F-4D97-AF65-F5344CB8AC3E}">
        <p14:creationId xmlns:p14="http://schemas.microsoft.com/office/powerpoint/2010/main" val="2467645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lIns="91440" tIns="45720" rIns="91440" bIns="45720" anchor="t"/>
          <a:lstStyle/>
          <a:p>
            <a:pPr algn="ctr">
              <a:buNone/>
            </a:pPr>
            <a:r>
              <a:rPr lang="en-US" sz="3200">
                <a:ea typeface="+mn-lt"/>
                <a:cs typeface="+mn-lt"/>
              </a:rPr>
              <a:t>Contact for questions about the grant including requirements, schedule, reporting, etc. </a:t>
            </a:r>
            <a:endParaRPr lang="en-US"/>
          </a:p>
          <a:p>
            <a:pPr marL="0" indent="0">
              <a:buNone/>
            </a:pPr>
            <a:endParaRPr lang="en-US" sz="3200">
              <a:cs typeface="Calibri"/>
            </a:endParaRPr>
          </a:p>
          <a:p>
            <a:pPr marL="0" indent="0">
              <a:buNone/>
            </a:pPr>
            <a:endParaRPr lang="en-US" sz="3200">
              <a:cs typeface="Calibri"/>
            </a:endParaRPr>
          </a:p>
          <a:p>
            <a:pPr marL="0" indent="0">
              <a:buNone/>
            </a:pPr>
            <a:endParaRPr lang="en-US" sz="3200"/>
          </a:p>
          <a:p>
            <a:pPr marL="0" indent="0">
              <a:buNone/>
            </a:pPr>
            <a:r>
              <a:rPr lang="en-US" sz="3200"/>
              <a:t>  </a:t>
            </a:r>
          </a:p>
        </p:txBody>
      </p:sp>
      <p:sp>
        <p:nvSpPr>
          <p:cNvPr id="2" name="Title 1"/>
          <p:cNvSpPr>
            <a:spLocks noGrp="1"/>
          </p:cNvSpPr>
          <p:nvPr>
            <p:ph type="title"/>
          </p:nvPr>
        </p:nvSpPr>
        <p:spPr>
          <a:prstGeom prst="rect">
            <a:avLst/>
          </a:prstGeom>
        </p:spPr>
        <p:txBody>
          <a:bodyPr wrap="none" lIns="91440" tIns="45720" rIns="91440" bIns="45720" anchor="t">
            <a:normAutofit/>
          </a:bodyPr>
          <a:lstStyle/>
          <a:p>
            <a:r>
              <a:rPr lang="en-US" sz="3200"/>
              <a:t>Healthy Tots Wellness Grant Point of Contact</a:t>
            </a:r>
            <a:endParaRPr lang="en-US" sz="3200">
              <a:cs typeface="Calibri"/>
            </a:endParaRPr>
          </a:p>
        </p:txBody>
      </p:sp>
      <p:pic>
        <p:nvPicPr>
          <p:cNvPr id="7" name="Picture 7">
            <a:extLst>
              <a:ext uri="{FF2B5EF4-FFF2-40B4-BE49-F238E27FC236}">
                <a16:creationId xmlns:a16="http://schemas.microsoft.com/office/drawing/2014/main" id="{11C1EE47-F3EC-27D7-16C0-DE05EBFDCFE2}"/>
              </a:ext>
            </a:extLst>
          </p:cNvPr>
          <p:cNvPicPr>
            <a:picLocks noChangeAspect="1"/>
          </p:cNvPicPr>
          <p:nvPr/>
        </p:nvPicPr>
        <p:blipFill>
          <a:blip r:embed="rId3"/>
          <a:stretch>
            <a:fillRect/>
          </a:stretch>
        </p:blipFill>
        <p:spPr>
          <a:xfrm>
            <a:off x="1690777" y="2592385"/>
            <a:ext cx="5575539" cy="3125343"/>
          </a:xfrm>
          <a:prstGeom prst="rect">
            <a:avLst/>
          </a:prstGeom>
        </p:spPr>
      </p:pic>
    </p:spTree>
    <p:extLst>
      <p:ext uri="{BB962C8B-B14F-4D97-AF65-F5344CB8AC3E}">
        <p14:creationId xmlns:p14="http://schemas.microsoft.com/office/powerpoint/2010/main" val="392026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Grantee Information</a:t>
            </a:r>
          </a:p>
        </p:txBody>
      </p:sp>
    </p:spTree>
    <p:extLst>
      <p:ext uri="{BB962C8B-B14F-4D97-AF65-F5344CB8AC3E}">
        <p14:creationId xmlns:p14="http://schemas.microsoft.com/office/powerpoint/2010/main" val="3686381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lIns="91440" tIns="45720" rIns="91440" bIns="45720" anchor="t"/>
          <a:lstStyle/>
          <a:p>
            <a:pPr algn="ctr">
              <a:buNone/>
            </a:pPr>
            <a:r>
              <a:rPr lang="en-US" sz="2800">
                <a:ea typeface="+mn-lt"/>
                <a:cs typeface="+mn-lt"/>
              </a:rPr>
              <a:t>Please contact the OSSE Customer Service team if you experience technical issues and/or have any questions regarding EGMS as follows:</a:t>
            </a:r>
            <a:endParaRPr lang="en-US" sz="2800"/>
          </a:p>
          <a:p>
            <a:pPr marL="0" indent="0">
              <a:buNone/>
            </a:pPr>
            <a:endParaRPr lang="en-US" sz="3200">
              <a:cs typeface="Calibri"/>
            </a:endParaRPr>
          </a:p>
          <a:p>
            <a:pPr marL="0" indent="0">
              <a:buNone/>
            </a:pPr>
            <a:endParaRPr lang="en-US" sz="3200"/>
          </a:p>
          <a:p>
            <a:pPr marL="0" indent="0">
              <a:buNone/>
            </a:pPr>
            <a:endParaRPr lang="en-US" sz="3200"/>
          </a:p>
          <a:p>
            <a:pPr marL="0" indent="0">
              <a:buNone/>
            </a:pPr>
            <a:r>
              <a:rPr lang="en-US" sz="3200"/>
              <a:t>  </a:t>
            </a:r>
          </a:p>
        </p:txBody>
      </p:sp>
      <p:sp>
        <p:nvSpPr>
          <p:cNvPr id="2" name="Title 1"/>
          <p:cNvSpPr>
            <a:spLocks noGrp="1"/>
          </p:cNvSpPr>
          <p:nvPr>
            <p:ph type="title"/>
          </p:nvPr>
        </p:nvSpPr>
        <p:spPr>
          <a:prstGeom prst="rect">
            <a:avLst/>
          </a:prstGeom>
        </p:spPr>
        <p:txBody>
          <a:bodyPr wrap="none" lIns="91440" tIns="45720" rIns="91440" bIns="45720" anchor="t">
            <a:normAutofit/>
          </a:bodyPr>
          <a:lstStyle/>
          <a:p>
            <a:r>
              <a:rPr lang="en-US"/>
              <a:t>EGMS Technical Support</a:t>
            </a:r>
            <a:endParaRPr lang="en-US" err="1">
              <a:cs typeface="Calibri"/>
            </a:endParaRPr>
          </a:p>
        </p:txBody>
      </p:sp>
      <p:pic>
        <p:nvPicPr>
          <p:cNvPr id="4" name="Picture 4">
            <a:extLst>
              <a:ext uri="{FF2B5EF4-FFF2-40B4-BE49-F238E27FC236}">
                <a16:creationId xmlns:a16="http://schemas.microsoft.com/office/drawing/2014/main" id="{CDD1D725-1BA6-3C8B-D5E8-EF363A145C8E}"/>
              </a:ext>
            </a:extLst>
          </p:cNvPr>
          <p:cNvPicPr>
            <a:picLocks noChangeAspect="1"/>
          </p:cNvPicPr>
          <p:nvPr/>
        </p:nvPicPr>
        <p:blipFill>
          <a:blip r:embed="rId3"/>
          <a:stretch>
            <a:fillRect/>
          </a:stretch>
        </p:blipFill>
        <p:spPr>
          <a:xfrm>
            <a:off x="1810314" y="2895845"/>
            <a:ext cx="5247735" cy="2334887"/>
          </a:xfrm>
          <a:prstGeom prst="rect">
            <a:avLst/>
          </a:prstGeom>
        </p:spPr>
      </p:pic>
    </p:spTree>
    <p:extLst>
      <p:ext uri="{BB962C8B-B14F-4D97-AF65-F5344CB8AC3E}">
        <p14:creationId xmlns:p14="http://schemas.microsoft.com/office/powerpoint/2010/main" val="1164418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10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6</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r>
              <a:rPr lang="en-US" sz="2800" b="1"/>
              <a:t>Program Name: Early Growers</a:t>
            </a:r>
            <a:endParaRPr lang="en-US" sz="2800" b="1">
              <a:cs typeface="Calibri"/>
            </a:endParaRPr>
          </a:p>
          <a:p>
            <a:pPr marL="0" indent="0" algn="ctr">
              <a:buNone/>
            </a:pPr>
            <a:endParaRPr lang="en-US"/>
          </a:p>
          <a:p>
            <a:pPr marL="0" indent="0" algn="ctr">
              <a:buNone/>
            </a:pPr>
            <a:r>
              <a:rPr lang="en-US"/>
              <a:t>“…Propose to implement the Healthy Tots program at</a:t>
            </a:r>
            <a:r>
              <a:rPr lang="en-US">
                <a:solidFill>
                  <a:srgbClr val="FF0000"/>
                </a:solidFill>
              </a:rPr>
              <a:t> </a:t>
            </a:r>
            <a:r>
              <a:rPr lang="en-US">
                <a:ea typeface="+mn-lt"/>
                <a:cs typeface="+mn-lt"/>
              </a:rPr>
              <a:t>17 early childhood centers and engage 445 early childhood educators to directly impact 1,307 children. City Blossoms staff will</a:t>
            </a:r>
            <a:r>
              <a:rPr lang="en-US">
                <a:solidFill>
                  <a:srgbClr val="FF0000"/>
                </a:solidFill>
                <a:ea typeface="+mn-lt"/>
                <a:cs typeface="+mn-lt"/>
              </a:rPr>
              <a:t> </a:t>
            </a:r>
            <a:r>
              <a:rPr lang="en-US">
                <a:ea typeface="+mn-lt"/>
                <a:cs typeface="+mn-lt"/>
              </a:rPr>
              <a:t>partner with educators and early childhood centers to design age-appropriate gardens and bilingual nature-based programming where young children make their first connections to fresh food and outdoor education.</a:t>
            </a:r>
            <a:endParaRPr lang="en-US">
              <a:cs typeface="Calibri"/>
            </a:endParaRPr>
          </a:p>
        </p:txBody>
      </p:sp>
      <p:sp>
        <p:nvSpPr>
          <p:cNvPr id="4" name="Title 3"/>
          <p:cNvSpPr>
            <a:spLocks noGrp="1"/>
          </p:cNvSpPr>
          <p:nvPr>
            <p:ph type="title"/>
          </p:nvPr>
        </p:nvSpPr>
        <p:spPr>
          <a:xfrm>
            <a:off x="1000335" y="113245"/>
            <a:ext cx="2760692" cy="646331"/>
          </a:xfrm>
        </p:spPr>
        <p:txBody>
          <a:bodyPr wrap="none" lIns="91440" tIns="45720" rIns="91440" bIns="45720" anchor="t">
            <a:spAutoFit/>
          </a:bodyPr>
          <a:lstStyle/>
          <a:p>
            <a:r>
              <a:rPr lang="en-US"/>
              <a:t>City Blossoms</a:t>
            </a:r>
          </a:p>
        </p:txBody>
      </p:sp>
    </p:spTree>
    <p:extLst>
      <p:ext uri="{BB962C8B-B14F-4D97-AF65-F5344CB8AC3E}">
        <p14:creationId xmlns:p14="http://schemas.microsoft.com/office/powerpoint/2010/main" val="334237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7</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r>
              <a:rPr lang="en-US" sz="2800" b="1"/>
              <a:t>Program Name: </a:t>
            </a:r>
            <a:r>
              <a:rPr lang="en-US" sz="2800" b="1" err="1"/>
              <a:t>Freshfarm</a:t>
            </a:r>
            <a:r>
              <a:rPr lang="en-US" sz="2800" b="1"/>
              <a:t> to Childcare</a:t>
            </a:r>
          </a:p>
          <a:p>
            <a:pPr marL="0" indent="0" algn="ctr">
              <a:buNone/>
            </a:pPr>
            <a:endParaRPr lang="en-US"/>
          </a:p>
          <a:p>
            <a:pPr marL="0" indent="0" algn="ctr">
              <a:buNone/>
            </a:pPr>
            <a:r>
              <a:rPr lang="en-US"/>
              <a:t>“…</a:t>
            </a:r>
            <a:r>
              <a:rPr lang="en-US">
                <a:ea typeface="+mn-lt"/>
                <a:cs typeface="+mn-lt"/>
              </a:rPr>
              <a:t>will recruit 15 ECEs to participate in its updated and full spectrum farm-to-childcare program, renamed '</a:t>
            </a:r>
            <a:r>
              <a:rPr lang="en-US" err="1">
                <a:ea typeface="+mn-lt"/>
                <a:cs typeface="+mn-lt"/>
              </a:rPr>
              <a:t>Freshfarm</a:t>
            </a:r>
            <a:r>
              <a:rPr lang="en-US">
                <a:ea typeface="+mn-lt"/>
                <a:cs typeface="+mn-lt"/>
              </a:rPr>
              <a:t> to Childcare,' which includes local procurement, professional development, and family engagement services. </a:t>
            </a:r>
          </a:p>
          <a:p>
            <a:pPr marL="0" indent="0" algn="ctr">
              <a:buNone/>
            </a:pPr>
            <a:endParaRPr lang="en-US">
              <a:ea typeface="+mn-lt"/>
              <a:cs typeface="+mn-lt"/>
            </a:endParaRPr>
          </a:p>
          <a:p>
            <a:pPr marL="0" indent="0" algn="ctr">
              <a:buNone/>
            </a:pPr>
            <a:r>
              <a:rPr lang="en-US"/>
              <a:t> </a:t>
            </a:r>
            <a:r>
              <a:rPr lang="en-US">
                <a:ea typeface="+mn-lt"/>
                <a:cs typeface="+mn-lt"/>
              </a:rPr>
              <a:t>FRESHFARM will sort ECEs into beginner, intermediate, and advanced cohorts. FRESHFARM will build a technical assistance (TA) curriculum that includes workshops, office hours, and one-on-one technical assistance; group TA sessions will be open to all ECEs in the District. Grantee will also pair each of the 15 selected sites with a Community Food Educator who will support them with custom, weekly local food procurement, cooking, family engagement, and claiming Local5 reimbursements  </a:t>
            </a:r>
            <a:r>
              <a:rPr lang="en-US"/>
              <a:t>….”</a:t>
            </a:r>
            <a:endParaRPr lang="en-US">
              <a:cs typeface="Calibri"/>
            </a:endParaRPr>
          </a:p>
        </p:txBody>
      </p:sp>
      <p:sp>
        <p:nvSpPr>
          <p:cNvPr id="4" name="Title 3"/>
          <p:cNvSpPr>
            <a:spLocks noGrp="1"/>
          </p:cNvSpPr>
          <p:nvPr>
            <p:ph type="title"/>
          </p:nvPr>
        </p:nvSpPr>
        <p:spPr>
          <a:xfrm>
            <a:off x="1000335" y="113245"/>
            <a:ext cx="4205318" cy="646331"/>
          </a:xfrm>
        </p:spPr>
        <p:txBody>
          <a:bodyPr wrap="none" lIns="91440" tIns="45720" rIns="91440" bIns="45720" anchor="t">
            <a:spAutoFit/>
          </a:bodyPr>
          <a:lstStyle/>
          <a:p>
            <a:r>
              <a:rPr lang="en-US"/>
              <a:t>FRESHFARM Markets </a:t>
            </a:r>
          </a:p>
        </p:txBody>
      </p:sp>
    </p:spTree>
    <p:extLst>
      <p:ext uri="{BB962C8B-B14F-4D97-AF65-F5344CB8AC3E}">
        <p14:creationId xmlns:p14="http://schemas.microsoft.com/office/powerpoint/2010/main" val="330734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8</a:t>
            </a:fld>
            <a:endParaRPr lang="en-US"/>
          </a:p>
        </p:txBody>
      </p:sp>
      <p:sp>
        <p:nvSpPr>
          <p:cNvPr id="3" name="Text Placeholder 2"/>
          <p:cNvSpPr>
            <a:spLocks noGrp="1"/>
          </p:cNvSpPr>
          <p:nvPr>
            <p:ph type="body" sz="quarter" idx="13"/>
          </p:nvPr>
        </p:nvSpPr>
        <p:spPr/>
        <p:txBody>
          <a:bodyPr lIns="91440" tIns="45720" rIns="91440" bIns="45720" anchor="t"/>
          <a:lstStyle/>
          <a:p>
            <a:pPr marL="0" indent="0">
              <a:buNone/>
            </a:pPr>
            <a:r>
              <a:rPr lang="en-US" sz="2800" b="1"/>
              <a:t>Program Name: Staff Wellness</a:t>
            </a:r>
            <a:endParaRPr lang="en-US" sz="2800" b="1">
              <a:cs typeface="Calibri"/>
            </a:endParaRPr>
          </a:p>
          <a:p>
            <a:pPr marL="0" indent="0">
              <a:buNone/>
            </a:pPr>
            <a:endParaRPr lang="en-US"/>
          </a:p>
          <a:p>
            <a:pPr marL="0" indent="0">
              <a:buNone/>
            </a:pPr>
            <a:r>
              <a:rPr lang="en-US"/>
              <a:t>“….</a:t>
            </a:r>
            <a:r>
              <a:rPr lang="en-US">
                <a:ea typeface="+mn-lt"/>
                <a:cs typeface="+mn-lt"/>
              </a:rPr>
              <a:t>Program is to build capacity within early childhood facilities to support the well-being of early childhood professionals. The following goals have been identified:  (1) Provide an individualized staff wellness plan based on the needs and strengths of the staff and center; (2) Review the facility's practices and policies to inform the plan for implementation of the staff wellness plan and (3) Implement an evidence-based staff wellness program that provides the strategies to create a workplace that supports and sustains a culture of wellness. </a:t>
            </a:r>
            <a:r>
              <a:rPr lang="en-US"/>
              <a:t>….”</a:t>
            </a:r>
            <a:endParaRPr lang="en-US">
              <a:cs typeface="Calibri"/>
            </a:endParaRPr>
          </a:p>
        </p:txBody>
      </p:sp>
      <p:sp>
        <p:nvSpPr>
          <p:cNvPr id="4" name="Title 3"/>
          <p:cNvSpPr>
            <a:spLocks noGrp="1"/>
          </p:cNvSpPr>
          <p:nvPr>
            <p:ph type="title"/>
          </p:nvPr>
        </p:nvSpPr>
        <p:spPr>
          <a:xfrm>
            <a:off x="1000335" y="113245"/>
            <a:ext cx="5606150" cy="646331"/>
          </a:xfrm>
        </p:spPr>
        <p:txBody>
          <a:bodyPr wrap="none" lIns="91440" tIns="45720" rIns="91440" bIns="45720" anchor="t">
            <a:spAutoFit/>
          </a:bodyPr>
          <a:lstStyle/>
          <a:p>
            <a:r>
              <a:rPr lang="en-US"/>
              <a:t>Kids Comprehensive Services</a:t>
            </a:r>
          </a:p>
        </p:txBody>
      </p:sp>
    </p:spTree>
    <p:extLst>
      <p:ext uri="{BB962C8B-B14F-4D97-AF65-F5344CB8AC3E}">
        <p14:creationId xmlns:p14="http://schemas.microsoft.com/office/powerpoint/2010/main" val="1355880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9</a:t>
            </a:fld>
            <a:endParaRPr lang="en-US"/>
          </a:p>
        </p:txBody>
      </p:sp>
      <p:sp>
        <p:nvSpPr>
          <p:cNvPr id="3" name="Text Placeholder 2"/>
          <p:cNvSpPr>
            <a:spLocks noGrp="1"/>
          </p:cNvSpPr>
          <p:nvPr>
            <p:ph type="body" sz="quarter" idx="13"/>
          </p:nvPr>
        </p:nvSpPr>
        <p:spPr>
          <a:xfrm>
            <a:off x="87114" y="1099667"/>
            <a:ext cx="8671031" cy="5023237"/>
          </a:xfrm>
        </p:spPr>
        <p:txBody>
          <a:bodyPr lIns="91440" tIns="45720" rIns="91440" bIns="45720" anchor="t"/>
          <a:lstStyle/>
          <a:p>
            <a:pPr marL="0" indent="0">
              <a:buNone/>
            </a:pPr>
            <a:endParaRPr lang="en-US" sz="2400" u="sng"/>
          </a:p>
          <a:p>
            <a:pPr marL="0" indent="0">
              <a:buNone/>
            </a:pPr>
            <a:r>
              <a:rPr lang="en-US" sz="2400" u="sng"/>
              <a:t>Farm to Childcare and Local Food Procurement</a:t>
            </a:r>
            <a:endParaRPr lang="en-US"/>
          </a:p>
          <a:p>
            <a:pPr lvl="1"/>
            <a:r>
              <a:rPr lang="en-US"/>
              <a:t>FRESHFARM Markets</a:t>
            </a:r>
            <a:endParaRPr lang="en-US">
              <a:cs typeface="Calibri"/>
            </a:endParaRPr>
          </a:p>
          <a:p>
            <a:pPr marL="457200" lvl="1" indent="0">
              <a:buNone/>
            </a:pPr>
            <a:endParaRPr lang="en-US">
              <a:cs typeface="Calibri"/>
            </a:endParaRPr>
          </a:p>
          <a:p>
            <a:pPr marL="0" indent="0">
              <a:buNone/>
            </a:pPr>
            <a:r>
              <a:rPr lang="en-US" sz="2400" u="sng"/>
              <a:t>Staff Wellness Culture and Program</a:t>
            </a:r>
          </a:p>
          <a:p>
            <a:pPr lvl="1"/>
            <a:r>
              <a:rPr lang="en-US"/>
              <a:t>Kid's Comprehensive Services</a:t>
            </a:r>
          </a:p>
          <a:p>
            <a:pPr lvl="1"/>
            <a:endParaRPr lang="en-US" u="sng">
              <a:ea typeface="+mn-lt"/>
              <a:cs typeface="+mn-lt"/>
            </a:endParaRPr>
          </a:p>
          <a:p>
            <a:pPr marL="0" indent="0">
              <a:buNone/>
            </a:pPr>
            <a:r>
              <a:rPr lang="en-US" sz="2400" u="sng">
                <a:ea typeface="+mn-lt"/>
                <a:cs typeface="+mn-lt"/>
              </a:rPr>
              <a:t>Outdoor Learning/Environmental Education</a:t>
            </a:r>
            <a:endParaRPr lang="en-US">
              <a:ea typeface="+mn-lt"/>
              <a:cs typeface="+mn-lt"/>
            </a:endParaRPr>
          </a:p>
          <a:p>
            <a:pPr lvl="1"/>
            <a:r>
              <a:rPr lang="en-US">
                <a:ea typeface="+mn-lt"/>
                <a:cs typeface="+mn-lt"/>
              </a:rPr>
              <a:t>City Blossoms</a:t>
            </a:r>
            <a:endParaRPr lang="en-US">
              <a:cs typeface="Calibri"/>
            </a:endParaRPr>
          </a:p>
          <a:p>
            <a:pPr marL="0" indent="0">
              <a:buNone/>
            </a:pPr>
            <a:endParaRPr lang="en-US">
              <a:cs typeface="Calibri"/>
            </a:endParaRPr>
          </a:p>
          <a:p>
            <a:pPr marL="0" indent="0">
              <a:buNone/>
            </a:pPr>
            <a:endParaRPr lang="en-US" sz="2400">
              <a:cs typeface="Calibri"/>
            </a:endParaRPr>
          </a:p>
        </p:txBody>
      </p:sp>
      <p:sp>
        <p:nvSpPr>
          <p:cNvPr id="4" name="Title 3"/>
          <p:cNvSpPr>
            <a:spLocks noGrp="1"/>
          </p:cNvSpPr>
          <p:nvPr>
            <p:ph type="title"/>
          </p:nvPr>
        </p:nvSpPr>
        <p:spPr>
          <a:xfrm>
            <a:off x="1000335" y="113245"/>
            <a:ext cx="3907673" cy="646331"/>
          </a:xfrm>
        </p:spPr>
        <p:txBody>
          <a:bodyPr/>
          <a:lstStyle/>
          <a:p>
            <a:r>
              <a:rPr lang="en-US"/>
              <a:t>Grantee Breakdown</a:t>
            </a:r>
          </a:p>
        </p:txBody>
      </p:sp>
    </p:spTree>
    <p:extLst>
      <p:ext uri="{BB962C8B-B14F-4D97-AF65-F5344CB8AC3E}">
        <p14:creationId xmlns:p14="http://schemas.microsoft.com/office/powerpoint/2010/main" val="218114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012262-9e2a-4fe8-a99d-13c79fbf56b8" xsi:nil="true"/>
    <lcf76f155ced4ddcb4097134ff3c332f xmlns="a6967919-e271-4631-a255-de9a658a43b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B75FA5A5C0B74A88F15E2479A62888" ma:contentTypeVersion="14" ma:contentTypeDescription="Create a new document." ma:contentTypeScope="" ma:versionID="783159f4766dec5ed671c0f0491a09a2">
  <xsd:schema xmlns:xsd="http://www.w3.org/2001/XMLSchema" xmlns:xs="http://www.w3.org/2001/XMLSchema" xmlns:p="http://schemas.microsoft.com/office/2006/metadata/properties" xmlns:ns2="a6967919-e271-4631-a255-de9a658a43bc" xmlns:ns3="e1012262-9e2a-4fe8-a99d-13c79fbf56b8" targetNamespace="http://schemas.microsoft.com/office/2006/metadata/properties" ma:root="true" ma:fieldsID="90305d18cdfe3797223acef1d487cb67" ns2:_="" ns3:_="">
    <xsd:import namespace="a6967919-e271-4631-a255-de9a658a43bc"/>
    <xsd:import namespace="e1012262-9e2a-4fe8-a99d-13c79fbf56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67919-e271-4631-a255-de9a658a4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12262-9e2a-4fe8-a99d-13c79fbf56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ea94cb2-5ea6-46d7-80bc-e317f610feee}" ma:internalName="TaxCatchAll" ma:showField="CatchAllData" ma:web="e1012262-9e2a-4fe8-a99d-13c79fbf5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A7744E-1AF3-479B-A63D-890D4F2CB689}">
  <ds:schemaRefs>
    <ds:schemaRef ds:uri="a6967919-e271-4631-a255-de9a658a43bc"/>
    <ds:schemaRef ds:uri="b175468f-1d1a-4c06-8ad5-ba5636890b24"/>
    <ds:schemaRef ds:uri="e1012262-9e2a-4fe8-a99d-13c79fbf56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C7646C-189A-41A6-A77E-6689DD68239A}">
  <ds:schemaRefs>
    <ds:schemaRef ds:uri="http://schemas.microsoft.com/sharepoint/v3/contenttype/forms"/>
  </ds:schemaRefs>
</ds:datastoreItem>
</file>

<file path=customXml/itemProps3.xml><?xml version="1.0" encoding="utf-8"?>
<ds:datastoreItem xmlns:ds="http://schemas.openxmlformats.org/officeDocument/2006/customXml" ds:itemID="{61ED53F4-172F-424F-8A53-790E582F6F93}">
  <ds:schemaRefs>
    <ds:schemaRef ds:uri="a6967919-e271-4631-a255-de9a658a43bc"/>
    <ds:schemaRef ds:uri="e1012262-9e2a-4fe8-a99d-13c79fbf56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7221</Words>
  <Application>Microsoft Office PowerPoint</Application>
  <PresentationFormat>On-screen Show (4:3)</PresentationFormat>
  <Paragraphs>650</Paragraphs>
  <Slides>51</Slides>
  <Notes>47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Regular</vt:lpstr>
      <vt:lpstr>Wingdings</vt:lpstr>
      <vt:lpstr>Wingdings,Sans-Serif</vt:lpstr>
      <vt:lpstr>Office Theme</vt:lpstr>
      <vt:lpstr>PowerPoint Presentation</vt:lpstr>
      <vt:lpstr>PowerPoint Presentation</vt:lpstr>
      <vt:lpstr>PowerPoint Presentation</vt:lpstr>
      <vt:lpstr>A little about you….</vt:lpstr>
      <vt:lpstr>PowerPoint Presentation</vt:lpstr>
      <vt:lpstr>City Blossoms</vt:lpstr>
      <vt:lpstr>FRESHFARM Markets </vt:lpstr>
      <vt:lpstr>Kids Comprehensive Services</vt:lpstr>
      <vt:lpstr>Grantee Breakdown</vt:lpstr>
      <vt:lpstr>Duplicate Program Sites</vt:lpstr>
      <vt:lpstr>PowerPoint Presentation</vt:lpstr>
      <vt:lpstr>Physical Activity/Education Checklist</vt:lpstr>
      <vt:lpstr>Physical Activity Grant Activities</vt:lpstr>
      <vt:lpstr>Physical Activity Grant Activities</vt:lpstr>
      <vt:lpstr>Farm to Childcare Checklist</vt:lpstr>
      <vt:lpstr>Farm to Childcare Activities</vt:lpstr>
      <vt:lpstr>Farm to Childcare Activities</vt:lpstr>
      <vt:lpstr>Outdoor Learning/Environmental Education Checklist</vt:lpstr>
      <vt:lpstr>Outdoor Learning/Environmental Education Activities</vt:lpstr>
      <vt:lpstr>Outdoor Learning/Environmental Education Activities</vt:lpstr>
      <vt:lpstr>Staff/Center Wellness Policy Checklist</vt:lpstr>
      <vt:lpstr>Staff Wellness/Center Wellness Policy Grant Activities</vt:lpstr>
      <vt:lpstr>Staff Wellness/Center Wellness Policy Grant Activities</vt:lpstr>
      <vt:lpstr>PowerPoint Presentation</vt:lpstr>
      <vt:lpstr>PowerPoint Presentation</vt:lpstr>
      <vt:lpstr>Farm to Childcare and Local Food Procurement Component Metrics</vt:lpstr>
      <vt:lpstr>Staff Wellness Culture and Program Component Metrics</vt:lpstr>
      <vt:lpstr>Staff Wellness Culture and Program Component Metrics</vt:lpstr>
      <vt:lpstr>Outdoor Learning/Environmental Education Component Metrics</vt:lpstr>
      <vt:lpstr>PowerPoint Presentation</vt:lpstr>
      <vt:lpstr>Overview of Metrics and Sustainability Tool</vt:lpstr>
      <vt:lpstr>Metric tabs (instructions)</vt:lpstr>
      <vt:lpstr>Metric tabs (instructions)</vt:lpstr>
      <vt:lpstr>Sustainability status tabs (instructions)</vt:lpstr>
      <vt:lpstr>Sustainability status tabs (instructions cont)</vt:lpstr>
      <vt:lpstr>Sustainability Plan (instructions)</vt:lpstr>
      <vt:lpstr>Sustainability tab (instructions)</vt:lpstr>
      <vt:lpstr>PowerPoint Presentation</vt:lpstr>
      <vt:lpstr>PowerPoint Presentation</vt:lpstr>
      <vt:lpstr>Reporting Documentation </vt:lpstr>
      <vt:lpstr>Year 1 Reporting Requirements</vt:lpstr>
      <vt:lpstr>PowerPoint Presentation</vt:lpstr>
      <vt:lpstr>PowerPoint Presentation</vt:lpstr>
      <vt:lpstr>What will be required for re-application?</vt:lpstr>
      <vt:lpstr>PowerPoint Presentation</vt:lpstr>
      <vt:lpstr>Important Dates to Remember</vt:lpstr>
      <vt:lpstr>PowerPoint Presentation</vt:lpstr>
      <vt:lpstr>Resources</vt:lpstr>
      <vt:lpstr>Healthy Tots Wellness Grant Point of Contact</vt:lpstr>
      <vt:lpstr>EGMS Technical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KAIXER</dc:creator>
  <cp:lastModifiedBy>Thompson, Kimberly (OSSE)</cp:lastModifiedBy>
  <cp:revision>769</cp:revision>
  <cp:lastPrinted>2018-03-12T18:15:11Z</cp:lastPrinted>
  <dcterms:created xsi:type="dcterms:W3CDTF">2011-07-07T13:42:36Z</dcterms:created>
  <dcterms:modified xsi:type="dcterms:W3CDTF">2023-06-05T13:53:21Z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0x01010086B75FA5A5C0B74A88F15E2479A62888</vt:lpwstr>
  </property>
  <property fmtid="{D5CDD505-2E9C-101B-9397-08002B2CF9AE}" pid="3" name="MediaServiceImageTags">
    <vt:lpwstr/>
  </property>
</Properties>
</file>