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sldIdLst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5F"/>
    <a:srgbClr val="007889"/>
    <a:srgbClr val="9B4E9E"/>
    <a:srgbClr val="FFCC00"/>
    <a:srgbClr val="00B0F0"/>
    <a:srgbClr val="FFFFF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4" y="2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05346774834954"/>
          <c:y val="0.12168837265722598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Tried to kill themselves</c:v>
                </c:pt>
                <c:pt idx="3">
                  <c:v>Currently smoked cigarettes</c:v>
                </c:pt>
                <c:pt idx="4">
                  <c:v>Currently used electronic vapor products</c:v>
                </c:pt>
                <c:pt idx="5">
                  <c:v>Ever drank alcohol</c:v>
                </c:pt>
                <c:pt idx="6">
                  <c:v>Ever used marijuana</c:v>
                </c:pt>
                <c:pt idx="7">
                  <c:v>Ever had sexual intercourse</c:v>
                </c:pt>
                <c:pt idx="8">
                  <c:v>Were not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2">
                  <c:v>12.1</c:v>
                </c:pt>
                <c:pt idx="3">
                  <c:v>1.7</c:v>
                </c:pt>
                <c:pt idx="4">
                  <c:v>6.2</c:v>
                </c:pt>
                <c:pt idx="7">
                  <c:v>6.9</c:v>
                </c:pt>
                <c:pt idx="8">
                  <c:v>58.6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4475-4CD5-9B2E-EE018A710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5998552"/>
        <c:axId val="150400200"/>
      </c:barChart>
      <c:catAx>
        <c:axId val="5998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accent3">
                <a:lumMod val="65000"/>
              </a:schemeClr>
            </a:solidFill>
          </a:ln>
        </c:spPr>
        <c:crossAx val="150400200"/>
        <c:crosses val="autoZero"/>
        <c:auto val="1"/>
        <c:lblAlgn val="ctr"/>
        <c:lblOffset val="100"/>
        <c:tickLblSkip val="1"/>
        <c:noMultiLvlLbl val="0"/>
      </c:catAx>
      <c:valAx>
        <c:axId val="150400200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chemeClr val="accent3">
                <a:lumMod val="65000"/>
              </a:schemeClr>
            </a:solidFill>
          </a:ln>
        </c:spPr>
        <c:crossAx val="5998552"/>
        <c:crosses val="autoZero"/>
        <c:crossBetween val="between"/>
        <c:majorUnit val="20"/>
      </c:valAx>
      <c:spPr>
        <a:noFill/>
        <a:ln w="12700">
          <a:solidFill>
            <a:schemeClr val="accent3">
              <a:lumMod val="6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393382645351149"/>
          <c:y val="0.12098634067138005"/>
          <c:w val="0.52228322596039134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Never tried to kill themselves</c:v>
                </c:pt>
                <c:pt idx="3">
                  <c:v>Did not currently smoke cigarettes</c:v>
                </c:pt>
                <c:pt idx="4">
                  <c:v>Did not currently smoke cigarettes</c:v>
                </c:pt>
                <c:pt idx="5">
                  <c:v>Never drank alcohol</c:v>
                </c:pt>
                <c:pt idx="6">
                  <c:v>Never used marijuana</c:v>
                </c:pt>
                <c:pt idx="7">
                  <c:v>Never had sexual intercourse</c:v>
                </c:pt>
                <c:pt idx="8">
                  <c:v>Were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2">
                  <c:v>87.9</c:v>
                </c:pt>
                <c:pt idx="3">
                  <c:v>98.3</c:v>
                </c:pt>
                <c:pt idx="4">
                  <c:v>93.8</c:v>
                </c:pt>
                <c:pt idx="7">
                  <c:v>93.1</c:v>
                </c:pt>
                <c:pt idx="8">
                  <c:v>41.4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9819-4770-8EFE-82184586F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62946488"/>
        <c:axId val="162946880"/>
      </c:barChart>
      <c:catAx>
        <c:axId val="1629464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162946880"/>
        <c:crosses val="autoZero"/>
        <c:auto val="1"/>
        <c:lblAlgn val="ctr"/>
        <c:lblOffset val="100"/>
        <c:noMultiLvlLbl val="0"/>
      </c:catAx>
      <c:valAx>
        <c:axId val="162946880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162946488"/>
        <c:crosses val="autoZero"/>
        <c:crossBetween val="between"/>
        <c:majorUnit val="2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571754492226943"/>
          <c:y val="9.3225136895132038E-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93000"/>
              </a:blip>
              <a:srcRect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Tried to kill themselves</c:v>
                </c:pt>
                <c:pt idx="3">
                  <c:v>Currently smoked cigarettes</c:v>
                </c:pt>
                <c:pt idx="4">
                  <c:v>Currently used electronic vapor products</c:v>
                </c:pt>
                <c:pt idx="5">
                  <c:v>Ever drank alcohol</c:v>
                </c:pt>
                <c:pt idx="6">
                  <c:v>Ever used marijuana</c:v>
                </c:pt>
                <c:pt idx="7">
                  <c:v>Ever had sexual intercourse</c:v>
                </c:pt>
                <c:pt idx="8">
                  <c:v>Were not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2">
                  <c:v>3.6</c:v>
                </c:pt>
                <c:pt idx="3">
                  <c:v>0.5</c:v>
                </c:pt>
                <c:pt idx="4">
                  <c:v>1.9</c:v>
                </c:pt>
                <c:pt idx="7">
                  <c:v>2.1</c:v>
                </c:pt>
                <c:pt idx="8">
                  <c:v>17.600000000000001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BEE1-4208-AA14-AE9BDF718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62947664"/>
        <c:axId val="162948056"/>
      </c:barChart>
      <c:catAx>
        <c:axId val="1629476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162948056"/>
        <c:crosses val="autoZero"/>
        <c:auto val="1"/>
        <c:lblAlgn val="ctr"/>
        <c:lblOffset val="100"/>
        <c:noMultiLvlLbl val="0"/>
      </c:catAx>
      <c:valAx>
        <c:axId val="162948056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162947664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833052834044599"/>
          <c:y val="9.8397907431031079E-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Never tried to kill themselves</c:v>
                </c:pt>
                <c:pt idx="3">
                  <c:v>Did not currently smoke cigarettes</c:v>
                </c:pt>
                <c:pt idx="4">
                  <c:v>Did not currently smoke cigarettes</c:v>
                </c:pt>
                <c:pt idx="5">
                  <c:v>Never drank alcohol</c:v>
                </c:pt>
                <c:pt idx="6">
                  <c:v>Never used marijuana</c:v>
                </c:pt>
                <c:pt idx="7">
                  <c:v>Never had sexual intercourse</c:v>
                </c:pt>
                <c:pt idx="8">
                  <c:v>Were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2">
                  <c:v>26.4</c:v>
                </c:pt>
                <c:pt idx="3">
                  <c:v>29.5</c:v>
                </c:pt>
                <c:pt idx="4">
                  <c:v>28.1</c:v>
                </c:pt>
                <c:pt idx="7">
                  <c:v>27.9</c:v>
                </c:pt>
                <c:pt idx="8">
                  <c:v>12.4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C0B0-4175-B756-5C9B6E279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62948840"/>
        <c:axId val="162949232"/>
      </c:barChart>
      <c:catAx>
        <c:axId val="162948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162949232"/>
        <c:crosses val="autoZero"/>
        <c:auto val="1"/>
        <c:lblAlgn val="ctr"/>
        <c:lblOffset val="100"/>
        <c:noMultiLvlLbl val="0"/>
      </c:catAx>
      <c:valAx>
        <c:axId val="162949232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162948840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0" i="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3309"/>
            <a:ext cx="12192000" cy="142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515089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 of Columbia (Including Charter Schools) Middle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839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Youth Risk Behavior Survey Results</a:t>
            </a: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537918"/>
              </p:ext>
            </p:extLst>
          </p:nvPr>
        </p:nvGraphicFramePr>
        <p:xfrm>
          <a:off x="914400" y="1143000"/>
          <a:ext cx="10058400" cy="507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219200" y="138148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007889"/>
                </a:solidFill>
                <a:latin typeface="+mj-lt"/>
              </a:rPr>
              <a:t>Percentage of students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1066800" y="6028803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+mj-lt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10638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353005"/>
              </p:ext>
            </p:extLst>
          </p:nvPr>
        </p:nvGraphicFramePr>
        <p:xfrm>
          <a:off x="914400" y="1143000"/>
          <a:ext cx="1005840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51518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 of Columbia (Including Charter Schools) Middle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8352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066800" y="1397339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007889"/>
                </a:solidFill>
                <a:latin typeface="+mj-lt"/>
              </a:rPr>
              <a:t>Percentage of students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1066800" y="6048550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+mj-lt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9" name="Header3"/>
          <p:cNvSpPr txBox="1">
            <a:spLocks noChangeArrowheads="1"/>
          </p:cNvSpPr>
          <p:nvPr/>
        </p:nvSpPr>
        <p:spPr bwMode="auto">
          <a:xfrm>
            <a:off x="1524000" y="10638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2412681181"/>
              </p:ext>
            </p:extLst>
          </p:nvPr>
        </p:nvGraphicFramePr>
        <p:xfrm>
          <a:off x="1295400" y="1316736"/>
          <a:ext cx="99060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51518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 of Columbia (Including Charter Schools) Middle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8352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143000" y="1422225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007889"/>
                </a:solidFill>
                <a:latin typeface="+mj-lt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1143000" y="6069953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+mj-lt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1524000" y="10638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469447663"/>
              </p:ext>
            </p:extLst>
          </p:nvPr>
        </p:nvGraphicFramePr>
        <p:xfrm>
          <a:off x="1219200" y="1316736"/>
          <a:ext cx="99822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51518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 of Columbia (Including Charter Schools) Middle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8352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219200" y="1441326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007889"/>
                </a:solidFill>
                <a:latin typeface="+mj-lt"/>
              </a:rPr>
              <a:t>Number of students in a class of 30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1151906" y="6070943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+mj-lt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10638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b747cd-84e6-4112-9924-9407f1aeacfe" xsi:nil="true"/>
    <lcf76f155ced4ddcb4097134ff3c332f xmlns="eb531952-6480-45fc-b23e-8b5739b7ecd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7DD69F149CF9418138FBD010257732" ma:contentTypeVersion="16" ma:contentTypeDescription="Create a new document." ma:contentTypeScope="" ma:versionID="8fdc55972018a7e44813733a949c636c">
  <xsd:schema xmlns:xsd="http://www.w3.org/2001/XMLSchema" xmlns:xs="http://www.w3.org/2001/XMLSchema" xmlns:p="http://schemas.microsoft.com/office/2006/metadata/properties" xmlns:ns2="eb531952-6480-45fc-b23e-8b5739b7ecdf" xmlns:ns3="ccb747cd-84e6-4112-9924-9407f1aeacfe" targetNamespace="http://schemas.microsoft.com/office/2006/metadata/properties" ma:root="true" ma:fieldsID="2adcf1dd75cc7b34a60a1df5a6f85b31" ns2:_="" ns3:_="">
    <xsd:import namespace="eb531952-6480-45fc-b23e-8b5739b7ecdf"/>
    <xsd:import namespace="ccb747cd-84e6-4112-9924-9407f1aeac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531952-6480-45fc-b23e-8b5739b7ec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3549e45-1cf5-44e0-acae-db85769a3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b747cd-84e6-4112-9924-9407f1aeacf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b78bdde-85b9-47a9-9202-466873e81fe6}" ma:internalName="TaxCatchAll" ma:showField="CatchAllData" ma:web="ccb747cd-84e6-4112-9924-9407f1aeac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132A22-8BAF-4B0C-87FB-A34715A76FE3}">
  <ds:schemaRefs>
    <ds:schemaRef ds:uri="http://schemas.microsoft.com/office/2006/metadata/properties"/>
    <ds:schemaRef ds:uri="http://schemas.microsoft.com/office/infopath/2007/PartnerControls"/>
    <ds:schemaRef ds:uri="649fa7f2-3abd-457f-86c9-337225b491f5"/>
    <ds:schemaRef ds:uri="e1012262-9e2a-4fe8-a99d-13c79fbf56b8"/>
    <ds:schemaRef ds:uri="a6967919-e271-4631-a255-de9a658a43bc"/>
    <ds:schemaRef ds:uri="ccb747cd-84e6-4112-9924-9407f1aeacfe"/>
    <ds:schemaRef ds:uri="eb531952-6480-45fc-b23e-8b5739b7ecdf"/>
  </ds:schemaRefs>
</ds:datastoreItem>
</file>

<file path=customXml/itemProps2.xml><?xml version="1.0" encoding="utf-8"?>
<ds:datastoreItem xmlns:ds="http://schemas.openxmlformats.org/officeDocument/2006/customXml" ds:itemID="{ED45EC10-F35F-4438-A719-22228CD83F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25A5CB-9E7E-4E5B-A3E1-EBA2B7B9F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531952-6480-45fc-b23e-8b5739b7ecdf"/>
    <ds:schemaRef ds:uri="ccb747cd-84e6-4112-9924-9407f1aeac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2184</TotalTime>
  <Words>178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Khalil, Norah (OSSE)</cp:lastModifiedBy>
  <cp:revision>68</cp:revision>
  <dcterms:created xsi:type="dcterms:W3CDTF">2009-10-06T19:28:36Z</dcterms:created>
  <dcterms:modified xsi:type="dcterms:W3CDTF">2024-07-16T13:26:39Z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2021-05-25T15:21:09Z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6f5bed57-ba64-4680-9e9a-5afd84ff0063</vt:lpwstr>
  </property>
  <property fmtid="{D5CDD505-2E9C-101B-9397-08002B2CF9AE}" pid="8" name="MSIP_Label_8af03ff0-41c5-4c41-b55e-fabb8fae94be_ContentBits">
    <vt:lpwstr>0</vt:lpwstr>
  </property>
  <property fmtid="{D5CDD505-2E9C-101B-9397-08002B2CF9AE}" pid="9" name="ContentTypeId">
    <vt:lpwstr>0x01010086B75FA5A5C0B74A88F15E2479A62888</vt:lpwstr>
  </property>
</Properties>
</file>