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notesSlides/notesSlide19.xml" ContentType="application/vnd.openxmlformats-officedocument.presentationml.notesSlide+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notesSlides/notesSlide21.xml" ContentType="application/vnd.openxmlformats-officedocument.presentationml.notesSlide+xml"/>
  <Override PartName="/ppt/charts/chart21.xml" ContentType="application/vnd.openxmlformats-officedocument.drawingml.chart+xml"/>
  <Override PartName="/ppt/notesSlides/notesSlide22.xml" ContentType="application/vnd.openxmlformats-officedocument.presentationml.notesSlide+xml"/>
  <Override PartName="/ppt/charts/chart22.xml" ContentType="application/vnd.openxmlformats-officedocument.drawingml.chart+xml"/>
  <Override PartName="/ppt/notesSlides/notesSlide23.xml" ContentType="application/vnd.openxmlformats-officedocument.presentationml.notesSlide+xml"/>
  <Override PartName="/ppt/charts/chart23.xml" ContentType="application/vnd.openxmlformats-officedocument.drawingml.chart+xml"/>
  <Override PartName="/ppt/notesSlides/notesSlide24.xml" ContentType="application/vnd.openxmlformats-officedocument.presentationml.notesSlide+xml"/>
  <Override PartName="/ppt/charts/chart24.xml" ContentType="application/vnd.openxmlformats-officedocument.drawingml.chart+xml"/>
  <Override PartName="/ppt/notesSlides/notesSlide25.xml" ContentType="application/vnd.openxmlformats-officedocument.presentationml.notesSlide+xml"/>
  <Override PartName="/ppt/charts/chart25.xml" ContentType="application/vnd.openxmlformats-officedocument.drawingml.chart+xml"/>
  <Override PartName="/ppt/notesSlides/notesSlide26.xml" ContentType="application/vnd.openxmlformats-officedocument.presentationml.notesSlide+xml"/>
  <Override PartName="/ppt/charts/chart26.xml" ContentType="application/vnd.openxmlformats-officedocument.drawingml.chart+xml"/>
  <Override PartName="/ppt/notesSlides/notesSlide27.xml" ContentType="application/vnd.openxmlformats-officedocument.presentationml.notesSlide+xml"/>
  <Override PartName="/ppt/charts/chart27.xml" ContentType="application/vnd.openxmlformats-officedocument.drawingml.chart+xml"/>
  <Override PartName="/ppt/notesSlides/notesSlide28.xml" ContentType="application/vnd.openxmlformats-officedocument.presentationml.notesSlide+xml"/>
  <Override PartName="/ppt/charts/chart28.xml" ContentType="application/vnd.openxmlformats-officedocument.drawingml.chart+xml"/>
  <Override PartName="/ppt/notesSlides/notesSlide29.xml" ContentType="application/vnd.openxmlformats-officedocument.presentationml.notesSlide+xml"/>
  <Override PartName="/ppt/charts/chart29.xml" ContentType="application/vnd.openxmlformats-officedocument.drawingml.chart+xml"/>
  <Override PartName="/ppt/notesSlides/notesSlide30.xml" ContentType="application/vnd.openxmlformats-officedocument.presentationml.notesSlide+xml"/>
  <Override PartName="/ppt/charts/chart30.xml" ContentType="application/vnd.openxmlformats-officedocument.drawingml.chart+xml"/>
  <Override PartName="/ppt/notesSlides/notesSlide31.xml" ContentType="application/vnd.openxmlformats-officedocument.presentationml.notesSlide+xml"/>
  <Override PartName="/ppt/charts/chart31.xml" ContentType="application/vnd.openxmlformats-officedocument.drawingml.chart+xml"/>
  <Override PartName="/ppt/notesSlides/notesSlide32.xml" ContentType="application/vnd.openxmlformats-officedocument.presentationml.notesSlide+xml"/>
  <Override PartName="/ppt/charts/chart32.xml" ContentType="application/vnd.openxmlformats-officedocument.drawingml.chart+xml"/>
  <Override PartName="/ppt/notesSlides/notesSlide33.xml" ContentType="application/vnd.openxmlformats-officedocument.presentationml.notesSlide+xml"/>
  <Override PartName="/ppt/charts/chart33.xml" ContentType="application/vnd.openxmlformats-officedocument.drawingml.chart+xml"/>
  <Override PartName="/ppt/notesSlides/notesSlide34.xml" ContentType="application/vnd.openxmlformats-officedocument.presentationml.notesSlide+xml"/>
  <Override PartName="/ppt/charts/chart34.xml" ContentType="application/vnd.openxmlformats-officedocument.drawingml.chart+xml"/>
  <Override PartName="/ppt/notesSlides/notesSlide35.xml" ContentType="application/vnd.openxmlformats-officedocument.presentationml.notesSlide+xml"/>
  <Override PartName="/ppt/charts/chart35.xml" ContentType="application/vnd.openxmlformats-officedocument.drawingml.chart+xml"/>
  <Override PartName="/ppt/notesSlides/notesSlide36.xml" ContentType="application/vnd.openxmlformats-officedocument.presentationml.notesSlide+xml"/>
  <Override PartName="/ppt/charts/chart36.xml" ContentType="application/vnd.openxmlformats-officedocument.drawingml.chart+xml"/>
  <Override PartName="/ppt/notesSlides/notesSlide37.xml" ContentType="application/vnd.openxmlformats-officedocument.presentationml.notesSlide+xml"/>
  <Override PartName="/ppt/charts/chart37.xml" ContentType="application/vnd.openxmlformats-officedocument.drawingml.chart+xml"/>
  <Override PartName="/ppt/notesSlides/notesSlide38.xml" ContentType="application/vnd.openxmlformats-officedocument.presentationml.notesSlide+xml"/>
  <Override PartName="/ppt/charts/chart38.xml" ContentType="application/vnd.openxmlformats-officedocument.drawingml.chart+xml"/>
  <Override PartName="/ppt/notesSlides/notesSlide39.xml" ContentType="application/vnd.openxmlformats-officedocument.presentationml.notesSlide+xml"/>
  <Override PartName="/ppt/charts/chart39.xml" ContentType="application/vnd.openxmlformats-officedocument.drawingml.chart+xml"/>
  <Override PartName="/ppt/notesSlides/notesSlide40.xml" ContentType="application/vnd.openxmlformats-officedocument.presentationml.notesSlide+xml"/>
  <Override PartName="/ppt/charts/chart40.xml" ContentType="application/vnd.openxmlformats-officedocument.drawingml.chart+xml"/>
  <Override PartName="/ppt/notesSlides/notesSlide41.xml" ContentType="application/vnd.openxmlformats-officedocument.presentationml.notesSlide+xml"/>
  <Override PartName="/ppt/charts/chart41.xml" ContentType="application/vnd.openxmlformats-officedocument.drawingml.chart+xml"/>
  <Override PartName="/ppt/notesSlides/notesSlide42.xml" ContentType="application/vnd.openxmlformats-officedocument.presentationml.notesSlide+xml"/>
  <Override PartName="/ppt/charts/chart42.xml" ContentType="application/vnd.openxmlformats-officedocument.drawingml.chart+xml"/>
  <Override PartName="/ppt/notesSlides/notesSlide43.xml" ContentType="application/vnd.openxmlformats-officedocument.presentationml.notesSlide+xml"/>
  <Override PartName="/ppt/charts/chart43.xml" ContentType="application/vnd.openxmlformats-officedocument.drawingml.chart+xml"/>
  <Override PartName="/ppt/notesSlides/notesSlide44.xml" ContentType="application/vnd.openxmlformats-officedocument.presentationml.notesSlide+xml"/>
  <Override PartName="/ppt/charts/chart44.xml" ContentType="application/vnd.openxmlformats-officedocument.drawingml.chart+xml"/>
  <Override PartName="/ppt/notesSlides/notesSlide45.xml" ContentType="application/vnd.openxmlformats-officedocument.presentationml.notesSlide+xml"/>
  <Override PartName="/ppt/charts/chart45.xml" ContentType="application/vnd.openxmlformats-officedocument.drawingml.chart+xml"/>
  <Override PartName="/ppt/notesSlides/notesSlide46.xml" ContentType="application/vnd.openxmlformats-officedocument.presentationml.notesSlide+xml"/>
  <Override PartName="/ppt/charts/chart46.xml" ContentType="application/vnd.openxmlformats-officedocument.drawingml.chart+xml"/>
  <Override PartName="/ppt/notesSlides/notesSlide47.xml" ContentType="application/vnd.openxmlformats-officedocument.presentationml.notesSlide+xml"/>
  <Override PartName="/ppt/charts/chart47.xml" ContentType="application/vnd.openxmlformats-officedocument.drawingml.chart+xml"/>
  <Override PartName="/ppt/notesSlides/notesSlide48.xml" ContentType="application/vnd.openxmlformats-officedocument.presentationml.notesSlide+xml"/>
  <Override PartName="/ppt/charts/chart48.xml" ContentType="application/vnd.openxmlformats-officedocument.drawingml.chart+xml"/>
  <Override PartName="/ppt/notesSlides/notesSlide49.xml" ContentType="application/vnd.openxmlformats-officedocument.presentationml.notesSlide+xml"/>
  <Override PartName="/ppt/charts/chart49.xml" ContentType="application/vnd.openxmlformats-officedocument.drawingml.chart+xml"/>
  <Override PartName="/ppt/notesSlides/notesSlide50.xml" ContentType="application/vnd.openxmlformats-officedocument.presentationml.notesSlide+xml"/>
  <Override PartName="/ppt/charts/chart50.xml" ContentType="application/vnd.openxmlformats-officedocument.drawingml.chart+xml"/>
  <Override PartName="/ppt/notesSlides/notesSlide51.xml" ContentType="application/vnd.openxmlformats-officedocument.presentationml.notesSlide+xml"/>
  <Override PartName="/ppt/charts/chart51.xml" ContentType="application/vnd.openxmlformats-officedocument.drawingml.chart+xml"/>
  <Override PartName="/ppt/notesSlides/notesSlide52.xml" ContentType="application/vnd.openxmlformats-officedocument.presentationml.notesSlide+xml"/>
  <Override PartName="/ppt/charts/chart52.xml" ContentType="application/vnd.openxmlformats-officedocument.drawingml.chart+xml"/>
  <Override PartName="/ppt/notesSlides/notesSlide53.xml" ContentType="application/vnd.openxmlformats-officedocument.presentationml.notesSlide+xml"/>
  <Override PartName="/ppt/charts/chart53.xml" ContentType="application/vnd.openxmlformats-officedocument.drawingml.chart+xml"/>
  <Override PartName="/ppt/notesSlides/notesSlide54.xml" ContentType="application/vnd.openxmlformats-officedocument.presentationml.notesSlide+xml"/>
  <Override PartName="/ppt/charts/chart54.xml" ContentType="application/vnd.openxmlformats-officedocument.drawingml.chart+xml"/>
  <Override PartName="/ppt/notesSlides/notesSlide55.xml" ContentType="application/vnd.openxmlformats-officedocument.presentationml.notesSlide+xml"/>
  <Override PartName="/ppt/charts/chart55.xml" ContentType="application/vnd.openxmlformats-officedocument.drawingml.chart+xml"/>
  <Override PartName="/ppt/notesSlides/notesSlide56.xml" ContentType="application/vnd.openxmlformats-officedocument.presentationml.notesSlide+xml"/>
  <Override PartName="/ppt/charts/chart56.xml" ContentType="application/vnd.openxmlformats-officedocument.drawingml.chart+xml"/>
  <Override PartName="/ppt/notesSlides/notesSlide57.xml" ContentType="application/vnd.openxmlformats-officedocument.presentationml.notesSlide+xml"/>
  <Override PartName="/ppt/charts/chart57.xml" ContentType="application/vnd.openxmlformats-officedocument.drawingml.chart+xml"/>
  <Override PartName="/ppt/notesSlides/notesSlide58.xml" ContentType="application/vnd.openxmlformats-officedocument.presentationml.notesSlide+xml"/>
  <Override PartName="/ppt/charts/chart58.xml" ContentType="application/vnd.openxmlformats-officedocument.drawingml.chart+xml"/>
  <Override PartName="/ppt/notesSlides/notesSlide59.xml" ContentType="application/vnd.openxmlformats-officedocument.presentationml.notesSlide+xml"/>
  <Override PartName="/ppt/charts/chart59.xml" ContentType="application/vnd.openxmlformats-officedocument.drawingml.chart+xml"/>
  <Override PartName="/ppt/notesSlides/notesSlide60.xml" ContentType="application/vnd.openxmlformats-officedocument.presentationml.notesSlide+xml"/>
  <Override PartName="/ppt/charts/chart60.xml" ContentType="application/vnd.openxmlformats-officedocument.drawingml.chart+xml"/>
  <Override PartName="/ppt/notesSlides/notesSlide61.xml" ContentType="application/vnd.openxmlformats-officedocument.presentationml.notesSlide+xml"/>
  <Override PartName="/ppt/charts/chart61.xml" ContentType="application/vnd.openxmlformats-officedocument.drawingml.chart+xml"/>
  <Override PartName="/ppt/notesSlides/notesSlide62.xml" ContentType="application/vnd.openxmlformats-officedocument.presentationml.notesSlide+xml"/>
  <Override PartName="/ppt/charts/chart62.xml" ContentType="application/vnd.openxmlformats-officedocument.drawingml.chart+xml"/>
  <Override PartName="/ppt/notesSlides/notesSlide63.xml" ContentType="application/vnd.openxmlformats-officedocument.presentationml.notesSlide+xml"/>
  <Override PartName="/ppt/charts/chart63.xml" ContentType="application/vnd.openxmlformats-officedocument.drawingml.chart+xml"/>
  <Override PartName="/ppt/notesSlides/notesSlide64.xml" ContentType="application/vnd.openxmlformats-officedocument.presentationml.notesSlide+xml"/>
  <Override PartName="/ppt/charts/chart64.xml" ContentType="application/vnd.openxmlformats-officedocument.drawingml.chart+xml"/>
  <Override PartName="/ppt/notesSlides/notesSlide65.xml" ContentType="application/vnd.openxmlformats-officedocument.presentationml.notesSlide+xml"/>
  <Override PartName="/ppt/charts/chart65.xml" ContentType="application/vnd.openxmlformats-officedocument.drawingml.chart+xml"/>
  <Override PartName="/ppt/notesSlides/notesSlide66.xml" ContentType="application/vnd.openxmlformats-officedocument.presentationml.notesSlide+xml"/>
  <Override PartName="/ppt/charts/chart66.xml" ContentType="application/vnd.openxmlformats-officedocument.drawingml.chart+xml"/>
  <Override PartName="/ppt/notesSlides/notesSlide67.xml" ContentType="application/vnd.openxmlformats-officedocument.presentationml.notesSlide+xml"/>
  <Override PartName="/ppt/charts/chart67.xml" ContentType="application/vnd.openxmlformats-officedocument.drawingml.chart+xml"/>
  <Override PartName="/ppt/notesSlides/notesSlide68.xml" ContentType="application/vnd.openxmlformats-officedocument.presentationml.notesSlide+xml"/>
  <Override PartName="/ppt/charts/chart68.xml" ContentType="application/vnd.openxmlformats-officedocument.drawingml.chart+xml"/>
  <Override PartName="/ppt/notesSlides/notesSlide69.xml" ContentType="application/vnd.openxmlformats-officedocument.presentationml.notesSlide+xml"/>
  <Override PartName="/ppt/charts/chart69.xml" ContentType="application/vnd.openxmlformats-officedocument.drawingml.chart+xml"/>
  <Override PartName="/ppt/notesSlides/notesSlide70.xml" ContentType="application/vnd.openxmlformats-officedocument.presentationml.notesSlide+xml"/>
  <Override PartName="/ppt/charts/chart70.xml" ContentType="application/vnd.openxmlformats-officedocument.drawingml.chart+xml"/>
  <Override PartName="/ppt/notesSlides/notesSlide71.xml" ContentType="application/vnd.openxmlformats-officedocument.presentationml.notesSlide+xml"/>
  <Override PartName="/ppt/charts/chart71.xml" ContentType="application/vnd.openxmlformats-officedocument.drawingml.chart+xml"/>
  <Override PartName="/ppt/notesSlides/notesSlide72.xml" ContentType="application/vnd.openxmlformats-officedocument.presentationml.notesSlide+xml"/>
  <Override PartName="/ppt/charts/chart72.xml" ContentType="application/vnd.openxmlformats-officedocument.drawingml.chart+xml"/>
  <Override PartName="/ppt/notesSlides/notesSlide73.xml" ContentType="application/vnd.openxmlformats-officedocument.presentationml.notesSlide+xml"/>
  <Override PartName="/ppt/charts/chart73.xml" ContentType="application/vnd.openxmlformats-officedocument.drawingml.chart+xml"/>
  <Override PartName="/ppt/notesSlides/notesSlide74.xml" ContentType="application/vnd.openxmlformats-officedocument.presentationml.notesSlide+xml"/>
  <Override PartName="/ppt/charts/chart74.xml" ContentType="application/vnd.openxmlformats-officedocument.drawingml.chart+xml"/>
  <Override PartName="/ppt/notesSlides/notesSlide75.xml" ContentType="application/vnd.openxmlformats-officedocument.presentationml.notesSlide+xml"/>
  <Override PartName="/ppt/charts/chart75.xml" ContentType="application/vnd.openxmlformats-officedocument.drawingml.chart+xml"/>
  <Override PartName="/ppt/notesSlides/notesSlide76.xml" ContentType="application/vnd.openxmlformats-officedocument.presentationml.notesSlide+xml"/>
  <Override PartName="/ppt/charts/chart76.xml" ContentType="application/vnd.openxmlformats-officedocument.drawingml.chart+xml"/>
  <Override PartName="/ppt/notesSlides/notesSlide77.xml" ContentType="application/vnd.openxmlformats-officedocument.presentationml.notesSlide+xml"/>
  <Override PartName="/ppt/charts/chart77.xml" ContentType="application/vnd.openxmlformats-officedocument.drawingml.chart+xml"/>
  <Override PartName="/ppt/notesSlides/notesSlide78.xml" ContentType="application/vnd.openxmlformats-officedocument.presentationml.notesSlide+xml"/>
  <Override PartName="/ppt/charts/chart78.xml" ContentType="application/vnd.openxmlformats-officedocument.drawingml.chart+xml"/>
  <Override PartName="/ppt/notesSlides/notesSlide79.xml" ContentType="application/vnd.openxmlformats-officedocument.presentationml.notesSlide+xml"/>
  <Override PartName="/ppt/charts/chart79.xml" ContentType="application/vnd.openxmlformats-officedocument.drawingml.chart+xml"/>
  <Override PartName="/ppt/notesSlides/notesSlide80.xml" ContentType="application/vnd.openxmlformats-officedocument.presentationml.notesSlide+xml"/>
  <Override PartName="/ppt/charts/chart80.xml" ContentType="application/vnd.openxmlformats-officedocument.drawingml.chart+xml"/>
  <Override PartName="/ppt/notesSlides/notesSlide81.xml" ContentType="application/vnd.openxmlformats-officedocument.presentationml.notesSlide+xml"/>
  <Override PartName="/ppt/charts/chart81.xml" ContentType="application/vnd.openxmlformats-officedocument.drawingml.chart+xml"/>
  <Override PartName="/ppt/notesSlides/notesSlide82.xml" ContentType="application/vnd.openxmlformats-officedocument.presentationml.notesSlide+xml"/>
  <Override PartName="/ppt/charts/chart82.xml" ContentType="application/vnd.openxmlformats-officedocument.drawingml.chart+xml"/>
  <Override PartName="/ppt/notesSlides/notesSlide83.xml" ContentType="application/vnd.openxmlformats-officedocument.presentationml.notesSlide+xml"/>
  <Override PartName="/ppt/charts/chart83.xml" ContentType="application/vnd.openxmlformats-officedocument.drawingml.chart+xml"/>
  <Override PartName="/ppt/notesSlides/notesSlide84.xml" ContentType="application/vnd.openxmlformats-officedocument.presentationml.notesSlide+xml"/>
  <Override PartName="/ppt/charts/chart84.xml" ContentType="application/vnd.openxmlformats-officedocument.drawingml.chart+xml"/>
  <Override PartName="/ppt/notesSlides/notesSlide85.xml" ContentType="application/vnd.openxmlformats-officedocument.presentationml.notesSlide+xml"/>
  <Override PartName="/ppt/charts/chart85.xml" ContentType="application/vnd.openxmlformats-officedocument.drawingml.chart+xml"/>
  <Override PartName="/ppt/notesSlides/notesSlide86.xml" ContentType="application/vnd.openxmlformats-officedocument.presentationml.notesSlide+xml"/>
  <Override PartName="/ppt/charts/chart86.xml" ContentType="application/vnd.openxmlformats-officedocument.drawingml.chart+xml"/>
  <Override PartName="/ppt/notesSlides/notesSlide87.xml" ContentType="application/vnd.openxmlformats-officedocument.presentationml.notesSlide+xml"/>
  <Override PartName="/ppt/charts/chart87.xml" ContentType="application/vnd.openxmlformats-officedocument.drawingml.chart+xml"/>
  <Override PartName="/ppt/notesSlides/notesSlide88.xml" ContentType="application/vnd.openxmlformats-officedocument.presentationml.notesSlide+xml"/>
  <Override PartName="/ppt/charts/chart88.xml" ContentType="application/vnd.openxmlformats-officedocument.drawingml.chart+xml"/>
  <Override PartName="/ppt/notesSlides/notesSlide89.xml" ContentType="application/vnd.openxmlformats-officedocument.presentationml.notesSlide+xml"/>
  <Override PartName="/ppt/charts/chart89.xml" ContentType="application/vnd.openxmlformats-officedocument.drawingml.chart+xml"/>
  <Override PartName="/ppt/notesSlides/notesSlide90.xml" ContentType="application/vnd.openxmlformats-officedocument.presentationml.notesSlide+xml"/>
  <Override PartName="/ppt/charts/chart90.xml" ContentType="application/vnd.openxmlformats-officedocument.drawingml.chart+xml"/>
  <Override PartName="/ppt/notesSlides/notesSlide91.xml" ContentType="application/vnd.openxmlformats-officedocument.presentationml.notesSlide+xml"/>
  <Override PartName="/ppt/charts/chart91.xml" ContentType="application/vnd.openxmlformats-officedocument.drawingml.chart+xml"/>
  <Override PartName="/ppt/notesSlides/notesSlide92.xml" ContentType="application/vnd.openxmlformats-officedocument.presentationml.notesSlide+xml"/>
  <Override PartName="/ppt/charts/chart92.xml" ContentType="application/vnd.openxmlformats-officedocument.drawingml.chart+xml"/>
  <Override PartName="/ppt/notesSlides/notesSlide93.xml" ContentType="application/vnd.openxmlformats-officedocument.presentationml.notesSlide+xml"/>
  <Override PartName="/ppt/charts/chart93.xml" ContentType="application/vnd.openxmlformats-officedocument.drawingml.chart+xml"/>
  <Override PartName="/ppt/notesSlides/notesSlide94.xml" ContentType="application/vnd.openxmlformats-officedocument.presentationml.notesSlide+xml"/>
  <Override PartName="/ppt/charts/chart94.xml" ContentType="application/vnd.openxmlformats-officedocument.drawingml.chart+xml"/>
  <Override PartName="/ppt/notesSlides/notesSlide95.xml" ContentType="application/vnd.openxmlformats-officedocument.presentationml.notesSlide+xml"/>
  <Override PartName="/ppt/charts/chart95.xml" ContentType="application/vnd.openxmlformats-officedocument.drawingml.chart+xml"/>
  <Override PartName="/ppt/notesSlides/notesSlide96.xml" ContentType="application/vnd.openxmlformats-officedocument.presentationml.notesSlide+xml"/>
  <Override PartName="/ppt/charts/chart96.xml" ContentType="application/vnd.openxmlformats-officedocument.drawingml.chart+xml"/>
  <Override PartName="/ppt/notesSlides/notesSlide97.xml" ContentType="application/vnd.openxmlformats-officedocument.presentationml.notesSlide+xml"/>
  <Override PartName="/ppt/charts/chart9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9"/>
  </p:notes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72F"/>
    <a:srgbClr val="339966"/>
    <a:srgbClr val="1D4D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39" autoAdjust="0"/>
    <p:restoredTop sz="76630" autoAdjust="0"/>
  </p:normalViewPr>
  <p:slideViewPr>
    <p:cSldViewPr>
      <p:cViewPr varScale="1">
        <p:scale>
          <a:sx n="54" d="100"/>
          <a:sy n="54" d="100"/>
        </p:scale>
        <p:origin x="1536"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19.2</c:v>
                </c:pt>
                <c:pt idx="2">
                  <c:v>17.100000000000001</c:v>
                </c:pt>
                <c:pt idx="3">
                  <c:v>21.1</c:v>
                </c:pt>
                <c:pt idx="5">
                  <c:v>15.5</c:v>
                </c:pt>
                <c:pt idx="6">
                  <c:v>19.899999999999999</c:v>
                </c:pt>
                <c:pt idx="7">
                  <c:v>21.7</c:v>
                </c:pt>
                <c:pt idx="9">
                  <c:v>15.1</c:v>
                </c:pt>
                <c:pt idx="10">
                  <c:v>18.8</c:v>
                </c:pt>
                <c:pt idx="11">
                  <c:v>22.5</c:v>
                </c:pt>
                <c:pt idx="12">
                  <c:v>14.6</c:v>
                </c:pt>
              </c:numCache>
            </c:numRef>
          </c:val>
        </c:ser>
        <c:dLbls>
          <c:showLegendKey val="0"/>
          <c:showVal val="0"/>
          <c:showCatName val="0"/>
          <c:showSerName val="0"/>
          <c:showPercent val="0"/>
          <c:showBubbleSize val="0"/>
        </c:dLbls>
        <c:gapWidth val="34"/>
        <c:overlap val="100"/>
        <c:axId val="308615824"/>
        <c:axId val="308616608"/>
      </c:barChart>
      <c:catAx>
        <c:axId val="3086158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08616608"/>
        <c:crosses val="autoZero"/>
        <c:auto val="1"/>
        <c:lblAlgn val="ctr"/>
        <c:lblOffset val="100"/>
        <c:noMultiLvlLbl val="0"/>
      </c:catAx>
      <c:valAx>
        <c:axId val="3086166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086158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numRef>
              <c:f>Sheet1!$A$2:$A$4</c:f>
              <c:numCache>
                <c:formatCode>General</c:formatCode>
                <c:ptCount val="14"/>
                <c:pt idx="0">
                  <c:v>2012</c:v>
                </c:pt>
                <c:pt idx="1">
                  <c:v>2015</c:v>
                </c:pt>
                <c:pt idx="2">
                  <c:v>2017</c:v>
                </c:pt>
              </c:numCache>
            </c:numRef>
          </c:cat>
          <c:val>
            <c:numRef>
              <c:f>Sheet1!$B$2:$B$4</c:f>
              <c:numCache>
                <c:formatCode>General</c:formatCode>
                <c:ptCount val="14"/>
                <c:pt idx="0">
                  <c:v>11.6</c:v>
                </c:pt>
                <c:pt idx="1">
                  <c:v>12.6</c:v>
                </c:pt>
                <c:pt idx="2">
                  <c:v>13.5</c:v>
                </c:pt>
              </c:numCache>
            </c:numRef>
          </c:val>
          <c:smooth val="0"/>
        </c:ser>
        <c:dLbls>
          <c:showLegendKey val="0"/>
          <c:showVal val="0"/>
          <c:showCatName val="0"/>
          <c:showSerName val="0"/>
          <c:showPercent val="0"/>
          <c:showBubbleSize val="0"/>
        </c:dLbls>
        <c:marker val="1"/>
        <c:smooth val="0"/>
        <c:axId val="367797896"/>
        <c:axId val="367798680"/>
      </c:lineChart>
      <c:catAx>
        <c:axId val="36779789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67798680"/>
        <c:crosses val="autoZero"/>
        <c:auto val="1"/>
        <c:lblAlgn val="ctr"/>
        <c:lblOffset val="100"/>
        <c:noMultiLvlLbl val="0"/>
      </c:catAx>
      <c:valAx>
        <c:axId val="36779868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6779789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24.6</c:v>
                </c:pt>
                <c:pt idx="2">
                  <c:v>17.2</c:v>
                </c:pt>
                <c:pt idx="3">
                  <c:v>31.6</c:v>
                </c:pt>
                <c:pt idx="5">
                  <c:v>21.7</c:v>
                </c:pt>
                <c:pt idx="6">
                  <c:v>26.2</c:v>
                </c:pt>
                <c:pt idx="7">
                  <c:v>25.7</c:v>
                </c:pt>
                <c:pt idx="9">
                  <c:v>21.4</c:v>
                </c:pt>
                <c:pt idx="10">
                  <c:v>24.4</c:v>
                </c:pt>
                <c:pt idx="11">
                  <c:v>25.8</c:v>
                </c:pt>
                <c:pt idx="12">
                  <c:v>15.7</c:v>
                </c:pt>
              </c:numCache>
            </c:numRef>
          </c:val>
        </c:ser>
        <c:dLbls>
          <c:showLegendKey val="0"/>
          <c:showVal val="0"/>
          <c:showCatName val="0"/>
          <c:showSerName val="0"/>
          <c:showPercent val="0"/>
          <c:showBubbleSize val="0"/>
        </c:dLbls>
        <c:gapWidth val="34"/>
        <c:overlap val="100"/>
        <c:axId val="367798288"/>
        <c:axId val="367804560"/>
      </c:barChart>
      <c:catAx>
        <c:axId val="36779828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67804560"/>
        <c:crosses val="autoZero"/>
        <c:auto val="1"/>
        <c:lblAlgn val="ctr"/>
        <c:lblOffset val="100"/>
        <c:noMultiLvlLbl val="0"/>
      </c:catAx>
      <c:valAx>
        <c:axId val="36780456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677982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2012</c:v>
                </c:pt>
                <c:pt idx="4">
                  <c:v>2015</c:v>
                </c:pt>
                <c:pt idx="5">
                  <c:v>2017</c:v>
                </c:pt>
              </c:numCache>
            </c:numRef>
          </c:cat>
          <c:val>
            <c:numRef>
              <c:f>Sheet1!$B$2:$B$7</c:f>
              <c:numCache>
                <c:formatCode>General</c:formatCode>
                <c:ptCount val="14"/>
                <c:pt idx="0">
                  <c:v>24.7</c:v>
                </c:pt>
                <c:pt idx="3">
                  <c:v>21.7</c:v>
                </c:pt>
                <c:pt idx="4">
                  <c:v>20.2</c:v>
                </c:pt>
                <c:pt idx="5">
                  <c:v>24.6</c:v>
                </c:pt>
              </c:numCache>
            </c:numRef>
          </c:val>
          <c:smooth val="0"/>
        </c:ser>
        <c:dLbls>
          <c:showLegendKey val="0"/>
          <c:showVal val="0"/>
          <c:showCatName val="0"/>
          <c:showSerName val="0"/>
          <c:showPercent val="0"/>
          <c:showBubbleSize val="0"/>
        </c:dLbls>
        <c:marker val="1"/>
        <c:smooth val="0"/>
        <c:axId val="367802208"/>
        <c:axId val="367801424"/>
      </c:lineChart>
      <c:catAx>
        <c:axId val="3678022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67801424"/>
        <c:crosses val="autoZero"/>
        <c:auto val="1"/>
        <c:lblAlgn val="ctr"/>
        <c:lblOffset val="100"/>
        <c:noMultiLvlLbl val="0"/>
      </c:catAx>
      <c:valAx>
        <c:axId val="36780142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678022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15.8</c:v>
                </c:pt>
                <c:pt idx="2">
                  <c:v>11.1</c:v>
                </c:pt>
                <c:pt idx="3">
                  <c:v>20.399999999999999</c:v>
                </c:pt>
                <c:pt idx="5">
                  <c:v>12.7</c:v>
                </c:pt>
                <c:pt idx="6">
                  <c:v>17.3</c:v>
                </c:pt>
                <c:pt idx="7">
                  <c:v>17.3</c:v>
                </c:pt>
                <c:pt idx="9">
                  <c:v>13.1</c:v>
                </c:pt>
                <c:pt idx="10">
                  <c:v>15.1</c:v>
                </c:pt>
                <c:pt idx="11">
                  <c:v>18.8</c:v>
                </c:pt>
                <c:pt idx="12">
                  <c:v>12.4</c:v>
                </c:pt>
              </c:numCache>
            </c:numRef>
          </c:val>
        </c:ser>
        <c:dLbls>
          <c:showLegendKey val="0"/>
          <c:showVal val="0"/>
          <c:showCatName val="0"/>
          <c:showSerName val="0"/>
          <c:showPercent val="0"/>
          <c:showBubbleSize val="0"/>
        </c:dLbls>
        <c:gapWidth val="34"/>
        <c:overlap val="100"/>
        <c:axId val="309407664"/>
        <c:axId val="309410800"/>
      </c:barChart>
      <c:catAx>
        <c:axId val="30940766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09410800"/>
        <c:crosses val="autoZero"/>
        <c:auto val="1"/>
        <c:lblAlgn val="ctr"/>
        <c:lblOffset val="100"/>
        <c:noMultiLvlLbl val="0"/>
      </c:catAx>
      <c:valAx>
        <c:axId val="30941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094076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2012</c:v>
                </c:pt>
                <c:pt idx="4">
                  <c:v>2015</c:v>
                </c:pt>
                <c:pt idx="5">
                  <c:v>2017</c:v>
                </c:pt>
              </c:numCache>
            </c:numRef>
          </c:cat>
          <c:val>
            <c:numRef>
              <c:f>Sheet1!$B$2:$B$7</c:f>
              <c:numCache>
                <c:formatCode>General</c:formatCode>
                <c:ptCount val="14"/>
                <c:pt idx="0">
                  <c:v>13.5</c:v>
                </c:pt>
                <c:pt idx="3">
                  <c:v>12.8</c:v>
                </c:pt>
                <c:pt idx="4">
                  <c:v>12.3</c:v>
                </c:pt>
                <c:pt idx="5">
                  <c:v>15.8</c:v>
                </c:pt>
              </c:numCache>
            </c:numRef>
          </c:val>
          <c:smooth val="0"/>
        </c:ser>
        <c:dLbls>
          <c:showLegendKey val="0"/>
          <c:showVal val="0"/>
          <c:showCatName val="0"/>
          <c:showSerName val="0"/>
          <c:showPercent val="0"/>
          <c:showBubbleSize val="0"/>
        </c:dLbls>
        <c:marker val="1"/>
        <c:smooth val="0"/>
        <c:axId val="367804168"/>
        <c:axId val="367799856"/>
      </c:lineChart>
      <c:catAx>
        <c:axId val="36780416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67799856"/>
        <c:crosses val="autoZero"/>
        <c:auto val="1"/>
        <c:lblAlgn val="ctr"/>
        <c:lblOffset val="100"/>
        <c:noMultiLvlLbl val="0"/>
      </c:catAx>
      <c:valAx>
        <c:axId val="36779985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6780416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12.5</c:v>
                </c:pt>
                <c:pt idx="2">
                  <c:v>9.3000000000000007</c:v>
                </c:pt>
                <c:pt idx="3">
                  <c:v>15.6</c:v>
                </c:pt>
                <c:pt idx="5">
                  <c:v>11.5</c:v>
                </c:pt>
                <c:pt idx="6">
                  <c:v>12.7</c:v>
                </c:pt>
                <c:pt idx="7">
                  <c:v>13</c:v>
                </c:pt>
                <c:pt idx="9">
                  <c:v>9.6</c:v>
                </c:pt>
                <c:pt idx="10">
                  <c:v>12.4</c:v>
                </c:pt>
                <c:pt idx="11">
                  <c:v>15.5</c:v>
                </c:pt>
                <c:pt idx="12">
                  <c:v>4.5999999999999996</c:v>
                </c:pt>
              </c:numCache>
            </c:numRef>
          </c:val>
        </c:ser>
        <c:dLbls>
          <c:showLegendKey val="0"/>
          <c:showVal val="0"/>
          <c:showCatName val="0"/>
          <c:showSerName val="0"/>
          <c:showPercent val="0"/>
          <c:showBubbleSize val="0"/>
        </c:dLbls>
        <c:gapWidth val="34"/>
        <c:overlap val="100"/>
        <c:axId val="367801816"/>
        <c:axId val="367800640"/>
      </c:barChart>
      <c:catAx>
        <c:axId val="36780181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67800640"/>
        <c:crosses val="autoZero"/>
        <c:auto val="1"/>
        <c:lblAlgn val="ctr"/>
        <c:lblOffset val="100"/>
        <c:noMultiLvlLbl val="0"/>
      </c:catAx>
      <c:valAx>
        <c:axId val="36780064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678018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2012</c:v>
                </c:pt>
                <c:pt idx="4">
                  <c:v>2015</c:v>
                </c:pt>
                <c:pt idx="5">
                  <c:v>2017</c:v>
                </c:pt>
              </c:numCache>
            </c:numRef>
          </c:cat>
          <c:val>
            <c:numRef>
              <c:f>Sheet1!$B$2:$B$7</c:f>
              <c:numCache>
                <c:formatCode>General</c:formatCode>
                <c:ptCount val="14"/>
                <c:pt idx="0">
                  <c:v>13.3</c:v>
                </c:pt>
                <c:pt idx="3">
                  <c:v>10.199999999999999</c:v>
                </c:pt>
                <c:pt idx="4">
                  <c:v>12.4</c:v>
                </c:pt>
                <c:pt idx="5">
                  <c:v>12.5</c:v>
                </c:pt>
              </c:numCache>
            </c:numRef>
          </c:val>
          <c:smooth val="0"/>
        </c:ser>
        <c:dLbls>
          <c:showLegendKey val="0"/>
          <c:showVal val="0"/>
          <c:showCatName val="0"/>
          <c:showSerName val="0"/>
          <c:showPercent val="0"/>
          <c:showBubbleSize val="0"/>
        </c:dLbls>
        <c:marker val="1"/>
        <c:smooth val="0"/>
        <c:axId val="367801032"/>
        <c:axId val="367802600"/>
      </c:lineChart>
      <c:catAx>
        <c:axId val="3678010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67802600"/>
        <c:crosses val="autoZero"/>
        <c:auto val="1"/>
        <c:lblAlgn val="ctr"/>
        <c:lblOffset val="100"/>
        <c:noMultiLvlLbl val="0"/>
      </c:catAx>
      <c:valAx>
        <c:axId val="3678026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678010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6.1</c:v>
                </c:pt>
                <c:pt idx="2">
                  <c:v>6.5</c:v>
                </c:pt>
                <c:pt idx="3">
                  <c:v>5.6</c:v>
                </c:pt>
                <c:pt idx="5">
                  <c:v>5.6</c:v>
                </c:pt>
                <c:pt idx="6">
                  <c:v>6</c:v>
                </c:pt>
                <c:pt idx="7">
                  <c:v>6.1</c:v>
                </c:pt>
                <c:pt idx="9">
                  <c:v>4.2</c:v>
                </c:pt>
                <c:pt idx="10">
                  <c:v>6.2</c:v>
                </c:pt>
                <c:pt idx="11">
                  <c:v>6.7</c:v>
                </c:pt>
                <c:pt idx="12">
                  <c:v>2</c:v>
                </c:pt>
              </c:numCache>
            </c:numRef>
          </c:val>
        </c:ser>
        <c:dLbls>
          <c:showLegendKey val="0"/>
          <c:showVal val="0"/>
          <c:showCatName val="0"/>
          <c:showSerName val="0"/>
          <c:showPercent val="0"/>
          <c:showBubbleSize val="0"/>
        </c:dLbls>
        <c:gapWidth val="34"/>
        <c:overlap val="100"/>
        <c:axId val="367803384"/>
        <c:axId val="369541864"/>
      </c:barChart>
      <c:catAx>
        <c:axId val="36780338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69541864"/>
        <c:crosses val="autoZero"/>
        <c:auto val="1"/>
        <c:lblAlgn val="ctr"/>
        <c:lblOffset val="100"/>
        <c:noMultiLvlLbl val="0"/>
      </c:catAx>
      <c:valAx>
        <c:axId val="36954186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6780338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4</c:v>
                </c:pt>
                <c:pt idx="2">
                  <c:v>4.2</c:v>
                </c:pt>
                <c:pt idx="3">
                  <c:v>3.6</c:v>
                </c:pt>
                <c:pt idx="5">
                  <c:v>3</c:v>
                </c:pt>
                <c:pt idx="6">
                  <c:v>4.3</c:v>
                </c:pt>
                <c:pt idx="7">
                  <c:v>3.9</c:v>
                </c:pt>
                <c:pt idx="9">
                  <c:v>4.5999999999999996</c:v>
                </c:pt>
                <c:pt idx="10">
                  <c:v>3.3</c:v>
                </c:pt>
                <c:pt idx="11">
                  <c:v>7.2</c:v>
                </c:pt>
                <c:pt idx="12">
                  <c:v>2</c:v>
                </c:pt>
              </c:numCache>
            </c:numRef>
          </c:val>
        </c:ser>
        <c:dLbls>
          <c:showLegendKey val="0"/>
          <c:showVal val="0"/>
          <c:showCatName val="0"/>
          <c:showSerName val="0"/>
          <c:showPercent val="0"/>
          <c:showBubbleSize val="0"/>
        </c:dLbls>
        <c:gapWidth val="34"/>
        <c:overlap val="100"/>
        <c:axId val="369541080"/>
        <c:axId val="369540688"/>
      </c:barChart>
      <c:catAx>
        <c:axId val="36954108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69540688"/>
        <c:crosses val="autoZero"/>
        <c:auto val="1"/>
        <c:lblAlgn val="ctr"/>
        <c:lblOffset val="100"/>
        <c:noMultiLvlLbl val="0"/>
      </c:catAx>
      <c:valAx>
        <c:axId val="36954068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695410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2012</c:v>
                </c:pt>
                <c:pt idx="4">
                  <c:v>2015</c:v>
                </c:pt>
                <c:pt idx="5">
                  <c:v>2017</c:v>
                </c:pt>
              </c:numCache>
            </c:numRef>
          </c:cat>
          <c:val>
            <c:numRef>
              <c:f>Sheet1!$B$2:$B$7</c:f>
              <c:numCache>
                <c:formatCode>General</c:formatCode>
                <c:ptCount val="14"/>
                <c:pt idx="0">
                  <c:v>7.6</c:v>
                </c:pt>
                <c:pt idx="3">
                  <c:v>5</c:v>
                </c:pt>
                <c:pt idx="4">
                  <c:v>3.8</c:v>
                </c:pt>
                <c:pt idx="5">
                  <c:v>4</c:v>
                </c:pt>
              </c:numCache>
            </c:numRef>
          </c:val>
          <c:smooth val="0"/>
        </c:ser>
        <c:dLbls>
          <c:showLegendKey val="0"/>
          <c:showVal val="0"/>
          <c:showCatName val="0"/>
          <c:showSerName val="0"/>
          <c:showPercent val="0"/>
          <c:showBubbleSize val="0"/>
        </c:dLbls>
        <c:marker val="1"/>
        <c:smooth val="0"/>
        <c:axId val="369542648"/>
        <c:axId val="369543040"/>
      </c:lineChart>
      <c:catAx>
        <c:axId val="36954264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69543040"/>
        <c:crosses val="autoZero"/>
        <c:auto val="1"/>
        <c:lblAlgn val="ctr"/>
        <c:lblOffset val="100"/>
        <c:noMultiLvlLbl val="0"/>
      </c:catAx>
      <c:valAx>
        <c:axId val="36954304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6954264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2012</c:v>
                </c:pt>
                <c:pt idx="4">
                  <c:v>2015</c:v>
                </c:pt>
                <c:pt idx="5">
                  <c:v>2017</c:v>
                </c:pt>
              </c:numCache>
            </c:numRef>
          </c:cat>
          <c:val>
            <c:numRef>
              <c:f>Sheet1!$B$2:$B$7</c:f>
              <c:numCache>
                <c:formatCode>General</c:formatCode>
                <c:ptCount val="14"/>
                <c:pt idx="0">
                  <c:v>27.8</c:v>
                </c:pt>
                <c:pt idx="3">
                  <c:v>19.5</c:v>
                </c:pt>
                <c:pt idx="4">
                  <c:v>18</c:v>
                </c:pt>
                <c:pt idx="5">
                  <c:v>19.2</c:v>
                </c:pt>
              </c:numCache>
            </c:numRef>
          </c:val>
          <c:smooth val="0"/>
        </c:ser>
        <c:dLbls>
          <c:showLegendKey val="0"/>
          <c:showVal val="0"/>
          <c:showCatName val="0"/>
          <c:showSerName val="0"/>
          <c:showPercent val="0"/>
          <c:showBubbleSize val="0"/>
        </c:dLbls>
        <c:marker val="1"/>
        <c:smooth val="0"/>
        <c:axId val="311022936"/>
        <c:axId val="311018624"/>
      </c:lineChart>
      <c:catAx>
        <c:axId val="31102293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11018624"/>
        <c:crosses val="autoZero"/>
        <c:auto val="1"/>
        <c:lblAlgn val="ctr"/>
        <c:lblOffset val="100"/>
        <c:noMultiLvlLbl val="0"/>
      </c:catAx>
      <c:valAx>
        <c:axId val="31101862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1102293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0.6</c:v>
                </c:pt>
                <c:pt idx="2">
                  <c:v>0.8</c:v>
                </c:pt>
                <c:pt idx="3">
                  <c:v>0.4</c:v>
                </c:pt>
                <c:pt idx="5">
                  <c:v>0.3</c:v>
                </c:pt>
                <c:pt idx="6">
                  <c:v>0.4</c:v>
                </c:pt>
                <c:pt idx="7">
                  <c:v>0.7</c:v>
                </c:pt>
                <c:pt idx="9">
                  <c:v>1.4</c:v>
                </c:pt>
                <c:pt idx="10">
                  <c:v>0.3</c:v>
                </c:pt>
                <c:pt idx="11">
                  <c:v>1.5</c:v>
                </c:pt>
                <c:pt idx="12">
                  <c:v>1</c:v>
                </c:pt>
              </c:numCache>
            </c:numRef>
          </c:val>
        </c:ser>
        <c:dLbls>
          <c:showLegendKey val="0"/>
          <c:showVal val="0"/>
          <c:showCatName val="0"/>
          <c:showSerName val="0"/>
          <c:showPercent val="0"/>
          <c:showBubbleSize val="0"/>
        </c:dLbls>
        <c:gapWidth val="34"/>
        <c:overlap val="100"/>
        <c:axId val="369543824"/>
        <c:axId val="369541472"/>
      </c:barChart>
      <c:catAx>
        <c:axId val="3695438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69541472"/>
        <c:crosses val="autoZero"/>
        <c:auto val="1"/>
        <c:lblAlgn val="ctr"/>
        <c:lblOffset val="100"/>
        <c:noMultiLvlLbl val="0"/>
      </c:catAx>
      <c:valAx>
        <c:axId val="36954147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695438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2012</c:v>
                </c:pt>
                <c:pt idx="4">
                  <c:v>2015</c:v>
                </c:pt>
                <c:pt idx="5">
                  <c:v>2017</c:v>
                </c:pt>
              </c:numCache>
            </c:numRef>
          </c:cat>
          <c:val>
            <c:numRef>
              <c:f>Sheet1!$B$2:$B$7</c:f>
              <c:numCache>
                <c:formatCode>General</c:formatCode>
                <c:ptCount val="14"/>
                <c:pt idx="0">
                  <c:v>0.9</c:v>
                </c:pt>
                <c:pt idx="3">
                  <c:v>0.7</c:v>
                </c:pt>
                <c:pt idx="4">
                  <c:v>0.5</c:v>
                </c:pt>
                <c:pt idx="5">
                  <c:v>0.6</c:v>
                </c:pt>
              </c:numCache>
            </c:numRef>
          </c:val>
          <c:smooth val="0"/>
        </c:ser>
        <c:dLbls>
          <c:showLegendKey val="0"/>
          <c:showVal val="0"/>
          <c:showCatName val="0"/>
          <c:showSerName val="0"/>
          <c:showPercent val="0"/>
          <c:showBubbleSize val="0"/>
        </c:dLbls>
        <c:marker val="1"/>
        <c:smooth val="0"/>
        <c:axId val="369538336"/>
        <c:axId val="369543432"/>
      </c:lineChart>
      <c:catAx>
        <c:axId val="36953833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69543432"/>
        <c:crosses val="autoZero"/>
        <c:auto val="1"/>
        <c:lblAlgn val="ctr"/>
        <c:lblOffset val="100"/>
        <c:noMultiLvlLbl val="0"/>
      </c:catAx>
      <c:valAx>
        <c:axId val="3695434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6953833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0.5</c:v>
                </c:pt>
                <c:pt idx="2">
                  <c:v>0.6</c:v>
                </c:pt>
                <c:pt idx="3">
                  <c:v>0.4</c:v>
                </c:pt>
                <c:pt idx="5">
                  <c:v>0.3</c:v>
                </c:pt>
                <c:pt idx="6">
                  <c:v>0.3</c:v>
                </c:pt>
                <c:pt idx="7">
                  <c:v>0.6</c:v>
                </c:pt>
                <c:pt idx="9">
                  <c:v>1.4</c:v>
                </c:pt>
                <c:pt idx="10">
                  <c:v>0.3</c:v>
                </c:pt>
                <c:pt idx="11">
                  <c:v>1.2</c:v>
                </c:pt>
                <c:pt idx="12">
                  <c:v>0.9</c:v>
                </c:pt>
              </c:numCache>
            </c:numRef>
          </c:val>
        </c:ser>
        <c:dLbls>
          <c:showLegendKey val="0"/>
          <c:showVal val="0"/>
          <c:showCatName val="0"/>
          <c:showSerName val="0"/>
          <c:showPercent val="0"/>
          <c:showBubbleSize val="0"/>
        </c:dLbls>
        <c:gapWidth val="34"/>
        <c:overlap val="100"/>
        <c:axId val="369538728"/>
        <c:axId val="369537160"/>
      </c:barChart>
      <c:catAx>
        <c:axId val="36953872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69537160"/>
        <c:crosses val="autoZero"/>
        <c:auto val="1"/>
        <c:lblAlgn val="ctr"/>
        <c:lblOffset val="100"/>
        <c:noMultiLvlLbl val="0"/>
      </c:catAx>
      <c:valAx>
        <c:axId val="36953716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6953872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2012</c:v>
                </c:pt>
                <c:pt idx="4">
                  <c:v>2015</c:v>
                </c:pt>
                <c:pt idx="5">
                  <c:v>2017</c:v>
                </c:pt>
              </c:numCache>
            </c:numRef>
          </c:cat>
          <c:val>
            <c:numRef>
              <c:f>Sheet1!$B$2:$B$7</c:f>
              <c:numCache>
                <c:formatCode>General</c:formatCode>
                <c:ptCount val="14"/>
                <c:pt idx="0">
                  <c:v>0.6</c:v>
                </c:pt>
                <c:pt idx="3">
                  <c:v>0.6</c:v>
                </c:pt>
                <c:pt idx="4">
                  <c:v>0.4</c:v>
                </c:pt>
                <c:pt idx="5">
                  <c:v>0.5</c:v>
                </c:pt>
              </c:numCache>
            </c:numRef>
          </c:val>
          <c:smooth val="0"/>
        </c:ser>
        <c:dLbls>
          <c:showLegendKey val="0"/>
          <c:showVal val="0"/>
          <c:showCatName val="0"/>
          <c:showSerName val="0"/>
          <c:showPercent val="0"/>
          <c:showBubbleSize val="0"/>
        </c:dLbls>
        <c:marker val="1"/>
        <c:smooth val="0"/>
        <c:axId val="369537552"/>
        <c:axId val="369537944"/>
      </c:lineChart>
      <c:catAx>
        <c:axId val="36953755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69537944"/>
        <c:crosses val="autoZero"/>
        <c:auto val="1"/>
        <c:lblAlgn val="ctr"/>
        <c:lblOffset val="100"/>
        <c:noMultiLvlLbl val="0"/>
      </c:catAx>
      <c:valAx>
        <c:axId val="36953794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6953755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16.2</c:v>
                </c:pt>
                <c:pt idx="2">
                  <c:v>16.2</c:v>
                </c:pt>
                <c:pt idx="3">
                  <c:v>16.100000000000001</c:v>
                </c:pt>
                <c:pt idx="5">
                  <c:v>11.4</c:v>
                </c:pt>
                <c:pt idx="6">
                  <c:v>15.8</c:v>
                </c:pt>
                <c:pt idx="7">
                  <c:v>21</c:v>
                </c:pt>
                <c:pt idx="9">
                  <c:v>12.5</c:v>
                </c:pt>
                <c:pt idx="10">
                  <c:v>16</c:v>
                </c:pt>
                <c:pt idx="11">
                  <c:v>20.3</c:v>
                </c:pt>
                <c:pt idx="12">
                  <c:v>7.2</c:v>
                </c:pt>
              </c:numCache>
            </c:numRef>
          </c:val>
        </c:ser>
        <c:dLbls>
          <c:showLegendKey val="0"/>
          <c:showVal val="0"/>
          <c:showCatName val="0"/>
          <c:showSerName val="0"/>
          <c:showPercent val="0"/>
          <c:showBubbleSize val="0"/>
        </c:dLbls>
        <c:gapWidth val="34"/>
        <c:overlap val="100"/>
        <c:axId val="367183800"/>
        <c:axId val="369001984"/>
      </c:barChart>
      <c:catAx>
        <c:axId val="36718380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69001984"/>
        <c:crosses val="autoZero"/>
        <c:auto val="1"/>
        <c:lblAlgn val="ctr"/>
        <c:lblOffset val="100"/>
        <c:noMultiLvlLbl val="0"/>
      </c:catAx>
      <c:valAx>
        <c:axId val="36900198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6718380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14.8</c:v>
                </c:pt>
                <c:pt idx="1">
                  <c:v>16.2</c:v>
                </c:pt>
              </c:numCache>
            </c:numRef>
          </c:val>
          <c:smooth val="0"/>
        </c:ser>
        <c:dLbls>
          <c:showLegendKey val="0"/>
          <c:showVal val="0"/>
          <c:showCatName val="0"/>
          <c:showSerName val="0"/>
          <c:showPercent val="0"/>
          <c:showBubbleSize val="0"/>
        </c:dLbls>
        <c:marker val="1"/>
        <c:smooth val="0"/>
        <c:axId val="369000808"/>
        <c:axId val="368998848"/>
      </c:lineChart>
      <c:catAx>
        <c:axId val="3690008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68998848"/>
        <c:crosses val="autoZero"/>
        <c:auto val="1"/>
        <c:lblAlgn val="ctr"/>
        <c:lblOffset val="100"/>
        <c:noMultiLvlLbl val="0"/>
      </c:catAx>
      <c:valAx>
        <c:axId val="36899884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690008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5.8</c:v>
                </c:pt>
                <c:pt idx="2">
                  <c:v>5.9</c:v>
                </c:pt>
                <c:pt idx="3">
                  <c:v>5.5</c:v>
                </c:pt>
                <c:pt idx="5">
                  <c:v>3.7</c:v>
                </c:pt>
                <c:pt idx="6">
                  <c:v>6.1</c:v>
                </c:pt>
                <c:pt idx="7">
                  <c:v>7</c:v>
                </c:pt>
                <c:pt idx="9">
                  <c:v>6.7</c:v>
                </c:pt>
                <c:pt idx="10">
                  <c:v>5.0999999999999996</c:v>
                </c:pt>
                <c:pt idx="11">
                  <c:v>8.5</c:v>
                </c:pt>
                <c:pt idx="12">
                  <c:v>2.6</c:v>
                </c:pt>
              </c:numCache>
            </c:numRef>
          </c:val>
        </c:ser>
        <c:dLbls>
          <c:showLegendKey val="0"/>
          <c:showVal val="0"/>
          <c:showCatName val="0"/>
          <c:showSerName val="0"/>
          <c:showPercent val="0"/>
          <c:showBubbleSize val="0"/>
        </c:dLbls>
        <c:gapWidth val="34"/>
        <c:overlap val="100"/>
        <c:axId val="369001200"/>
        <c:axId val="368996888"/>
      </c:barChart>
      <c:catAx>
        <c:axId val="36900120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68996888"/>
        <c:crosses val="autoZero"/>
        <c:auto val="1"/>
        <c:lblAlgn val="ctr"/>
        <c:lblOffset val="100"/>
        <c:noMultiLvlLbl val="0"/>
      </c:catAx>
      <c:valAx>
        <c:axId val="36899688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6900120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5.8</c:v>
                </c:pt>
                <c:pt idx="1">
                  <c:v>5.8</c:v>
                </c:pt>
              </c:numCache>
            </c:numRef>
          </c:val>
          <c:smooth val="0"/>
        </c:ser>
        <c:dLbls>
          <c:showLegendKey val="0"/>
          <c:showVal val="0"/>
          <c:showCatName val="0"/>
          <c:showSerName val="0"/>
          <c:showPercent val="0"/>
          <c:showBubbleSize val="0"/>
        </c:dLbls>
        <c:marker val="1"/>
        <c:smooth val="0"/>
        <c:axId val="369001592"/>
        <c:axId val="368999632"/>
      </c:lineChart>
      <c:catAx>
        <c:axId val="36900159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68999632"/>
        <c:crosses val="autoZero"/>
        <c:auto val="1"/>
        <c:lblAlgn val="ctr"/>
        <c:lblOffset val="100"/>
        <c:noMultiLvlLbl val="0"/>
      </c:catAx>
      <c:valAx>
        <c:axId val="3689996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6900159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4.5</c:v>
                </c:pt>
                <c:pt idx="2">
                  <c:v>4.7</c:v>
                </c:pt>
                <c:pt idx="3">
                  <c:v>4.0999999999999996</c:v>
                </c:pt>
                <c:pt idx="5">
                  <c:v>3.3</c:v>
                </c:pt>
                <c:pt idx="6">
                  <c:v>4.0999999999999996</c:v>
                </c:pt>
                <c:pt idx="7">
                  <c:v>5.3</c:v>
                </c:pt>
                <c:pt idx="9">
                  <c:v>4.9000000000000004</c:v>
                </c:pt>
                <c:pt idx="10">
                  <c:v>3.8</c:v>
                </c:pt>
                <c:pt idx="11">
                  <c:v>7.1</c:v>
                </c:pt>
                <c:pt idx="12">
                  <c:v>2</c:v>
                </c:pt>
              </c:numCache>
            </c:numRef>
          </c:val>
        </c:ser>
        <c:dLbls>
          <c:showLegendKey val="0"/>
          <c:showVal val="0"/>
          <c:showCatName val="0"/>
          <c:showSerName val="0"/>
          <c:showPercent val="0"/>
          <c:showBubbleSize val="0"/>
        </c:dLbls>
        <c:gapWidth val="34"/>
        <c:overlap val="100"/>
        <c:axId val="368997280"/>
        <c:axId val="368997672"/>
      </c:barChart>
      <c:catAx>
        <c:axId val="36899728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68997672"/>
        <c:crosses val="autoZero"/>
        <c:auto val="1"/>
        <c:lblAlgn val="ctr"/>
        <c:lblOffset val="100"/>
        <c:noMultiLvlLbl val="0"/>
      </c:catAx>
      <c:valAx>
        <c:axId val="36899767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689972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2012</c:v>
                </c:pt>
                <c:pt idx="4">
                  <c:v>2015</c:v>
                </c:pt>
                <c:pt idx="5">
                  <c:v>2017</c:v>
                </c:pt>
              </c:numCache>
            </c:numRef>
          </c:cat>
          <c:val>
            <c:numRef>
              <c:f>Sheet1!$B$2:$B$7</c:f>
              <c:numCache>
                <c:formatCode>General</c:formatCode>
                <c:ptCount val="14"/>
                <c:pt idx="0">
                  <c:v>7.5</c:v>
                </c:pt>
                <c:pt idx="3">
                  <c:v>6.4</c:v>
                </c:pt>
                <c:pt idx="4">
                  <c:v>5.0999999999999996</c:v>
                </c:pt>
                <c:pt idx="5">
                  <c:v>4.5</c:v>
                </c:pt>
              </c:numCache>
            </c:numRef>
          </c:val>
          <c:smooth val="0"/>
        </c:ser>
        <c:dLbls>
          <c:showLegendKey val="0"/>
          <c:showVal val="0"/>
          <c:showCatName val="0"/>
          <c:showSerName val="0"/>
          <c:showPercent val="0"/>
          <c:showBubbleSize val="0"/>
        </c:dLbls>
        <c:marker val="1"/>
        <c:smooth val="0"/>
        <c:axId val="368996496"/>
        <c:axId val="368995712"/>
      </c:lineChart>
      <c:catAx>
        <c:axId val="36899649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68995712"/>
        <c:crosses val="autoZero"/>
        <c:auto val="1"/>
        <c:lblAlgn val="ctr"/>
        <c:lblOffset val="100"/>
        <c:noMultiLvlLbl val="0"/>
      </c:catAx>
      <c:valAx>
        <c:axId val="36899571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6899649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26.7</c:v>
                </c:pt>
                <c:pt idx="2">
                  <c:v>33.4</c:v>
                </c:pt>
                <c:pt idx="3">
                  <c:v>19.899999999999999</c:v>
                </c:pt>
                <c:pt idx="5">
                  <c:v>20</c:v>
                </c:pt>
                <c:pt idx="6">
                  <c:v>27.1</c:v>
                </c:pt>
                <c:pt idx="7">
                  <c:v>32.799999999999997</c:v>
                </c:pt>
                <c:pt idx="9">
                  <c:v>18.2</c:v>
                </c:pt>
                <c:pt idx="10">
                  <c:v>27.3</c:v>
                </c:pt>
                <c:pt idx="11">
                  <c:v>24.1</c:v>
                </c:pt>
                <c:pt idx="12">
                  <c:v>22.5</c:v>
                </c:pt>
              </c:numCache>
            </c:numRef>
          </c:val>
        </c:ser>
        <c:dLbls>
          <c:showLegendKey val="0"/>
          <c:showVal val="0"/>
          <c:showCatName val="0"/>
          <c:showSerName val="0"/>
          <c:showPercent val="0"/>
          <c:showBubbleSize val="0"/>
        </c:dLbls>
        <c:gapWidth val="34"/>
        <c:overlap val="100"/>
        <c:axId val="311020192"/>
        <c:axId val="367181448"/>
      </c:barChart>
      <c:catAx>
        <c:axId val="31102019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67181448"/>
        <c:crosses val="autoZero"/>
        <c:auto val="1"/>
        <c:lblAlgn val="ctr"/>
        <c:lblOffset val="100"/>
        <c:noMultiLvlLbl val="0"/>
      </c:catAx>
      <c:valAx>
        <c:axId val="36718144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110201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6.4</c:v>
                </c:pt>
                <c:pt idx="2">
                  <c:v>6.4</c:v>
                </c:pt>
                <c:pt idx="3">
                  <c:v>5.9</c:v>
                </c:pt>
                <c:pt idx="5">
                  <c:v>4.8</c:v>
                </c:pt>
                <c:pt idx="6">
                  <c:v>6.2</c:v>
                </c:pt>
                <c:pt idx="7">
                  <c:v>7</c:v>
                </c:pt>
                <c:pt idx="9">
                  <c:v>5.7</c:v>
                </c:pt>
                <c:pt idx="10">
                  <c:v>5.5</c:v>
                </c:pt>
                <c:pt idx="11">
                  <c:v>9.6999999999999993</c:v>
                </c:pt>
                <c:pt idx="12">
                  <c:v>2.9</c:v>
                </c:pt>
              </c:numCache>
            </c:numRef>
          </c:val>
        </c:ser>
        <c:dLbls>
          <c:showLegendKey val="0"/>
          <c:showVal val="0"/>
          <c:showCatName val="0"/>
          <c:showSerName val="0"/>
          <c:showPercent val="0"/>
          <c:showBubbleSize val="0"/>
        </c:dLbls>
        <c:gapWidth val="34"/>
        <c:overlap val="100"/>
        <c:axId val="369000416"/>
        <c:axId val="368998064"/>
      </c:barChart>
      <c:catAx>
        <c:axId val="36900041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68998064"/>
        <c:crosses val="autoZero"/>
        <c:auto val="1"/>
        <c:lblAlgn val="ctr"/>
        <c:lblOffset val="100"/>
        <c:noMultiLvlLbl val="0"/>
      </c:catAx>
      <c:valAx>
        <c:axId val="36899806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690004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14.4</c:v>
                </c:pt>
                <c:pt idx="2">
                  <c:v>15.2</c:v>
                </c:pt>
                <c:pt idx="3">
                  <c:v>13.4</c:v>
                </c:pt>
                <c:pt idx="5">
                  <c:v>13.3</c:v>
                </c:pt>
                <c:pt idx="6">
                  <c:v>16</c:v>
                </c:pt>
                <c:pt idx="7">
                  <c:v>13.5</c:v>
                </c:pt>
                <c:pt idx="9">
                  <c:v>11.9</c:v>
                </c:pt>
                <c:pt idx="10">
                  <c:v>14.6</c:v>
                </c:pt>
                <c:pt idx="11">
                  <c:v>15.6</c:v>
                </c:pt>
                <c:pt idx="12">
                  <c:v>6.6</c:v>
                </c:pt>
              </c:numCache>
            </c:numRef>
          </c:val>
        </c:ser>
        <c:dLbls>
          <c:showLegendKey val="0"/>
          <c:showVal val="0"/>
          <c:showCatName val="0"/>
          <c:showSerName val="0"/>
          <c:showPercent val="0"/>
          <c:showBubbleSize val="0"/>
        </c:dLbls>
        <c:gapWidth val="34"/>
        <c:overlap val="100"/>
        <c:axId val="370854456"/>
        <c:axId val="370854848"/>
      </c:barChart>
      <c:catAx>
        <c:axId val="37085445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70854848"/>
        <c:crosses val="autoZero"/>
        <c:auto val="1"/>
        <c:lblAlgn val="ctr"/>
        <c:lblOffset val="100"/>
        <c:noMultiLvlLbl val="0"/>
      </c:catAx>
      <c:valAx>
        <c:axId val="37085484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708544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2012</c:v>
                </c:pt>
                <c:pt idx="4">
                  <c:v>2015</c:v>
                </c:pt>
                <c:pt idx="5">
                  <c:v>2017</c:v>
                </c:pt>
              </c:numCache>
            </c:numRef>
          </c:cat>
          <c:val>
            <c:numRef>
              <c:f>Sheet1!$B$2:$B$7</c:f>
              <c:numCache>
                <c:formatCode>General</c:formatCode>
                <c:ptCount val="14"/>
                <c:pt idx="0">
                  <c:v>17.600000000000001</c:v>
                </c:pt>
                <c:pt idx="3">
                  <c:v>14.2</c:v>
                </c:pt>
                <c:pt idx="4">
                  <c:v>10.9</c:v>
                </c:pt>
                <c:pt idx="5">
                  <c:v>14.4</c:v>
                </c:pt>
              </c:numCache>
            </c:numRef>
          </c:val>
          <c:smooth val="0"/>
        </c:ser>
        <c:dLbls>
          <c:showLegendKey val="0"/>
          <c:showVal val="0"/>
          <c:showCatName val="0"/>
          <c:showSerName val="0"/>
          <c:showPercent val="0"/>
          <c:showBubbleSize val="0"/>
        </c:dLbls>
        <c:marker val="1"/>
        <c:smooth val="0"/>
        <c:axId val="370851320"/>
        <c:axId val="370854064"/>
      </c:lineChart>
      <c:catAx>
        <c:axId val="37085132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70854064"/>
        <c:crosses val="autoZero"/>
        <c:auto val="1"/>
        <c:lblAlgn val="ctr"/>
        <c:lblOffset val="100"/>
        <c:noMultiLvlLbl val="0"/>
      </c:catAx>
      <c:valAx>
        <c:axId val="37085406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7085132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4.0999999999999996</c:v>
                </c:pt>
                <c:pt idx="2">
                  <c:v>5.0999999999999996</c:v>
                </c:pt>
                <c:pt idx="3">
                  <c:v>2.9</c:v>
                </c:pt>
                <c:pt idx="5">
                  <c:v>2.6</c:v>
                </c:pt>
                <c:pt idx="6">
                  <c:v>4.3</c:v>
                </c:pt>
                <c:pt idx="7">
                  <c:v>4.7</c:v>
                </c:pt>
                <c:pt idx="9">
                  <c:v>2.4</c:v>
                </c:pt>
                <c:pt idx="10">
                  <c:v>4</c:v>
                </c:pt>
                <c:pt idx="11">
                  <c:v>4.9000000000000004</c:v>
                </c:pt>
                <c:pt idx="12">
                  <c:v>1.7</c:v>
                </c:pt>
              </c:numCache>
            </c:numRef>
          </c:val>
        </c:ser>
        <c:dLbls>
          <c:showLegendKey val="0"/>
          <c:showVal val="0"/>
          <c:showCatName val="0"/>
          <c:showSerName val="0"/>
          <c:showPercent val="0"/>
          <c:showBubbleSize val="0"/>
        </c:dLbls>
        <c:gapWidth val="34"/>
        <c:overlap val="100"/>
        <c:axId val="370849752"/>
        <c:axId val="370850536"/>
      </c:barChart>
      <c:catAx>
        <c:axId val="37084975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70850536"/>
        <c:crosses val="autoZero"/>
        <c:auto val="1"/>
        <c:lblAlgn val="ctr"/>
        <c:lblOffset val="100"/>
        <c:noMultiLvlLbl val="0"/>
      </c:catAx>
      <c:valAx>
        <c:axId val="37085053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7084975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2012</c:v>
                </c:pt>
                <c:pt idx="4">
                  <c:v>2015</c:v>
                </c:pt>
                <c:pt idx="5">
                  <c:v>2017</c:v>
                </c:pt>
              </c:numCache>
            </c:numRef>
          </c:cat>
          <c:val>
            <c:numRef>
              <c:f>Sheet1!$B$2:$B$7</c:f>
              <c:numCache>
                <c:formatCode>General</c:formatCode>
                <c:ptCount val="14"/>
                <c:pt idx="0">
                  <c:v>5.6</c:v>
                </c:pt>
                <c:pt idx="3">
                  <c:v>4.7</c:v>
                </c:pt>
                <c:pt idx="4">
                  <c:v>3.7</c:v>
                </c:pt>
                <c:pt idx="5">
                  <c:v>4.0999999999999996</c:v>
                </c:pt>
              </c:numCache>
            </c:numRef>
          </c:val>
          <c:smooth val="0"/>
        </c:ser>
        <c:dLbls>
          <c:showLegendKey val="0"/>
          <c:showVal val="0"/>
          <c:showCatName val="0"/>
          <c:showSerName val="0"/>
          <c:showPercent val="0"/>
          <c:showBubbleSize val="0"/>
        </c:dLbls>
        <c:marker val="1"/>
        <c:smooth val="0"/>
        <c:axId val="370853280"/>
        <c:axId val="370848184"/>
      </c:lineChart>
      <c:catAx>
        <c:axId val="37085328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70848184"/>
        <c:crosses val="autoZero"/>
        <c:auto val="1"/>
        <c:lblAlgn val="ctr"/>
        <c:lblOffset val="100"/>
        <c:noMultiLvlLbl val="0"/>
      </c:catAx>
      <c:valAx>
        <c:axId val="37084818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7085328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5.9</c:v>
                </c:pt>
                <c:pt idx="2">
                  <c:v>6.1</c:v>
                </c:pt>
                <c:pt idx="3">
                  <c:v>5.6</c:v>
                </c:pt>
                <c:pt idx="5">
                  <c:v>5</c:v>
                </c:pt>
                <c:pt idx="6">
                  <c:v>6.1</c:v>
                </c:pt>
                <c:pt idx="7">
                  <c:v>6</c:v>
                </c:pt>
                <c:pt idx="9">
                  <c:v>8</c:v>
                </c:pt>
                <c:pt idx="10">
                  <c:v>5.3</c:v>
                </c:pt>
                <c:pt idx="11">
                  <c:v>8</c:v>
                </c:pt>
                <c:pt idx="12">
                  <c:v>4.3</c:v>
                </c:pt>
              </c:numCache>
            </c:numRef>
          </c:val>
        </c:ser>
        <c:dLbls>
          <c:showLegendKey val="0"/>
          <c:showVal val="0"/>
          <c:showCatName val="0"/>
          <c:showSerName val="0"/>
          <c:showPercent val="0"/>
          <c:showBubbleSize val="0"/>
        </c:dLbls>
        <c:gapWidth val="34"/>
        <c:overlap val="100"/>
        <c:axId val="370848968"/>
        <c:axId val="370849360"/>
      </c:barChart>
      <c:catAx>
        <c:axId val="3708489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70849360"/>
        <c:crosses val="autoZero"/>
        <c:auto val="1"/>
        <c:lblAlgn val="ctr"/>
        <c:lblOffset val="100"/>
        <c:noMultiLvlLbl val="0"/>
      </c:catAx>
      <c:valAx>
        <c:axId val="37084936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708489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2012</c:v>
                </c:pt>
                <c:pt idx="4">
                  <c:v>2015</c:v>
                </c:pt>
                <c:pt idx="5">
                  <c:v>2017</c:v>
                </c:pt>
              </c:numCache>
            </c:numRef>
          </c:cat>
          <c:val>
            <c:numRef>
              <c:f>Sheet1!$B$2:$B$7</c:f>
              <c:numCache>
                <c:formatCode>General</c:formatCode>
                <c:ptCount val="14"/>
                <c:pt idx="0">
                  <c:v>5.2</c:v>
                </c:pt>
                <c:pt idx="3">
                  <c:v>4.8</c:v>
                </c:pt>
                <c:pt idx="4">
                  <c:v>5.2</c:v>
                </c:pt>
                <c:pt idx="5">
                  <c:v>5.9</c:v>
                </c:pt>
              </c:numCache>
            </c:numRef>
          </c:val>
          <c:smooth val="0"/>
        </c:ser>
        <c:dLbls>
          <c:showLegendKey val="0"/>
          <c:showVal val="0"/>
          <c:showCatName val="0"/>
          <c:showSerName val="0"/>
          <c:showPercent val="0"/>
          <c:showBubbleSize val="0"/>
        </c:dLbls>
        <c:marker val="1"/>
        <c:smooth val="0"/>
        <c:axId val="370852104"/>
        <c:axId val="370850928"/>
      </c:lineChart>
      <c:catAx>
        <c:axId val="37085210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70850928"/>
        <c:crosses val="autoZero"/>
        <c:auto val="1"/>
        <c:lblAlgn val="ctr"/>
        <c:lblOffset val="100"/>
        <c:noMultiLvlLbl val="0"/>
      </c:catAx>
      <c:valAx>
        <c:axId val="37085092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7085210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8.3000000000000007</c:v>
                </c:pt>
                <c:pt idx="2">
                  <c:v>7.1</c:v>
                </c:pt>
                <c:pt idx="3">
                  <c:v>9.3000000000000007</c:v>
                </c:pt>
                <c:pt idx="5">
                  <c:v>5.6</c:v>
                </c:pt>
                <c:pt idx="6">
                  <c:v>9.9</c:v>
                </c:pt>
                <c:pt idx="7">
                  <c:v>8.8000000000000007</c:v>
                </c:pt>
                <c:pt idx="9">
                  <c:v>5.9</c:v>
                </c:pt>
                <c:pt idx="10">
                  <c:v>7.8</c:v>
                </c:pt>
                <c:pt idx="11">
                  <c:v>10.3</c:v>
                </c:pt>
                <c:pt idx="12">
                  <c:v>5.9</c:v>
                </c:pt>
              </c:numCache>
            </c:numRef>
          </c:val>
        </c:ser>
        <c:dLbls>
          <c:showLegendKey val="0"/>
          <c:showVal val="0"/>
          <c:showCatName val="0"/>
          <c:showSerName val="0"/>
          <c:showPercent val="0"/>
          <c:showBubbleSize val="0"/>
        </c:dLbls>
        <c:gapWidth val="34"/>
        <c:overlap val="100"/>
        <c:axId val="370852496"/>
        <c:axId val="370852888"/>
      </c:barChart>
      <c:catAx>
        <c:axId val="37085249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70852888"/>
        <c:crosses val="autoZero"/>
        <c:auto val="1"/>
        <c:lblAlgn val="ctr"/>
        <c:lblOffset val="100"/>
        <c:noMultiLvlLbl val="0"/>
      </c:catAx>
      <c:valAx>
        <c:axId val="37085288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708524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4"/>
                <c:pt idx="0">
                  <c:v>2012</c:v>
                </c:pt>
                <c:pt idx="1">
                  <c:v>2015</c:v>
                </c:pt>
                <c:pt idx="2">
                  <c:v>2017</c:v>
                </c:pt>
              </c:numCache>
            </c:numRef>
          </c:cat>
          <c:val>
            <c:numRef>
              <c:f>Sheet1!$B$2:$B$4</c:f>
              <c:numCache>
                <c:formatCode>General</c:formatCode>
                <c:ptCount val="14"/>
                <c:pt idx="0">
                  <c:v>10.5</c:v>
                </c:pt>
                <c:pt idx="1">
                  <c:v>8.6999999999999993</c:v>
                </c:pt>
                <c:pt idx="2">
                  <c:v>8.3000000000000007</c:v>
                </c:pt>
              </c:numCache>
            </c:numRef>
          </c:val>
          <c:smooth val="0"/>
        </c:ser>
        <c:dLbls>
          <c:showLegendKey val="0"/>
          <c:showVal val="0"/>
          <c:showCatName val="0"/>
          <c:showSerName val="0"/>
          <c:showPercent val="0"/>
          <c:showBubbleSize val="0"/>
        </c:dLbls>
        <c:marker val="1"/>
        <c:smooth val="0"/>
        <c:axId val="371830496"/>
        <c:axId val="371832848"/>
      </c:lineChart>
      <c:catAx>
        <c:axId val="37183049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71832848"/>
        <c:crosses val="autoZero"/>
        <c:auto val="1"/>
        <c:lblAlgn val="ctr"/>
        <c:lblOffset val="100"/>
        <c:noMultiLvlLbl val="0"/>
      </c:catAx>
      <c:valAx>
        <c:axId val="37183284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7183049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3.5</c:v>
                </c:pt>
                <c:pt idx="2">
                  <c:v>4</c:v>
                </c:pt>
                <c:pt idx="3">
                  <c:v>2.8</c:v>
                </c:pt>
                <c:pt idx="5">
                  <c:v>2.6</c:v>
                </c:pt>
                <c:pt idx="6">
                  <c:v>3.3</c:v>
                </c:pt>
                <c:pt idx="7">
                  <c:v>3.7</c:v>
                </c:pt>
                <c:pt idx="9">
                  <c:v>4.2</c:v>
                </c:pt>
                <c:pt idx="10">
                  <c:v>2.8</c:v>
                </c:pt>
                <c:pt idx="11">
                  <c:v>5.7</c:v>
                </c:pt>
                <c:pt idx="12">
                  <c:v>2.2000000000000002</c:v>
                </c:pt>
              </c:numCache>
            </c:numRef>
          </c:val>
        </c:ser>
        <c:dLbls>
          <c:showLegendKey val="0"/>
          <c:showVal val="0"/>
          <c:showCatName val="0"/>
          <c:showSerName val="0"/>
          <c:showPercent val="0"/>
          <c:showBubbleSize val="0"/>
        </c:dLbls>
        <c:gapWidth val="34"/>
        <c:overlap val="100"/>
        <c:axId val="371831672"/>
        <c:axId val="371826184"/>
      </c:barChart>
      <c:catAx>
        <c:axId val="37183167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71826184"/>
        <c:crosses val="autoZero"/>
        <c:auto val="1"/>
        <c:lblAlgn val="ctr"/>
        <c:lblOffset val="100"/>
        <c:noMultiLvlLbl val="0"/>
      </c:catAx>
      <c:valAx>
        <c:axId val="37182618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718316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2012</c:v>
                </c:pt>
                <c:pt idx="4">
                  <c:v>2015</c:v>
                </c:pt>
                <c:pt idx="5">
                  <c:v>2017</c:v>
                </c:pt>
              </c:numCache>
            </c:numRef>
          </c:cat>
          <c:val>
            <c:numRef>
              <c:f>Sheet1!$B$2:$B$7</c:f>
              <c:numCache>
                <c:formatCode>General</c:formatCode>
                <c:ptCount val="14"/>
                <c:pt idx="0">
                  <c:v>33.799999999999997</c:v>
                </c:pt>
                <c:pt idx="3">
                  <c:v>22.8</c:v>
                </c:pt>
                <c:pt idx="4">
                  <c:v>23.1</c:v>
                </c:pt>
                <c:pt idx="5">
                  <c:v>26.7</c:v>
                </c:pt>
              </c:numCache>
            </c:numRef>
          </c:val>
          <c:smooth val="0"/>
        </c:ser>
        <c:dLbls>
          <c:showLegendKey val="0"/>
          <c:showVal val="0"/>
          <c:showCatName val="0"/>
          <c:showSerName val="0"/>
          <c:showPercent val="0"/>
          <c:showBubbleSize val="0"/>
        </c:dLbls>
        <c:marker val="1"/>
        <c:smooth val="0"/>
        <c:axId val="367186936"/>
        <c:axId val="367187328"/>
      </c:lineChart>
      <c:catAx>
        <c:axId val="36718693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67187328"/>
        <c:crosses val="autoZero"/>
        <c:auto val="1"/>
        <c:lblAlgn val="ctr"/>
        <c:lblOffset val="100"/>
        <c:noMultiLvlLbl val="0"/>
      </c:catAx>
      <c:valAx>
        <c:axId val="36718732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6718693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8.1</c:v>
                </c:pt>
                <c:pt idx="2">
                  <c:v>8.4</c:v>
                </c:pt>
                <c:pt idx="3">
                  <c:v>7.5</c:v>
                </c:pt>
                <c:pt idx="5">
                  <c:v>5.8</c:v>
                </c:pt>
                <c:pt idx="6">
                  <c:v>8.6</c:v>
                </c:pt>
                <c:pt idx="7">
                  <c:v>9.1</c:v>
                </c:pt>
                <c:pt idx="9">
                  <c:v>5.8</c:v>
                </c:pt>
                <c:pt idx="10">
                  <c:v>7.6</c:v>
                </c:pt>
                <c:pt idx="11">
                  <c:v>9.8000000000000007</c:v>
                </c:pt>
                <c:pt idx="12">
                  <c:v>5.2</c:v>
                </c:pt>
              </c:numCache>
            </c:numRef>
          </c:val>
        </c:ser>
        <c:dLbls>
          <c:showLegendKey val="0"/>
          <c:showVal val="0"/>
          <c:showCatName val="0"/>
          <c:showSerName val="0"/>
          <c:showPercent val="0"/>
          <c:showBubbleSize val="0"/>
        </c:dLbls>
        <c:gapWidth val="34"/>
        <c:overlap val="100"/>
        <c:axId val="371829320"/>
        <c:axId val="371832456"/>
      </c:barChart>
      <c:catAx>
        <c:axId val="3718293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71832456"/>
        <c:crosses val="autoZero"/>
        <c:auto val="1"/>
        <c:lblAlgn val="ctr"/>
        <c:lblOffset val="100"/>
        <c:noMultiLvlLbl val="0"/>
      </c:catAx>
      <c:valAx>
        <c:axId val="37183245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718293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13.7</c:v>
                </c:pt>
                <c:pt idx="2">
                  <c:v>22.9</c:v>
                </c:pt>
                <c:pt idx="3">
                  <c:v>5.2</c:v>
                </c:pt>
                <c:pt idx="5">
                  <c:v>7.4</c:v>
                </c:pt>
                <c:pt idx="6">
                  <c:v>13</c:v>
                </c:pt>
                <c:pt idx="7">
                  <c:v>20.5</c:v>
                </c:pt>
                <c:pt idx="9">
                  <c:v>7.5</c:v>
                </c:pt>
                <c:pt idx="10">
                  <c:v>15.6</c:v>
                </c:pt>
                <c:pt idx="11">
                  <c:v>10.8</c:v>
                </c:pt>
                <c:pt idx="12">
                  <c:v>5</c:v>
                </c:pt>
              </c:numCache>
            </c:numRef>
          </c:val>
        </c:ser>
        <c:dLbls>
          <c:showLegendKey val="0"/>
          <c:showVal val="0"/>
          <c:showCatName val="0"/>
          <c:showSerName val="0"/>
          <c:showPercent val="0"/>
          <c:showBubbleSize val="0"/>
        </c:dLbls>
        <c:gapWidth val="34"/>
        <c:overlap val="100"/>
        <c:axId val="371832064"/>
        <c:axId val="371833240"/>
      </c:barChart>
      <c:catAx>
        <c:axId val="37183206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71833240"/>
        <c:crosses val="autoZero"/>
        <c:auto val="1"/>
        <c:lblAlgn val="ctr"/>
        <c:lblOffset val="100"/>
        <c:noMultiLvlLbl val="0"/>
      </c:catAx>
      <c:valAx>
        <c:axId val="37183324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718320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2012</c:v>
                </c:pt>
                <c:pt idx="4">
                  <c:v>2015</c:v>
                </c:pt>
                <c:pt idx="5">
                  <c:v>2017</c:v>
                </c:pt>
              </c:numCache>
            </c:numRef>
          </c:cat>
          <c:val>
            <c:numRef>
              <c:f>Sheet1!$B$2:$B$7</c:f>
              <c:numCache>
                <c:formatCode>General</c:formatCode>
                <c:ptCount val="14"/>
                <c:pt idx="0">
                  <c:v>29.2</c:v>
                </c:pt>
                <c:pt idx="3">
                  <c:v>18.5</c:v>
                </c:pt>
                <c:pt idx="4">
                  <c:v>11.6</c:v>
                </c:pt>
                <c:pt idx="5">
                  <c:v>13.7</c:v>
                </c:pt>
              </c:numCache>
            </c:numRef>
          </c:val>
          <c:smooth val="0"/>
        </c:ser>
        <c:dLbls>
          <c:showLegendKey val="0"/>
          <c:showVal val="0"/>
          <c:showCatName val="0"/>
          <c:showSerName val="0"/>
          <c:showPercent val="0"/>
          <c:showBubbleSize val="0"/>
        </c:dLbls>
        <c:marker val="1"/>
        <c:smooth val="0"/>
        <c:axId val="371829712"/>
        <c:axId val="371827360"/>
      </c:lineChart>
      <c:catAx>
        <c:axId val="37182971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71827360"/>
        <c:crosses val="autoZero"/>
        <c:auto val="1"/>
        <c:lblAlgn val="ctr"/>
        <c:lblOffset val="100"/>
        <c:noMultiLvlLbl val="0"/>
      </c:catAx>
      <c:valAx>
        <c:axId val="37182736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7182971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5.0999999999999996</c:v>
                </c:pt>
                <c:pt idx="2">
                  <c:v>8.8000000000000007</c:v>
                </c:pt>
                <c:pt idx="3">
                  <c:v>1.7</c:v>
                </c:pt>
                <c:pt idx="5">
                  <c:v>4.3</c:v>
                </c:pt>
                <c:pt idx="6">
                  <c:v>5</c:v>
                </c:pt>
                <c:pt idx="7">
                  <c:v>5.7</c:v>
                </c:pt>
                <c:pt idx="9">
                  <c:v>3.5</c:v>
                </c:pt>
                <c:pt idx="10">
                  <c:v>5.6</c:v>
                </c:pt>
                <c:pt idx="11">
                  <c:v>4.4000000000000004</c:v>
                </c:pt>
                <c:pt idx="12">
                  <c:v>2</c:v>
                </c:pt>
              </c:numCache>
            </c:numRef>
          </c:val>
        </c:ser>
        <c:dLbls>
          <c:showLegendKey val="0"/>
          <c:showVal val="0"/>
          <c:showCatName val="0"/>
          <c:showSerName val="0"/>
          <c:showPercent val="0"/>
          <c:showBubbleSize val="0"/>
        </c:dLbls>
        <c:gapWidth val="34"/>
        <c:overlap val="100"/>
        <c:axId val="371828144"/>
        <c:axId val="371833632"/>
      </c:barChart>
      <c:catAx>
        <c:axId val="37182814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71833632"/>
        <c:crosses val="autoZero"/>
        <c:auto val="1"/>
        <c:lblAlgn val="ctr"/>
        <c:lblOffset val="100"/>
        <c:noMultiLvlLbl val="0"/>
      </c:catAx>
      <c:valAx>
        <c:axId val="3718336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718281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2012</c:v>
                </c:pt>
                <c:pt idx="4">
                  <c:v>2015</c:v>
                </c:pt>
                <c:pt idx="5">
                  <c:v>2017</c:v>
                </c:pt>
              </c:numCache>
            </c:numRef>
          </c:cat>
          <c:val>
            <c:numRef>
              <c:f>Sheet1!$B$2:$B$7</c:f>
              <c:numCache>
                <c:formatCode>General</c:formatCode>
                <c:ptCount val="14"/>
                <c:pt idx="0">
                  <c:v>10.3</c:v>
                </c:pt>
                <c:pt idx="3">
                  <c:v>9.1</c:v>
                </c:pt>
                <c:pt idx="4">
                  <c:v>5</c:v>
                </c:pt>
                <c:pt idx="5">
                  <c:v>5.0999999999999996</c:v>
                </c:pt>
              </c:numCache>
            </c:numRef>
          </c:val>
          <c:smooth val="0"/>
        </c:ser>
        <c:dLbls>
          <c:showLegendKey val="0"/>
          <c:showVal val="0"/>
          <c:showCatName val="0"/>
          <c:showSerName val="0"/>
          <c:showPercent val="0"/>
          <c:showBubbleSize val="0"/>
        </c:dLbls>
        <c:marker val="1"/>
        <c:smooth val="0"/>
        <c:axId val="371828928"/>
        <c:axId val="367315920"/>
      </c:lineChart>
      <c:catAx>
        <c:axId val="37182892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67315920"/>
        <c:crosses val="autoZero"/>
        <c:auto val="1"/>
        <c:lblAlgn val="ctr"/>
        <c:lblOffset val="100"/>
        <c:noMultiLvlLbl val="0"/>
      </c:catAx>
      <c:valAx>
        <c:axId val="36731592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7182892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4.9000000000000004</c:v>
                </c:pt>
                <c:pt idx="2">
                  <c:v>8.6999999999999993</c:v>
                </c:pt>
                <c:pt idx="3">
                  <c:v>1.3</c:v>
                </c:pt>
                <c:pt idx="5">
                  <c:v>2.2999999999999998</c:v>
                </c:pt>
                <c:pt idx="6">
                  <c:v>4.4000000000000004</c:v>
                </c:pt>
                <c:pt idx="7">
                  <c:v>7.7</c:v>
                </c:pt>
                <c:pt idx="9">
                  <c:v>4</c:v>
                </c:pt>
                <c:pt idx="10">
                  <c:v>5.5</c:v>
                </c:pt>
                <c:pt idx="11">
                  <c:v>3.7</c:v>
                </c:pt>
                <c:pt idx="12">
                  <c:v>2.2999999999999998</c:v>
                </c:pt>
              </c:numCache>
            </c:numRef>
          </c:val>
        </c:ser>
        <c:dLbls>
          <c:showLegendKey val="0"/>
          <c:showVal val="0"/>
          <c:showCatName val="0"/>
          <c:showSerName val="0"/>
          <c:showPercent val="0"/>
          <c:showBubbleSize val="0"/>
        </c:dLbls>
        <c:gapWidth val="34"/>
        <c:overlap val="100"/>
        <c:axId val="367317096"/>
        <c:axId val="367316312"/>
      </c:barChart>
      <c:catAx>
        <c:axId val="36731709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67316312"/>
        <c:crosses val="autoZero"/>
        <c:auto val="1"/>
        <c:lblAlgn val="ctr"/>
        <c:lblOffset val="100"/>
        <c:noMultiLvlLbl val="0"/>
      </c:catAx>
      <c:valAx>
        <c:axId val="36731631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673170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2012</c:v>
                </c:pt>
                <c:pt idx="4">
                  <c:v>2015</c:v>
                </c:pt>
                <c:pt idx="5">
                  <c:v>2017</c:v>
                </c:pt>
              </c:numCache>
            </c:numRef>
          </c:cat>
          <c:val>
            <c:numRef>
              <c:f>Sheet1!$B$2:$B$7</c:f>
              <c:numCache>
                <c:formatCode>General</c:formatCode>
                <c:ptCount val="14"/>
                <c:pt idx="0">
                  <c:v>12</c:v>
                </c:pt>
                <c:pt idx="3">
                  <c:v>8.1</c:v>
                </c:pt>
                <c:pt idx="4">
                  <c:v>4.7</c:v>
                </c:pt>
                <c:pt idx="5">
                  <c:v>4.9000000000000004</c:v>
                </c:pt>
              </c:numCache>
            </c:numRef>
          </c:val>
          <c:smooth val="0"/>
        </c:ser>
        <c:dLbls>
          <c:showLegendKey val="0"/>
          <c:showVal val="0"/>
          <c:showCatName val="0"/>
          <c:showSerName val="0"/>
          <c:showPercent val="0"/>
          <c:showBubbleSize val="0"/>
        </c:dLbls>
        <c:marker val="1"/>
        <c:smooth val="0"/>
        <c:axId val="367317488"/>
        <c:axId val="367315528"/>
      </c:lineChart>
      <c:catAx>
        <c:axId val="3673174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67315528"/>
        <c:crosses val="autoZero"/>
        <c:auto val="1"/>
        <c:lblAlgn val="ctr"/>
        <c:lblOffset val="100"/>
        <c:noMultiLvlLbl val="0"/>
      </c:catAx>
      <c:valAx>
        <c:axId val="36731552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673174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67.8</c:v>
                </c:pt>
                <c:pt idx="2">
                  <c:v>71.2</c:v>
                </c:pt>
                <c:pt idx="3">
                  <c:v>53.7</c:v>
                </c:pt>
                <c:pt idx="5">
                  <c:v>63.6</c:v>
                </c:pt>
                <c:pt idx="6">
                  <c:v>67.2</c:v>
                </c:pt>
                <c:pt idx="7">
                  <c:v>71.400000000000006</c:v>
                </c:pt>
                <c:pt idx="10">
                  <c:v>70.2</c:v>
                </c:pt>
                <c:pt idx="11">
                  <c:v>56.4</c:v>
                </c:pt>
              </c:numCache>
            </c:numRef>
          </c:val>
        </c:ser>
        <c:dLbls>
          <c:showLegendKey val="0"/>
          <c:showVal val="0"/>
          <c:showCatName val="0"/>
          <c:showSerName val="0"/>
          <c:showPercent val="0"/>
          <c:showBubbleSize val="0"/>
        </c:dLbls>
        <c:gapWidth val="34"/>
        <c:overlap val="100"/>
        <c:axId val="367314744"/>
        <c:axId val="367311216"/>
      </c:barChart>
      <c:catAx>
        <c:axId val="36731474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67311216"/>
        <c:crosses val="autoZero"/>
        <c:auto val="1"/>
        <c:lblAlgn val="ctr"/>
        <c:lblOffset val="100"/>
        <c:noMultiLvlLbl val="0"/>
      </c:catAx>
      <c:valAx>
        <c:axId val="36731121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673147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2012</c:v>
                </c:pt>
                <c:pt idx="4">
                  <c:v>2015</c:v>
                </c:pt>
                <c:pt idx="5">
                  <c:v>2017</c:v>
                </c:pt>
              </c:numCache>
            </c:numRef>
          </c:cat>
          <c:val>
            <c:numRef>
              <c:f>Sheet1!$B$2:$B$7</c:f>
              <c:numCache>
                <c:formatCode>General</c:formatCode>
                <c:ptCount val="14"/>
                <c:pt idx="0">
                  <c:v>78.099999999999994</c:v>
                </c:pt>
                <c:pt idx="3">
                  <c:v>73</c:v>
                </c:pt>
                <c:pt idx="4">
                  <c:v>68.8</c:v>
                </c:pt>
                <c:pt idx="5">
                  <c:v>67.8</c:v>
                </c:pt>
              </c:numCache>
            </c:numRef>
          </c:val>
          <c:smooth val="0"/>
        </c:ser>
        <c:dLbls>
          <c:showLegendKey val="0"/>
          <c:showVal val="0"/>
          <c:showCatName val="0"/>
          <c:showSerName val="0"/>
          <c:showPercent val="0"/>
          <c:showBubbleSize val="0"/>
        </c:dLbls>
        <c:marker val="1"/>
        <c:smooth val="0"/>
        <c:axId val="367314352"/>
        <c:axId val="367302200"/>
      </c:lineChart>
      <c:catAx>
        <c:axId val="36731435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67302200"/>
        <c:crosses val="autoZero"/>
        <c:auto val="1"/>
        <c:lblAlgn val="ctr"/>
        <c:lblOffset val="100"/>
        <c:noMultiLvlLbl val="0"/>
      </c:catAx>
      <c:valAx>
        <c:axId val="3673022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6731435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20.399999999999999</c:v>
                </c:pt>
                <c:pt idx="2">
                  <c:v>18.399999999999999</c:v>
                </c:pt>
                <c:pt idx="3">
                  <c:v>22.2</c:v>
                </c:pt>
                <c:pt idx="5">
                  <c:v>18.3</c:v>
                </c:pt>
                <c:pt idx="6">
                  <c:v>19.899999999999999</c:v>
                </c:pt>
                <c:pt idx="7">
                  <c:v>22.7</c:v>
                </c:pt>
                <c:pt idx="9">
                  <c:v>23.5</c:v>
                </c:pt>
                <c:pt idx="10">
                  <c:v>19.2</c:v>
                </c:pt>
                <c:pt idx="11">
                  <c:v>27.8</c:v>
                </c:pt>
                <c:pt idx="12">
                  <c:v>15.9</c:v>
                </c:pt>
              </c:numCache>
            </c:numRef>
          </c:val>
        </c:ser>
        <c:dLbls>
          <c:showLegendKey val="0"/>
          <c:showVal val="0"/>
          <c:showCatName val="0"/>
          <c:showSerName val="0"/>
          <c:showPercent val="0"/>
          <c:showBubbleSize val="0"/>
        </c:dLbls>
        <c:gapWidth val="34"/>
        <c:overlap val="100"/>
        <c:axId val="367304552"/>
        <c:axId val="367310824"/>
      </c:barChart>
      <c:catAx>
        <c:axId val="36730455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67310824"/>
        <c:crosses val="autoZero"/>
        <c:auto val="1"/>
        <c:lblAlgn val="ctr"/>
        <c:lblOffset val="100"/>
        <c:noMultiLvlLbl val="0"/>
      </c:catAx>
      <c:valAx>
        <c:axId val="36731082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6730455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67.5</c:v>
                </c:pt>
                <c:pt idx="2">
                  <c:v>75.400000000000006</c:v>
                </c:pt>
                <c:pt idx="3">
                  <c:v>59.6</c:v>
                </c:pt>
                <c:pt idx="5">
                  <c:v>65.7</c:v>
                </c:pt>
                <c:pt idx="6">
                  <c:v>68.099999999999994</c:v>
                </c:pt>
                <c:pt idx="7">
                  <c:v>68.400000000000006</c:v>
                </c:pt>
                <c:pt idx="9">
                  <c:v>45</c:v>
                </c:pt>
                <c:pt idx="10">
                  <c:v>75</c:v>
                </c:pt>
                <c:pt idx="11">
                  <c:v>49.8</c:v>
                </c:pt>
                <c:pt idx="12">
                  <c:v>35.299999999999997</c:v>
                </c:pt>
              </c:numCache>
            </c:numRef>
          </c:val>
        </c:ser>
        <c:dLbls>
          <c:showLegendKey val="0"/>
          <c:showVal val="0"/>
          <c:showCatName val="0"/>
          <c:showSerName val="0"/>
          <c:showPercent val="0"/>
          <c:showBubbleSize val="0"/>
        </c:dLbls>
        <c:gapWidth val="34"/>
        <c:overlap val="100"/>
        <c:axId val="367182232"/>
        <c:axId val="367182624"/>
      </c:barChart>
      <c:catAx>
        <c:axId val="36718223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67182624"/>
        <c:crosses val="autoZero"/>
        <c:auto val="1"/>
        <c:lblAlgn val="ctr"/>
        <c:lblOffset val="100"/>
        <c:noMultiLvlLbl val="0"/>
      </c:catAx>
      <c:valAx>
        <c:axId val="36718262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671822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2012</c:v>
                </c:pt>
                <c:pt idx="4">
                  <c:v>2015</c:v>
                </c:pt>
                <c:pt idx="5">
                  <c:v>2017</c:v>
                </c:pt>
              </c:numCache>
            </c:numRef>
          </c:cat>
          <c:val>
            <c:numRef>
              <c:f>Sheet1!$B$2:$B$7</c:f>
              <c:numCache>
                <c:formatCode>General</c:formatCode>
                <c:ptCount val="14"/>
                <c:pt idx="0">
                  <c:v>19.899999999999999</c:v>
                </c:pt>
                <c:pt idx="3">
                  <c:v>20.8</c:v>
                </c:pt>
                <c:pt idx="4">
                  <c:v>20.2</c:v>
                </c:pt>
                <c:pt idx="5">
                  <c:v>20.399999999999999</c:v>
                </c:pt>
              </c:numCache>
            </c:numRef>
          </c:val>
          <c:smooth val="0"/>
        </c:ser>
        <c:dLbls>
          <c:showLegendKey val="0"/>
          <c:showVal val="0"/>
          <c:showCatName val="0"/>
          <c:showSerName val="0"/>
          <c:showPercent val="0"/>
          <c:showBubbleSize val="0"/>
        </c:dLbls>
        <c:marker val="1"/>
        <c:smooth val="0"/>
        <c:axId val="367307296"/>
        <c:axId val="367306904"/>
      </c:lineChart>
      <c:catAx>
        <c:axId val="36730729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67306904"/>
        <c:crosses val="autoZero"/>
        <c:auto val="1"/>
        <c:lblAlgn val="ctr"/>
        <c:lblOffset val="100"/>
        <c:noMultiLvlLbl val="0"/>
      </c:catAx>
      <c:valAx>
        <c:axId val="3673069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6730729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36.6</c:v>
                </c:pt>
                <c:pt idx="2">
                  <c:v>42.5</c:v>
                </c:pt>
                <c:pt idx="3">
                  <c:v>31</c:v>
                </c:pt>
                <c:pt idx="5">
                  <c:v>38.200000000000003</c:v>
                </c:pt>
                <c:pt idx="6">
                  <c:v>35.5</c:v>
                </c:pt>
                <c:pt idx="7">
                  <c:v>36.200000000000003</c:v>
                </c:pt>
                <c:pt idx="9">
                  <c:v>40.5</c:v>
                </c:pt>
                <c:pt idx="10">
                  <c:v>35.4</c:v>
                </c:pt>
                <c:pt idx="11">
                  <c:v>29.5</c:v>
                </c:pt>
                <c:pt idx="12">
                  <c:v>59.8</c:v>
                </c:pt>
              </c:numCache>
            </c:numRef>
          </c:val>
        </c:ser>
        <c:dLbls>
          <c:showLegendKey val="0"/>
          <c:showVal val="0"/>
          <c:showCatName val="0"/>
          <c:showSerName val="0"/>
          <c:showPercent val="0"/>
          <c:showBubbleSize val="0"/>
        </c:dLbls>
        <c:gapWidth val="34"/>
        <c:overlap val="100"/>
        <c:axId val="367309256"/>
        <c:axId val="367308080"/>
      </c:barChart>
      <c:catAx>
        <c:axId val="36730925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67308080"/>
        <c:crosses val="autoZero"/>
        <c:auto val="1"/>
        <c:lblAlgn val="ctr"/>
        <c:lblOffset val="100"/>
        <c:noMultiLvlLbl val="0"/>
      </c:catAx>
      <c:valAx>
        <c:axId val="36730808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673092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2012</c:v>
                </c:pt>
                <c:pt idx="4">
                  <c:v>2015</c:v>
                </c:pt>
                <c:pt idx="5">
                  <c:v>2017</c:v>
                </c:pt>
              </c:numCache>
            </c:numRef>
          </c:cat>
          <c:val>
            <c:numRef>
              <c:f>Sheet1!$B$2:$B$7</c:f>
              <c:numCache>
                <c:formatCode>General</c:formatCode>
                <c:ptCount val="14"/>
                <c:pt idx="0">
                  <c:v>32.700000000000003</c:v>
                </c:pt>
                <c:pt idx="3">
                  <c:v>38.700000000000003</c:v>
                </c:pt>
                <c:pt idx="4">
                  <c:v>38.6</c:v>
                </c:pt>
                <c:pt idx="5">
                  <c:v>36.6</c:v>
                </c:pt>
              </c:numCache>
            </c:numRef>
          </c:val>
          <c:smooth val="0"/>
        </c:ser>
        <c:dLbls>
          <c:showLegendKey val="0"/>
          <c:showVal val="0"/>
          <c:showCatName val="0"/>
          <c:showSerName val="0"/>
          <c:showPercent val="0"/>
          <c:showBubbleSize val="0"/>
        </c:dLbls>
        <c:marker val="1"/>
        <c:smooth val="0"/>
        <c:axId val="367313960"/>
        <c:axId val="367302984"/>
      </c:lineChart>
      <c:catAx>
        <c:axId val="36731396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67302984"/>
        <c:crosses val="autoZero"/>
        <c:auto val="1"/>
        <c:lblAlgn val="ctr"/>
        <c:lblOffset val="100"/>
        <c:noMultiLvlLbl val="0"/>
      </c:catAx>
      <c:valAx>
        <c:axId val="36730298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6731396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25.1</c:v>
                </c:pt>
                <c:pt idx="2">
                  <c:v>23.4</c:v>
                </c:pt>
                <c:pt idx="3">
                  <c:v>26.8</c:v>
                </c:pt>
                <c:pt idx="5">
                  <c:v>25.9</c:v>
                </c:pt>
                <c:pt idx="6">
                  <c:v>25.3</c:v>
                </c:pt>
                <c:pt idx="7">
                  <c:v>23.7</c:v>
                </c:pt>
                <c:pt idx="9">
                  <c:v>17.3</c:v>
                </c:pt>
                <c:pt idx="10">
                  <c:v>26.7</c:v>
                </c:pt>
                <c:pt idx="11">
                  <c:v>28.2</c:v>
                </c:pt>
                <c:pt idx="12">
                  <c:v>6.4</c:v>
                </c:pt>
              </c:numCache>
            </c:numRef>
          </c:val>
        </c:ser>
        <c:dLbls>
          <c:showLegendKey val="0"/>
          <c:showVal val="0"/>
          <c:showCatName val="0"/>
          <c:showSerName val="0"/>
          <c:showPercent val="0"/>
          <c:showBubbleSize val="0"/>
        </c:dLbls>
        <c:gapWidth val="34"/>
        <c:overlap val="100"/>
        <c:axId val="367302592"/>
        <c:axId val="367309648"/>
      </c:barChart>
      <c:catAx>
        <c:axId val="36730259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67309648"/>
        <c:crosses val="autoZero"/>
        <c:auto val="1"/>
        <c:lblAlgn val="ctr"/>
        <c:lblOffset val="100"/>
        <c:noMultiLvlLbl val="0"/>
      </c:catAx>
      <c:valAx>
        <c:axId val="36730964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673025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2012</c:v>
                </c:pt>
                <c:pt idx="4">
                  <c:v>2015</c:v>
                </c:pt>
                <c:pt idx="5">
                  <c:v>2017</c:v>
                </c:pt>
              </c:numCache>
            </c:numRef>
          </c:cat>
          <c:val>
            <c:numRef>
              <c:f>Sheet1!$B$2:$B$7</c:f>
              <c:numCache>
                <c:formatCode>General</c:formatCode>
                <c:ptCount val="14"/>
                <c:pt idx="0">
                  <c:v>27.8</c:v>
                </c:pt>
                <c:pt idx="3">
                  <c:v>24.2</c:v>
                </c:pt>
                <c:pt idx="4">
                  <c:v>24.4</c:v>
                </c:pt>
                <c:pt idx="5">
                  <c:v>25.1</c:v>
                </c:pt>
              </c:numCache>
            </c:numRef>
          </c:val>
          <c:smooth val="0"/>
        </c:ser>
        <c:dLbls>
          <c:showLegendKey val="0"/>
          <c:showVal val="0"/>
          <c:showCatName val="0"/>
          <c:showSerName val="0"/>
          <c:showPercent val="0"/>
          <c:showBubbleSize val="0"/>
        </c:dLbls>
        <c:marker val="1"/>
        <c:smooth val="0"/>
        <c:axId val="367310432"/>
        <c:axId val="367313176"/>
      </c:lineChart>
      <c:catAx>
        <c:axId val="3673104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67313176"/>
        <c:crosses val="autoZero"/>
        <c:auto val="1"/>
        <c:lblAlgn val="ctr"/>
        <c:lblOffset val="100"/>
        <c:noMultiLvlLbl val="0"/>
      </c:catAx>
      <c:valAx>
        <c:axId val="3673131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673104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23.1</c:v>
                </c:pt>
                <c:pt idx="2">
                  <c:v>28.9</c:v>
                </c:pt>
                <c:pt idx="3">
                  <c:v>17.7</c:v>
                </c:pt>
                <c:pt idx="5">
                  <c:v>24.9</c:v>
                </c:pt>
                <c:pt idx="6">
                  <c:v>22.3</c:v>
                </c:pt>
                <c:pt idx="7">
                  <c:v>22.4</c:v>
                </c:pt>
                <c:pt idx="9">
                  <c:v>20.399999999999999</c:v>
                </c:pt>
                <c:pt idx="10">
                  <c:v>23.4</c:v>
                </c:pt>
                <c:pt idx="11">
                  <c:v>17.7</c:v>
                </c:pt>
                <c:pt idx="12">
                  <c:v>30.5</c:v>
                </c:pt>
              </c:numCache>
            </c:numRef>
          </c:val>
        </c:ser>
        <c:dLbls>
          <c:showLegendKey val="0"/>
          <c:showVal val="0"/>
          <c:showCatName val="0"/>
          <c:showSerName val="0"/>
          <c:showPercent val="0"/>
          <c:showBubbleSize val="0"/>
        </c:dLbls>
        <c:gapWidth val="34"/>
        <c:overlap val="100"/>
        <c:axId val="367303768"/>
        <c:axId val="367304160"/>
      </c:barChart>
      <c:catAx>
        <c:axId val="367303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67304160"/>
        <c:crosses val="autoZero"/>
        <c:auto val="1"/>
        <c:lblAlgn val="ctr"/>
        <c:lblOffset val="100"/>
        <c:noMultiLvlLbl val="0"/>
      </c:catAx>
      <c:valAx>
        <c:axId val="36730416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67303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2012</c:v>
                </c:pt>
                <c:pt idx="4">
                  <c:v>2015</c:v>
                </c:pt>
                <c:pt idx="5">
                  <c:v>2017</c:v>
                </c:pt>
              </c:numCache>
            </c:numRef>
          </c:cat>
          <c:val>
            <c:numRef>
              <c:f>Sheet1!$B$2:$B$7</c:f>
              <c:numCache>
                <c:formatCode>General</c:formatCode>
                <c:ptCount val="14"/>
                <c:pt idx="0">
                  <c:v>21.2</c:v>
                </c:pt>
                <c:pt idx="3">
                  <c:v>24.6</c:v>
                </c:pt>
                <c:pt idx="4">
                  <c:v>23.9</c:v>
                </c:pt>
                <c:pt idx="5">
                  <c:v>23.1</c:v>
                </c:pt>
              </c:numCache>
            </c:numRef>
          </c:val>
          <c:smooth val="0"/>
        </c:ser>
        <c:dLbls>
          <c:showLegendKey val="0"/>
          <c:showVal val="0"/>
          <c:showCatName val="0"/>
          <c:showSerName val="0"/>
          <c:showPercent val="0"/>
          <c:showBubbleSize val="0"/>
        </c:dLbls>
        <c:marker val="1"/>
        <c:smooth val="0"/>
        <c:axId val="367312784"/>
        <c:axId val="367306120"/>
      </c:lineChart>
      <c:catAx>
        <c:axId val="367312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67306120"/>
        <c:crosses val="autoZero"/>
        <c:auto val="1"/>
        <c:lblAlgn val="ctr"/>
        <c:lblOffset val="100"/>
        <c:noMultiLvlLbl val="0"/>
      </c:catAx>
      <c:valAx>
        <c:axId val="36730612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67312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28.1</c:v>
                </c:pt>
                <c:pt idx="2">
                  <c:v>29.3</c:v>
                </c:pt>
                <c:pt idx="3">
                  <c:v>26.9</c:v>
                </c:pt>
                <c:pt idx="5">
                  <c:v>28</c:v>
                </c:pt>
                <c:pt idx="6">
                  <c:v>26.9</c:v>
                </c:pt>
                <c:pt idx="7">
                  <c:v>29.1</c:v>
                </c:pt>
                <c:pt idx="9">
                  <c:v>13.1</c:v>
                </c:pt>
                <c:pt idx="10">
                  <c:v>30</c:v>
                </c:pt>
                <c:pt idx="11">
                  <c:v>24.4</c:v>
                </c:pt>
                <c:pt idx="12">
                  <c:v>16.100000000000001</c:v>
                </c:pt>
              </c:numCache>
            </c:numRef>
          </c:val>
        </c:ser>
        <c:dLbls>
          <c:showLegendKey val="0"/>
          <c:showVal val="0"/>
          <c:showCatName val="0"/>
          <c:showSerName val="0"/>
          <c:showPercent val="0"/>
          <c:showBubbleSize val="0"/>
        </c:dLbls>
        <c:gapWidth val="34"/>
        <c:overlap val="100"/>
        <c:axId val="367307688"/>
        <c:axId val="367308472"/>
      </c:barChart>
      <c:catAx>
        <c:axId val="36730768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67308472"/>
        <c:crosses val="autoZero"/>
        <c:auto val="1"/>
        <c:lblAlgn val="ctr"/>
        <c:lblOffset val="100"/>
        <c:noMultiLvlLbl val="0"/>
      </c:catAx>
      <c:valAx>
        <c:axId val="36730847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673076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2012</c:v>
                </c:pt>
                <c:pt idx="4">
                  <c:v>2015</c:v>
                </c:pt>
                <c:pt idx="5">
                  <c:v>2017</c:v>
                </c:pt>
              </c:numCache>
            </c:numRef>
          </c:cat>
          <c:val>
            <c:numRef>
              <c:f>Sheet1!$B$2:$B$7</c:f>
              <c:numCache>
                <c:formatCode>General</c:formatCode>
                <c:ptCount val="14"/>
                <c:pt idx="0">
                  <c:v>26.2</c:v>
                </c:pt>
                <c:pt idx="3">
                  <c:v>27.8</c:v>
                </c:pt>
                <c:pt idx="4">
                  <c:v>25.9</c:v>
                </c:pt>
                <c:pt idx="5">
                  <c:v>28.1</c:v>
                </c:pt>
              </c:numCache>
            </c:numRef>
          </c:val>
          <c:smooth val="0"/>
        </c:ser>
        <c:dLbls>
          <c:showLegendKey val="0"/>
          <c:showVal val="0"/>
          <c:showCatName val="0"/>
          <c:showSerName val="0"/>
          <c:showPercent val="0"/>
          <c:showBubbleSize val="0"/>
        </c:dLbls>
        <c:marker val="1"/>
        <c:smooth val="0"/>
        <c:axId val="373746272"/>
        <c:axId val="373739608"/>
      </c:lineChart>
      <c:catAx>
        <c:axId val="37374627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73739608"/>
        <c:crosses val="autoZero"/>
        <c:auto val="1"/>
        <c:lblAlgn val="ctr"/>
        <c:lblOffset val="100"/>
        <c:noMultiLvlLbl val="0"/>
      </c:catAx>
      <c:valAx>
        <c:axId val="3737396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7374627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52.2</c:v>
                </c:pt>
                <c:pt idx="2">
                  <c:v>52.6</c:v>
                </c:pt>
                <c:pt idx="3">
                  <c:v>51.9</c:v>
                </c:pt>
                <c:pt idx="5">
                  <c:v>63.7</c:v>
                </c:pt>
                <c:pt idx="6">
                  <c:v>49.1</c:v>
                </c:pt>
                <c:pt idx="7">
                  <c:v>43.7</c:v>
                </c:pt>
                <c:pt idx="9">
                  <c:v>55</c:v>
                </c:pt>
                <c:pt idx="10">
                  <c:v>49.7</c:v>
                </c:pt>
                <c:pt idx="11">
                  <c:v>55.4</c:v>
                </c:pt>
                <c:pt idx="12">
                  <c:v>69.7</c:v>
                </c:pt>
              </c:numCache>
            </c:numRef>
          </c:val>
        </c:ser>
        <c:dLbls>
          <c:showLegendKey val="0"/>
          <c:showVal val="0"/>
          <c:showCatName val="0"/>
          <c:showSerName val="0"/>
          <c:showPercent val="0"/>
          <c:showBubbleSize val="0"/>
        </c:dLbls>
        <c:gapWidth val="34"/>
        <c:overlap val="100"/>
        <c:axId val="373740784"/>
        <c:axId val="373744704"/>
      </c:barChart>
      <c:catAx>
        <c:axId val="37374078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73744704"/>
        <c:crosses val="autoZero"/>
        <c:auto val="1"/>
        <c:lblAlgn val="ctr"/>
        <c:lblOffset val="100"/>
        <c:noMultiLvlLbl val="0"/>
      </c:catAx>
      <c:valAx>
        <c:axId val="3737447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7374078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2012</c:v>
                </c:pt>
                <c:pt idx="4">
                  <c:v>2015</c:v>
                </c:pt>
                <c:pt idx="5">
                  <c:v>2017</c:v>
                </c:pt>
              </c:numCache>
            </c:numRef>
          </c:cat>
          <c:val>
            <c:numRef>
              <c:f>Sheet1!$B$2:$B$7</c:f>
              <c:numCache>
                <c:formatCode>General</c:formatCode>
                <c:ptCount val="14"/>
                <c:pt idx="0">
                  <c:v>76.3</c:v>
                </c:pt>
                <c:pt idx="3">
                  <c:v>69.8</c:v>
                </c:pt>
                <c:pt idx="4">
                  <c:v>63.7</c:v>
                </c:pt>
                <c:pt idx="5">
                  <c:v>67.5</c:v>
                </c:pt>
              </c:numCache>
            </c:numRef>
          </c:val>
          <c:smooth val="0"/>
        </c:ser>
        <c:dLbls>
          <c:showLegendKey val="0"/>
          <c:showVal val="0"/>
          <c:showCatName val="0"/>
          <c:showSerName val="0"/>
          <c:showPercent val="0"/>
          <c:showBubbleSize val="0"/>
        </c:dLbls>
        <c:marker val="1"/>
        <c:smooth val="0"/>
        <c:axId val="367188112"/>
        <c:axId val="367183408"/>
      </c:lineChart>
      <c:catAx>
        <c:axId val="36718811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67183408"/>
        <c:crosses val="autoZero"/>
        <c:auto val="1"/>
        <c:lblAlgn val="ctr"/>
        <c:lblOffset val="100"/>
        <c:noMultiLvlLbl val="0"/>
      </c:catAx>
      <c:valAx>
        <c:axId val="3671834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6718811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66.3</c:v>
                </c:pt>
                <c:pt idx="2">
                  <c:v>63</c:v>
                </c:pt>
                <c:pt idx="3">
                  <c:v>69.400000000000006</c:v>
                </c:pt>
                <c:pt idx="5">
                  <c:v>70.8</c:v>
                </c:pt>
                <c:pt idx="6">
                  <c:v>64</c:v>
                </c:pt>
                <c:pt idx="7">
                  <c:v>63.9</c:v>
                </c:pt>
                <c:pt idx="9">
                  <c:v>78.7</c:v>
                </c:pt>
                <c:pt idx="10">
                  <c:v>63.3</c:v>
                </c:pt>
                <c:pt idx="11">
                  <c:v>65</c:v>
                </c:pt>
                <c:pt idx="12">
                  <c:v>90</c:v>
                </c:pt>
              </c:numCache>
            </c:numRef>
          </c:val>
        </c:ser>
        <c:dLbls>
          <c:showLegendKey val="0"/>
          <c:showVal val="0"/>
          <c:showCatName val="0"/>
          <c:showSerName val="0"/>
          <c:showPercent val="0"/>
          <c:showBubbleSize val="0"/>
        </c:dLbls>
        <c:gapWidth val="34"/>
        <c:overlap val="100"/>
        <c:axId val="373742352"/>
        <c:axId val="373743920"/>
      </c:barChart>
      <c:catAx>
        <c:axId val="37374235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73743920"/>
        <c:crosses val="autoZero"/>
        <c:auto val="1"/>
        <c:lblAlgn val="ctr"/>
        <c:lblOffset val="100"/>
        <c:noMultiLvlLbl val="0"/>
      </c:catAx>
      <c:valAx>
        <c:axId val="37374392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7374235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69.900000000000006</c:v>
                </c:pt>
                <c:pt idx="1">
                  <c:v>66.3</c:v>
                </c:pt>
              </c:numCache>
            </c:numRef>
          </c:val>
          <c:smooth val="0"/>
        </c:ser>
        <c:dLbls>
          <c:showLegendKey val="0"/>
          <c:showVal val="0"/>
          <c:showCatName val="0"/>
          <c:showSerName val="0"/>
          <c:showPercent val="0"/>
          <c:showBubbleSize val="0"/>
        </c:dLbls>
        <c:marker val="1"/>
        <c:smooth val="0"/>
        <c:axId val="373740000"/>
        <c:axId val="373742744"/>
      </c:lineChart>
      <c:catAx>
        <c:axId val="37374000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73742744"/>
        <c:crosses val="autoZero"/>
        <c:auto val="1"/>
        <c:lblAlgn val="ctr"/>
        <c:lblOffset val="100"/>
        <c:noMultiLvlLbl val="0"/>
      </c:catAx>
      <c:valAx>
        <c:axId val="37374274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7374000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dLbl>
              <c:idx val="9"/>
              <c:delete val="1"/>
              <c:extLst>
                <c:ext xmlns:c15="http://schemas.microsoft.com/office/drawing/2012/chart" uri="{CE6537A1-D6FC-4f65-9D91-7224C49458BB}"/>
              </c:extLst>
            </c:dLbl>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0.9</c:v>
                </c:pt>
                <c:pt idx="2">
                  <c:v>0.6</c:v>
                </c:pt>
                <c:pt idx="3">
                  <c:v>1</c:v>
                </c:pt>
                <c:pt idx="5">
                  <c:v>0.5</c:v>
                </c:pt>
                <c:pt idx="6">
                  <c:v>0.9</c:v>
                </c:pt>
                <c:pt idx="7">
                  <c:v>0.8</c:v>
                </c:pt>
                <c:pt idx="9">
                  <c:v>0</c:v>
                </c:pt>
                <c:pt idx="10">
                  <c:v>0.4</c:v>
                </c:pt>
                <c:pt idx="11">
                  <c:v>1.8</c:v>
                </c:pt>
                <c:pt idx="12">
                  <c:v>1.3</c:v>
                </c:pt>
              </c:numCache>
            </c:numRef>
          </c:val>
        </c:ser>
        <c:dLbls>
          <c:showLegendKey val="0"/>
          <c:showVal val="0"/>
          <c:showCatName val="0"/>
          <c:showSerName val="0"/>
          <c:showPercent val="0"/>
          <c:showBubbleSize val="0"/>
        </c:dLbls>
        <c:gapWidth val="34"/>
        <c:overlap val="100"/>
        <c:axId val="373745096"/>
        <c:axId val="373745488"/>
      </c:barChart>
      <c:catAx>
        <c:axId val="37374509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73745488"/>
        <c:crosses val="autoZero"/>
        <c:auto val="1"/>
        <c:lblAlgn val="ctr"/>
        <c:lblOffset val="100"/>
        <c:noMultiLvlLbl val="0"/>
      </c:catAx>
      <c:valAx>
        <c:axId val="37374548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737450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70.7</c:v>
                </c:pt>
                <c:pt idx="2">
                  <c:v>73.7</c:v>
                </c:pt>
                <c:pt idx="3">
                  <c:v>67.400000000000006</c:v>
                </c:pt>
                <c:pt idx="5">
                  <c:v>63.5</c:v>
                </c:pt>
                <c:pt idx="6">
                  <c:v>72.400000000000006</c:v>
                </c:pt>
                <c:pt idx="7">
                  <c:v>77.8</c:v>
                </c:pt>
                <c:pt idx="9">
                  <c:v>44.4</c:v>
                </c:pt>
                <c:pt idx="10">
                  <c:v>79.3</c:v>
                </c:pt>
                <c:pt idx="11">
                  <c:v>70.2</c:v>
                </c:pt>
                <c:pt idx="12">
                  <c:v>16.899999999999999</c:v>
                </c:pt>
              </c:numCache>
            </c:numRef>
          </c:val>
        </c:ser>
        <c:dLbls>
          <c:showLegendKey val="0"/>
          <c:showVal val="0"/>
          <c:showCatName val="0"/>
          <c:showSerName val="0"/>
          <c:showPercent val="0"/>
          <c:showBubbleSize val="0"/>
        </c:dLbls>
        <c:gapWidth val="34"/>
        <c:overlap val="100"/>
        <c:axId val="373743136"/>
        <c:axId val="373741176"/>
      </c:barChart>
      <c:catAx>
        <c:axId val="37374313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73741176"/>
        <c:crosses val="autoZero"/>
        <c:auto val="1"/>
        <c:lblAlgn val="ctr"/>
        <c:lblOffset val="100"/>
        <c:noMultiLvlLbl val="0"/>
      </c:catAx>
      <c:valAx>
        <c:axId val="3737411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737431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4"/>
                <c:pt idx="0">
                  <c:v>2012</c:v>
                </c:pt>
                <c:pt idx="1">
                  <c:v>2015</c:v>
                </c:pt>
                <c:pt idx="2">
                  <c:v>2017</c:v>
                </c:pt>
              </c:numCache>
            </c:numRef>
          </c:cat>
          <c:val>
            <c:numRef>
              <c:f>Sheet1!$B$2:$B$4</c:f>
              <c:numCache>
                <c:formatCode>General</c:formatCode>
                <c:ptCount val="14"/>
                <c:pt idx="0">
                  <c:v>71.099999999999994</c:v>
                </c:pt>
                <c:pt idx="1">
                  <c:v>67.400000000000006</c:v>
                </c:pt>
                <c:pt idx="2">
                  <c:v>70.7</c:v>
                </c:pt>
              </c:numCache>
            </c:numRef>
          </c:val>
          <c:smooth val="0"/>
        </c:ser>
        <c:dLbls>
          <c:showLegendKey val="0"/>
          <c:showVal val="0"/>
          <c:showCatName val="0"/>
          <c:showSerName val="0"/>
          <c:showPercent val="0"/>
          <c:showBubbleSize val="0"/>
        </c:dLbls>
        <c:marker val="1"/>
        <c:smooth val="0"/>
        <c:axId val="373741960"/>
        <c:axId val="373743528"/>
      </c:lineChart>
      <c:catAx>
        <c:axId val="37374196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73743528"/>
        <c:crosses val="autoZero"/>
        <c:auto val="1"/>
        <c:lblAlgn val="ctr"/>
        <c:lblOffset val="100"/>
        <c:noMultiLvlLbl val="0"/>
      </c:catAx>
      <c:valAx>
        <c:axId val="37374352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7374196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16.100000000000001</c:v>
                </c:pt>
                <c:pt idx="2">
                  <c:v>15.4</c:v>
                </c:pt>
                <c:pt idx="3">
                  <c:v>16.600000000000001</c:v>
                </c:pt>
                <c:pt idx="5">
                  <c:v>16.8</c:v>
                </c:pt>
                <c:pt idx="6">
                  <c:v>16</c:v>
                </c:pt>
                <c:pt idx="7">
                  <c:v>14.9</c:v>
                </c:pt>
                <c:pt idx="9">
                  <c:v>11.5</c:v>
                </c:pt>
                <c:pt idx="10">
                  <c:v>16.2</c:v>
                </c:pt>
                <c:pt idx="11">
                  <c:v>18.5</c:v>
                </c:pt>
                <c:pt idx="12">
                  <c:v>6.1</c:v>
                </c:pt>
              </c:numCache>
            </c:numRef>
          </c:val>
        </c:ser>
        <c:dLbls>
          <c:showLegendKey val="0"/>
          <c:showVal val="0"/>
          <c:showCatName val="0"/>
          <c:showSerName val="0"/>
          <c:showPercent val="0"/>
          <c:showBubbleSize val="0"/>
        </c:dLbls>
        <c:gapWidth val="34"/>
        <c:overlap val="100"/>
        <c:axId val="379632016"/>
        <c:axId val="379628488"/>
      </c:barChart>
      <c:catAx>
        <c:axId val="37963201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79628488"/>
        <c:crosses val="autoZero"/>
        <c:auto val="1"/>
        <c:lblAlgn val="ctr"/>
        <c:lblOffset val="100"/>
        <c:noMultiLvlLbl val="0"/>
      </c:catAx>
      <c:valAx>
        <c:axId val="37962848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796320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4"/>
                <c:pt idx="0">
                  <c:v>2012</c:v>
                </c:pt>
                <c:pt idx="1">
                  <c:v>2015</c:v>
                </c:pt>
                <c:pt idx="2">
                  <c:v>2017</c:v>
                </c:pt>
              </c:numCache>
            </c:numRef>
          </c:cat>
          <c:val>
            <c:numRef>
              <c:f>Sheet1!$B$2:$B$4</c:f>
              <c:numCache>
                <c:formatCode>General</c:formatCode>
                <c:ptCount val="14"/>
                <c:pt idx="0">
                  <c:v>13.3</c:v>
                </c:pt>
                <c:pt idx="1">
                  <c:v>12.9</c:v>
                </c:pt>
                <c:pt idx="2">
                  <c:v>16.100000000000001</c:v>
                </c:pt>
              </c:numCache>
            </c:numRef>
          </c:val>
          <c:smooth val="0"/>
        </c:ser>
        <c:dLbls>
          <c:showLegendKey val="0"/>
          <c:showVal val="0"/>
          <c:showCatName val="0"/>
          <c:showSerName val="0"/>
          <c:showPercent val="0"/>
          <c:showBubbleSize val="0"/>
        </c:dLbls>
        <c:marker val="1"/>
        <c:smooth val="0"/>
        <c:axId val="379635936"/>
        <c:axId val="379630448"/>
      </c:lineChart>
      <c:catAx>
        <c:axId val="37963593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79630448"/>
        <c:crosses val="autoZero"/>
        <c:auto val="1"/>
        <c:lblAlgn val="ctr"/>
        <c:lblOffset val="100"/>
        <c:noMultiLvlLbl val="0"/>
      </c:catAx>
      <c:valAx>
        <c:axId val="37963044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7963593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14.8</c:v>
                </c:pt>
                <c:pt idx="2">
                  <c:v>14.5</c:v>
                </c:pt>
                <c:pt idx="3">
                  <c:v>15</c:v>
                </c:pt>
                <c:pt idx="5">
                  <c:v>17.7</c:v>
                </c:pt>
                <c:pt idx="6">
                  <c:v>15</c:v>
                </c:pt>
                <c:pt idx="7">
                  <c:v>11.1</c:v>
                </c:pt>
                <c:pt idx="9">
                  <c:v>15.4</c:v>
                </c:pt>
                <c:pt idx="10">
                  <c:v>12</c:v>
                </c:pt>
                <c:pt idx="11">
                  <c:v>20.6</c:v>
                </c:pt>
                <c:pt idx="12">
                  <c:v>19.899999999999999</c:v>
                </c:pt>
              </c:numCache>
            </c:numRef>
          </c:val>
        </c:ser>
        <c:dLbls>
          <c:showLegendKey val="0"/>
          <c:showVal val="0"/>
          <c:showCatName val="0"/>
          <c:showSerName val="0"/>
          <c:showPercent val="0"/>
          <c:showBubbleSize val="0"/>
        </c:dLbls>
        <c:gapWidth val="34"/>
        <c:overlap val="100"/>
        <c:axId val="379631624"/>
        <c:axId val="379637112"/>
      </c:barChart>
      <c:catAx>
        <c:axId val="3796316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79637112"/>
        <c:crosses val="autoZero"/>
        <c:auto val="1"/>
        <c:lblAlgn val="ctr"/>
        <c:lblOffset val="100"/>
        <c:noMultiLvlLbl val="0"/>
      </c:catAx>
      <c:valAx>
        <c:axId val="37963711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796316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4"/>
                <c:pt idx="0">
                  <c:v>2012</c:v>
                </c:pt>
                <c:pt idx="1">
                  <c:v>2015</c:v>
                </c:pt>
                <c:pt idx="2">
                  <c:v>2017</c:v>
                </c:pt>
              </c:numCache>
            </c:numRef>
          </c:cat>
          <c:val>
            <c:numRef>
              <c:f>Sheet1!$B$2:$B$4</c:f>
              <c:numCache>
                <c:formatCode>General</c:formatCode>
                <c:ptCount val="14"/>
                <c:pt idx="0">
                  <c:v>14.7</c:v>
                </c:pt>
                <c:pt idx="1">
                  <c:v>14.4</c:v>
                </c:pt>
                <c:pt idx="2">
                  <c:v>14.8</c:v>
                </c:pt>
              </c:numCache>
            </c:numRef>
          </c:val>
          <c:smooth val="0"/>
        </c:ser>
        <c:dLbls>
          <c:showLegendKey val="0"/>
          <c:showVal val="0"/>
          <c:showCatName val="0"/>
          <c:showSerName val="0"/>
          <c:showPercent val="0"/>
          <c:showBubbleSize val="0"/>
        </c:dLbls>
        <c:marker val="1"/>
        <c:smooth val="0"/>
        <c:axId val="379632408"/>
        <c:axId val="379630840"/>
      </c:lineChart>
      <c:catAx>
        <c:axId val="379632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79630840"/>
        <c:crosses val="autoZero"/>
        <c:auto val="1"/>
        <c:lblAlgn val="ctr"/>
        <c:lblOffset val="100"/>
        <c:noMultiLvlLbl val="0"/>
      </c:catAx>
      <c:valAx>
        <c:axId val="37963084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79632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13.1</c:v>
                </c:pt>
                <c:pt idx="2">
                  <c:v>14.5</c:v>
                </c:pt>
                <c:pt idx="3">
                  <c:v>11.5</c:v>
                </c:pt>
                <c:pt idx="5">
                  <c:v>14</c:v>
                </c:pt>
                <c:pt idx="6">
                  <c:v>13.1</c:v>
                </c:pt>
                <c:pt idx="7">
                  <c:v>11.4</c:v>
                </c:pt>
                <c:pt idx="9">
                  <c:v>9.6</c:v>
                </c:pt>
                <c:pt idx="10">
                  <c:v>14.5</c:v>
                </c:pt>
                <c:pt idx="11">
                  <c:v>10.4</c:v>
                </c:pt>
                <c:pt idx="12">
                  <c:v>4.5</c:v>
                </c:pt>
              </c:numCache>
            </c:numRef>
          </c:val>
        </c:ser>
        <c:dLbls>
          <c:showLegendKey val="0"/>
          <c:showVal val="0"/>
          <c:showCatName val="0"/>
          <c:showSerName val="0"/>
          <c:showPercent val="0"/>
          <c:showBubbleSize val="0"/>
        </c:dLbls>
        <c:gapWidth val="34"/>
        <c:overlap val="100"/>
        <c:axId val="379634368"/>
        <c:axId val="379628096"/>
      </c:barChart>
      <c:catAx>
        <c:axId val="3796343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79628096"/>
        <c:crosses val="autoZero"/>
        <c:auto val="1"/>
        <c:lblAlgn val="ctr"/>
        <c:lblOffset val="100"/>
        <c:noMultiLvlLbl val="0"/>
      </c:catAx>
      <c:valAx>
        <c:axId val="3796280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796343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32.5</c:v>
                </c:pt>
                <c:pt idx="2">
                  <c:v>27.2</c:v>
                </c:pt>
                <c:pt idx="3">
                  <c:v>37.6</c:v>
                </c:pt>
                <c:pt idx="5">
                  <c:v>35.1</c:v>
                </c:pt>
                <c:pt idx="6">
                  <c:v>33.9</c:v>
                </c:pt>
                <c:pt idx="7">
                  <c:v>28</c:v>
                </c:pt>
                <c:pt idx="9">
                  <c:v>35.700000000000003</c:v>
                </c:pt>
                <c:pt idx="10">
                  <c:v>30.4</c:v>
                </c:pt>
                <c:pt idx="11">
                  <c:v>33.9</c:v>
                </c:pt>
                <c:pt idx="12">
                  <c:v>40.6</c:v>
                </c:pt>
              </c:numCache>
            </c:numRef>
          </c:val>
        </c:ser>
        <c:dLbls>
          <c:showLegendKey val="0"/>
          <c:showVal val="0"/>
          <c:showCatName val="0"/>
          <c:showSerName val="0"/>
          <c:showPercent val="0"/>
          <c:showBubbleSize val="0"/>
        </c:dLbls>
        <c:gapWidth val="34"/>
        <c:overlap val="100"/>
        <c:axId val="367187720"/>
        <c:axId val="367183016"/>
      </c:barChart>
      <c:catAx>
        <c:axId val="3671877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67183016"/>
        <c:crosses val="autoZero"/>
        <c:auto val="1"/>
        <c:lblAlgn val="ctr"/>
        <c:lblOffset val="100"/>
        <c:noMultiLvlLbl val="0"/>
      </c:catAx>
      <c:valAx>
        <c:axId val="36718301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671877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4"/>
                <c:pt idx="0">
                  <c:v>2012</c:v>
                </c:pt>
                <c:pt idx="1">
                  <c:v>2015</c:v>
                </c:pt>
                <c:pt idx="2">
                  <c:v>2017</c:v>
                </c:pt>
              </c:numCache>
            </c:numRef>
          </c:cat>
          <c:val>
            <c:numRef>
              <c:f>Sheet1!$B$2:$B$4</c:f>
              <c:numCache>
                <c:formatCode>General</c:formatCode>
                <c:ptCount val="14"/>
                <c:pt idx="0">
                  <c:v>15.8</c:v>
                </c:pt>
                <c:pt idx="1">
                  <c:v>17</c:v>
                </c:pt>
                <c:pt idx="2">
                  <c:v>13.1</c:v>
                </c:pt>
              </c:numCache>
            </c:numRef>
          </c:val>
          <c:smooth val="0"/>
        </c:ser>
        <c:dLbls>
          <c:showLegendKey val="0"/>
          <c:showVal val="0"/>
          <c:showCatName val="0"/>
          <c:showSerName val="0"/>
          <c:showPercent val="0"/>
          <c:showBubbleSize val="0"/>
        </c:dLbls>
        <c:marker val="1"/>
        <c:smooth val="0"/>
        <c:axId val="379634760"/>
        <c:axId val="379628880"/>
      </c:lineChart>
      <c:catAx>
        <c:axId val="37963476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79628880"/>
        <c:crosses val="autoZero"/>
        <c:auto val="1"/>
        <c:lblAlgn val="ctr"/>
        <c:lblOffset val="100"/>
        <c:noMultiLvlLbl val="0"/>
      </c:catAx>
      <c:valAx>
        <c:axId val="37962888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7963476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10</c:v>
                </c:pt>
                <c:pt idx="2">
                  <c:v>10.6</c:v>
                </c:pt>
                <c:pt idx="3">
                  <c:v>9</c:v>
                </c:pt>
                <c:pt idx="5">
                  <c:v>9.5</c:v>
                </c:pt>
                <c:pt idx="6">
                  <c:v>9</c:v>
                </c:pt>
                <c:pt idx="7">
                  <c:v>10.7</c:v>
                </c:pt>
                <c:pt idx="10">
                  <c:v>9.6</c:v>
                </c:pt>
                <c:pt idx="11">
                  <c:v>11.9</c:v>
                </c:pt>
                <c:pt idx="12">
                  <c:v>7.9</c:v>
                </c:pt>
              </c:numCache>
            </c:numRef>
          </c:val>
        </c:ser>
        <c:dLbls>
          <c:showLegendKey val="0"/>
          <c:showVal val="0"/>
          <c:showCatName val="0"/>
          <c:showSerName val="0"/>
          <c:showPercent val="0"/>
          <c:showBubbleSize val="0"/>
        </c:dLbls>
        <c:gapWidth val="34"/>
        <c:overlap val="100"/>
        <c:axId val="379633192"/>
        <c:axId val="379629272"/>
      </c:barChart>
      <c:catAx>
        <c:axId val="37963319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79629272"/>
        <c:crosses val="autoZero"/>
        <c:auto val="1"/>
        <c:lblAlgn val="ctr"/>
        <c:lblOffset val="100"/>
        <c:noMultiLvlLbl val="0"/>
      </c:catAx>
      <c:valAx>
        <c:axId val="37962927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796331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4"/>
                <c:pt idx="0">
                  <c:v>2012</c:v>
                </c:pt>
                <c:pt idx="1">
                  <c:v>2015</c:v>
                </c:pt>
                <c:pt idx="2">
                  <c:v>2017</c:v>
                </c:pt>
              </c:numCache>
            </c:numRef>
          </c:cat>
          <c:val>
            <c:numRef>
              <c:f>Sheet1!$B$2:$B$4</c:f>
              <c:numCache>
                <c:formatCode>General</c:formatCode>
                <c:ptCount val="14"/>
                <c:pt idx="0">
                  <c:v>10.199999999999999</c:v>
                </c:pt>
                <c:pt idx="1">
                  <c:v>9.6999999999999993</c:v>
                </c:pt>
                <c:pt idx="2">
                  <c:v>10</c:v>
                </c:pt>
              </c:numCache>
            </c:numRef>
          </c:val>
          <c:smooth val="0"/>
        </c:ser>
        <c:dLbls>
          <c:showLegendKey val="0"/>
          <c:showVal val="0"/>
          <c:showCatName val="0"/>
          <c:showSerName val="0"/>
          <c:showPercent val="0"/>
          <c:showBubbleSize val="0"/>
        </c:dLbls>
        <c:marker val="1"/>
        <c:smooth val="0"/>
        <c:axId val="379635152"/>
        <c:axId val="379638288"/>
      </c:lineChart>
      <c:catAx>
        <c:axId val="37963515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79638288"/>
        <c:crosses val="autoZero"/>
        <c:auto val="1"/>
        <c:lblAlgn val="ctr"/>
        <c:lblOffset val="100"/>
        <c:noMultiLvlLbl val="0"/>
      </c:catAx>
      <c:valAx>
        <c:axId val="37963828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7963515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14.5</c:v>
                </c:pt>
                <c:pt idx="2">
                  <c:v>13.2</c:v>
                </c:pt>
                <c:pt idx="3">
                  <c:v>15.7</c:v>
                </c:pt>
                <c:pt idx="5">
                  <c:v>14.7</c:v>
                </c:pt>
                <c:pt idx="6">
                  <c:v>15</c:v>
                </c:pt>
                <c:pt idx="7">
                  <c:v>13.5</c:v>
                </c:pt>
                <c:pt idx="9">
                  <c:v>11.2</c:v>
                </c:pt>
                <c:pt idx="10">
                  <c:v>14.9</c:v>
                </c:pt>
                <c:pt idx="11">
                  <c:v>16</c:v>
                </c:pt>
                <c:pt idx="12">
                  <c:v>8.8000000000000007</c:v>
                </c:pt>
              </c:numCache>
            </c:numRef>
          </c:val>
        </c:ser>
        <c:dLbls>
          <c:showLegendKey val="0"/>
          <c:showVal val="0"/>
          <c:showCatName val="0"/>
          <c:showSerName val="0"/>
          <c:showPercent val="0"/>
          <c:showBubbleSize val="0"/>
        </c:dLbls>
        <c:gapWidth val="34"/>
        <c:overlap val="100"/>
        <c:axId val="379629664"/>
        <c:axId val="379630056"/>
      </c:barChart>
      <c:catAx>
        <c:axId val="37962966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79630056"/>
        <c:crosses val="autoZero"/>
        <c:auto val="1"/>
        <c:lblAlgn val="ctr"/>
        <c:lblOffset val="100"/>
        <c:noMultiLvlLbl val="0"/>
      </c:catAx>
      <c:valAx>
        <c:axId val="37963005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796296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4"/>
                <c:pt idx="0">
                  <c:v>2012</c:v>
                </c:pt>
                <c:pt idx="1">
                  <c:v>2015</c:v>
                </c:pt>
                <c:pt idx="2">
                  <c:v>2017</c:v>
                </c:pt>
              </c:numCache>
            </c:numRef>
          </c:cat>
          <c:val>
            <c:numRef>
              <c:f>Sheet1!$B$2:$B$4</c:f>
              <c:numCache>
                <c:formatCode>General</c:formatCode>
                <c:ptCount val="14"/>
                <c:pt idx="0">
                  <c:v>17</c:v>
                </c:pt>
                <c:pt idx="1">
                  <c:v>13.9</c:v>
                </c:pt>
                <c:pt idx="2">
                  <c:v>14.5</c:v>
                </c:pt>
              </c:numCache>
            </c:numRef>
          </c:val>
          <c:smooth val="0"/>
        </c:ser>
        <c:dLbls>
          <c:showLegendKey val="0"/>
          <c:showVal val="0"/>
          <c:showCatName val="0"/>
          <c:showSerName val="0"/>
          <c:showPercent val="0"/>
          <c:showBubbleSize val="0"/>
        </c:dLbls>
        <c:marker val="1"/>
        <c:smooth val="0"/>
        <c:axId val="379638680"/>
        <c:axId val="379637896"/>
      </c:lineChart>
      <c:catAx>
        <c:axId val="37963868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79637896"/>
        <c:crosses val="autoZero"/>
        <c:auto val="1"/>
        <c:lblAlgn val="ctr"/>
        <c:lblOffset val="100"/>
        <c:noMultiLvlLbl val="0"/>
      </c:catAx>
      <c:valAx>
        <c:axId val="379637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7963868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9</c:v>
                </c:pt>
                <c:pt idx="2">
                  <c:v>8.6</c:v>
                </c:pt>
                <c:pt idx="3">
                  <c:v>9.1999999999999993</c:v>
                </c:pt>
                <c:pt idx="5">
                  <c:v>6</c:v>
                </c:pt>
                <c:pt idx="6">
                  <c:v>9</c:v>
                </c:pt>
                <c:pt idx="7">
                  <c:v>11.6</c:v>
                </c:pt>
                <c:pt idx="9">
                  <c:v>5.4</c:v>
                </c:pt>
                <c:pt idx="10">
                  <c:v>8.4</c:v>
                </c:pt>
                <c:pt idx="11">
                  <c:v>11.9</c:v>
                </c:pt>
                <c:pt idx="12">
                  <c:v>6</c:v>
                </c:pt>
              </c:numCache>
            </c:numRef>
          </c:val>
        </c:ser>
        <c:dLbls>
          <c:showLegendKey val="0"/>
          <c:showVal val="0"/>
          <c:showCatName val="0"/>
          <c:showSerName val="0"/>
          <c:showPercent val="0"/>
          <c:showBubbleSize val="0"/>
        </c:dLbls>
        <c:gapWidth val="34"/>
        <c:overlap val="100"/>
        <c:axId val="379639464"/>
        <c:axId val="379641032"/>
      </c:barChart>
      <c:catAx>
        <c:axId val="37963946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79641032"/>
        <c:crosses val="autoZero"/>
        <c:auto val="1"/>
        <c:lblAlgn val="ctr"/>
        <c:lblOffset val="100"/>
        <c:noMultiLvlLbl val="0"/>
      </c:catAx>
      <c:valAx>
        <c:axId val="379641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796394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4"/>
                <c:pt idx="0">
                  <c:v>2012</c:v>
                </c:pt>
                <c:pt idx="1">
                  <c:v>2015</c:v>
                </c:pt>
                <c:pt idx="2">
                  <c:v>2017</c:v>
                </c:pt>
              </c:numCache>
            </c:numRef>
          </c:cat>
          <c:val>
            <c:numRef>
              <c:f>Sheet1!$B$2:$B$4</c:f>
              <c:numCache>
                <c:formatCode>General</c:formatCode>
                <c:ptCount val="14"/>
                <c:pt idx="0">
                  <c:v>12.6</c:v>
                </c:pt>
                <c:pt idx="1">
                  <c:v>8.6999999999999993</c:v>
                </c:pt>
                <c:pt idx="2">
                  <c:v>9</c:v>
                </c:pt>
              </c:numCache>
            </c:numRef>
          </c:val>
          <c:smooth val="0"/>
        </c:ser>
        <c:dLbls>
          <c:showLegendKey val="0"/>
          <c:showVal val="0"/>
          <c:showCatName val="0"/>
          <c:showSerName val="0"/>
          <c:showPercent val="0"/>
          <c:showBubbleSize val="0"/>
        </c:dLbls>
        <c:marker val="1"/>
        <c:smooth val="0"/>
        <c:axId val="379641424"/>
        <c:axId val="379641816"/>
      </c:lineChart>
      <c:catAx>
        <c:axId val="37964142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79641816"/>
        <c:crosses val="autoZero"/>
        <c:auto val="1"/>
        <c:lblAlgn val="ctr"/>
        <c:lblOffset val="100"/>
        <c:noMultiLvlLbl val="0"/>
      </c:catAx>
      <c:valAx>
        <c:axId val="37964181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7964142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9.8000000000000007</c:v>
                </c:pt>
                <c:pt idx="2">
                  <c:v>10.6</c:v>
                </c:pt>
                <c:pt idx="3">
                  <c:v>8.9</c:v>
                </c:pt>
                <c:pt idx="5">
                  <c:v>5.4</c:v>
                </c:pt>
                <c:pt idx="6">
                  <c:v>9.1999999999999993</c:v>
                </c:pt>
                <c:pt idx="7">
                  <c:v>14.4</c:v>
                </c:pt>
                <c:pt idx="9">
                  <c:v>4.5</c:v>
                </c:pt>
                <c:pt idx="10">
                  <c:v>10.1</c:v>
                </c:pt>
                <c:pt idx="11">
                  <c:v>10</c:v>
                </c:pt>
                <c:pt idx="12">
                  <c:v>4.7</c:v>
                </c:pt>
              </c:numCache>
            </c:numRef>
          </c:val>
        </c:ser>
        <c:dLbls>
          <c:showLegendKey val="0"/>
          <c:showVal val="0"/>
          <c:showCatName val="0"/>
          <c:showSerName val="0"/>
          <c:showPercent val="0"/>
          <c:showBubbleSize val="0"/>
        </c:dLbls>
        <c:gapWidth val="34"/>
        <c:overlap val="100"/>
        <c:axId val="379642992"/>
        <c:axId val="379643384"/>
      </c:barChart>
      <c:catAx>
        <c:axId val="37964299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79643384"/>
        <c:crosses val="autoZero"/>
        <c:auto val="1"/>
        <c:lblAlgn val="ctr"/>
        <c:lblOffset val="100"/>
        <c:noMultiLvlLbl val="0"/>
      </c:catAx>
      <c:valAx>
        <c:axId val="37964338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796429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4"/>
                <c:pt idx="0">
                  <c:v>2012</c:v>
                </c:pt>
                <c:pt idx="1">
                  <c:v>2015</c:v>
                </c:pt>
                <c:pt idx="2">
                  <c:v>2017</c:v>
                </c:pt>
              </c:numCache>
            </c:numRef>
          </c:cat>
          <c:val>
            <c:numRef>
              <c:f>Sheet1!$B$2:$B$4</c:f>
              <c:numCache>
                <c:formatCode>General</c:formatCode>
                <c:ptCount val="14"/>
                <c:pt idx="0">
                  <c:v>9.3000000000000007</c:v>
                </c:pt>
                <c:pt idx="1">
                  <c:v>7.6</c:v>
                </c:pt>
                <c:pt idx="2">
                  <c:v>9.8000000000000007</c:v>
                </c:pt>
              </c:numCache>
            </c:numRef>
          </c:val>
          <c:smooth val="0"/>
        </c:ser>
        <c:dLbls>
          <c:showLegendKey val="0"/>
          <c:showVal val="0"/>
          <c:showCatName val="0"/>
          <c:showSerName val="0"/>
          <c:showPercent val="0"/>
          <c:showBubbleSize val="0"/>
        </c:dLbls>
        <c:marker val="1"/>
        <c:smooth val="0"/>
        <c:axId val="379640640"/>
        <c:axId val="372341792"/>
      </c:lineChart>
      <c:catAx>
        <c:axId val="37964064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72341792"/>
        <c:crosses val="autoZero"/>
        <c:auto val="1"/>
        <c:lblAlgn val="ctr"/>
        <c:lblOffset val="100"/>
        <c:noMultiLvlLbl val="0"/>
      </c:catAx>
      <c:valAx>
        <c:axId val="37234179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7964064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10.1</c:v>
                </c:pt>
                <c:pt idx="2">
                  <c:v>10.6</c:v>
                </c:pt>
                <c:pt idx="3">
                  <c:v>9.5</c:v>
                </c:pt>
                <c:pt idx="5">
                  <c:v>9</c:v>
                </c:pt>
                <c:pt idx="6">
                  <c:v>10.199999999999999</c:v>
                </c:pt>
                <c:pt idx="7">
                  <c:v>10.3</c:v>
                </c:pt>
                <c:pt idx="9">
                  <c:v>9.1</c:v>
                </c:pt>
                <c:pt idx="10">
                  <c:v>9.6999999999999993</c:v>
                </c:pt>
                <c:pt idx="11">
                  <c:v>13</c:v>
                </c:pt>
                <c:pt idx="12">
                  <c:v>4.5</c:v>
                </c:pt>
              </c:numCache>
            </c:numRef>
          </c:val>
        </c:ser>
        <c:dLbls>
          <c:showLegendKey val="0"/>
          <c:showVal val="0"/>
          <c:showCatName val="0"/>
          <c:showSerName val="0"/>
          <c:showPercent val="0"/>
          <c:showBubbleSize val="0"/>
        </c:dLbls>
        <c:gapWidth val="34"/>
        <c:overlap val="100"/>
        <c:axId val="372345712"/>
        <c:axId val="372348456"/>
      </c:barChart>
      <c:catAx>
        <c:axId val="37234571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72348456"/>
        <c:crosses val="autoZero"/>
        <c:auto val="1"/>
        <c:lblAlgn val="ctr"/>
        <c:lblOffset val="100"/>
        <c:noMultiLvlLbl val="0"/>
      </c:catAx>
      <c:valAx>
        <c:axId val="37234845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7234571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numRef>
              <c:f>Sheet1!$A$2:$A$4</c:f>
              <c:numCache>
                <c:formatCode>General</c:formatCode>
                <c:ptCount val="14"/>
                <c:pt idx="0">
                  <c:v>2012</c:v>
                </c:pt>
                <c:pt idx="1">
                  <c:v>2015</c:v>
                </c:pt>
                <c:pt idx="2">
                  <c:v>2017</c:v>
                </c:pt>
              </c:numCache>
            </c:numRef>
          </c:cat>
          <c:val>
            <c:numRef>
              <c:f>Sheet1!$B$2:$B$4</c:f>
              <c:numCache>
                <c:formatCode>General</c:formatCode>
                <c:ptCount val="14"/>
                <c:pt idx="0">
                  <c:v>29.9</c:v>
                </c:pt>
                <c:pt idx="1">
                  <c:v>30.8</c:v>
                </c:pt>
                <c:pt idx="2">
                  <c:v>32.5</c:v>
                </c:pt>
              </c:numCache>
            </c:numRef>
          </c:val>
          <c:smooth val="0"/>
        </c:ser>
        <c:dLbls>
          <c:showLegendKey val="0"/>
          <c:showVal val="0"/>
          <c:showCatName val="0"/>
          <c:showSerName val="0"/>
          <c:showPercent val="0"/>
          <c:showBubbleSize val="0"/>
        </c:dLbls>
        <c:marker val="1"/>
        <c:smooth val="0"/>
        <c:axId val="367184584"/>
        <c:axId val="367186152"/>
      </c:lineChart>
      <c:catAx>
        <c:axId val="3671845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67186152"/>
        <c:crosses val="autoZero"/>
        <c:auto val="1"/>
        <c:lblAlgn val="ctr"/>
        <c:lblOffset val="100"/>
        <c:noMultiLvlLbl val="0"/>
      </c:catAx>
      <c:valAx>
        <c:axId val="367186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671845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4</c:v>
                </c:pt>
                <c:pt idx="1">
                  <c:v>10.1</c:v>
                </c:pt>
              </c:numCache>
            </c:numRef>
          </c:val>
          <c:smooth val="0"/>
        </c:ser>
        <c:dLbls>
          <c:showLegendKey val="0"/>
          <c:showVal val="0"/>
          <c:showCatName val="0"/>
          <c:showSerName val="0"/>
          <c:showPercent val="0"/>
          <c:showBubbleSize val="0"/>
        </c:dLbls>
        <c:marker val="1"/>
        <c:smooth val="0"/>
        <c:axId val="372353552"/>
        <c:axId val="372347280"/>
      </c:lineChart>
      <c:catAx>
        <c:axId val="37235355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72347280"/>
        <c:crosses val="autoZero"/>
        <c:auto val="1"/>
        <c:lblAlgn val="ctr"/>
        <c:lblOffset val="100"/>
        <c:noMultiLvlLbl val="0"/>
      </c:catAx>
      <c:valAx>
        <c:axId val="37234728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7235355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5.0999999999999996</c:v>
                </c:pt>
                <c:pt idx="2">
                  <c:v>5</c:v>
                </c:pt>
                <c:pt idx="3">
                  <c:v>4.9000000000000004</c:v>
                </c:pt>
                <c:pt idx="5">
                  <c:v>4.7</c:v>
                </c:pt>
                <c:pt idx="6">
                  <c:v>4.9000000000000004</c:v>
                </c:pt>
                <c:pt idx="7">
                  <c:v>4.7</c:v>
                </c:pt>
                <c:pt idx="9">
                  <c:v>5.2</c:v>
                </c:pt>
                <c:pt idx="10">
                  <c:v>4.5</c:v>
                </c:pt>
                <c:pt idx="11">
                  <c:v>7.6</c:v>
                </c:pt>
                <c:pt idx="12">
                  <c:v>2.4</c:v>
                </c:pt>
              </c:numCache>
            </c:numRef>
          </c:val>
        </c:ser>
        <c:dLbls>
          <c:showLegendKey val="0"/>
          <c:showVal val="0"/>
          <c:showCatName val="0"/>
          <c:showSerName val="0"/>
          <c:showPercent val="0"/>
          <c:showBubbleSize val="0"/>
        </c:dLbls>
        <c:gapWidth val="34"/>
        <c:overlap val="100"/>
        <c:axId val="372353160"/>
        <c:axId val="372344928"/>
      </c:barChart>
      <c:catAx>
        <c:axId val="3723531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72344928"/>
        <c:crosses val="autoZero"/>
        <c:auto val="1"/>
        <c:lblAlgn val="ctr"/>
        <c:lblOffset val="100"/>
        <c:noMultiLvlLbl val="0"/>
      </c:catAx>
      <c:valAx>
        <c:axId val="37234492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723531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3.2</c:v>
                </c:pt>
                <c:pt idx="1">
                  <c:v>5.0999999999999996</c:v>
                </c:pt>
              </c:numCache>
            </c:numRef>
          </c:val>
          <c:smooth val="0"/>
        </c:ser>
        <c:dLbls>
          <c:showLegendKey val="0"/>
          <c:showVal val="0"/>
          <c:showCatName val="0"/>
          <c:showSerName val="0"/>
          <c:showPercent val="0"/>
          <c:showBubbleSize val="0"/>
        </c:dLbls>
        <c:marker val="1"/>
        <c:smooth val="0"/>
        <c:axId val="372343752"/>
        <c:axId val="372348848"/>
      </c:lineChart>
      <c:catAx>
        <c:axId val="37234375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72348848"/>
        <c:crosses val="autoZero"/>
        <c:auto val="1"/>
        <c:lblAlgn val="ctr"/>
        <c:lblOffset val="100"/>
        <c:noMultiLvlLbl val="0"/>
      </c:catAx>
      <c:valAx>
        <c:axId val="37234884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7234375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22.1</c:v>
                </c:pt>
                <c:pt idx="2">
                  <c:v>19.8</c:v>
                </c:pt>
                <c:pt idx="3">
                  <c:v>24.1</c:v>
                </c:pt>
                <c:pt idx="5">
                  <c:v>19.7</c:v>
                </c:pt>
                <c:pt idx="6">
                  <c:v>22.6</c:v>
                </c:pt>
                <c:pt idx="7">
                  <c:v>23.5</c:v>
                </c:pt>
                <c:pt idx="9">
                  <c:v>14</c:v>
                </c:pt>
                <c:pt idx="10">
                  <c:v>23.1</c:v>
                </c:pt>
                <c:pt idx="11">
                  <c:v>23.1</c:v>
                </c:pt>
                <c:pt idx="12">
                  <c:v>9.4</c:v>
                </c:pt>
              </c:numCache>
            </c:numRef>
          </c:val>
        </c:ser>
        <c:dLbls>
          <c:showLegendKey val="0"/>
          <c:showVal val="0"/>
          <c:showCatName val="0"/>
          <c:showSerName val="0"/>
          <c:showPercent val="0"/>
          <c:showBubbleSize val="0"/>
        </c:dLbls>
        <c:gapWidth val="34"/>
        <c:overlap val="100"/>
        <c:axId val="372351200"/>
        <c:axId val="372352768"/>
      </c:barChart>
      <c:catAx>
        <c:axId val="37235120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72352768"/>
        <c:crosses val="autoZero"/>
        <c:auto val="1"/>
        <c:lblAlgn val="ctr"/>
        <c:lblOffset val="100"/>
        <c:noMultiLvlLbl val="0"/>
      </c:catAx>
      <c:valAx>
        <c:axId val="37235276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7235120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2012</c:v>
                </c:pt>
                <c:pt idx="4">
                  <c:v>2015</c:v>
                </c:pt>
                <c:pt idx="5">
                  <c:v>2017</c:v>
                </c:pt>
              </c:numCache>
            </c:numRef>
          </c:cat>
          <c:val>
            <c:numRef>
              <c:f>Sheet1!$B$2:$B$7</c:f>
              <c:numCache>
                <c:formatCode>General</c:formatCode>
                <c:ptCount val="14"/>
                <c:pt idx="0">
                  <c:v>20.7</c:v>
                </c:pt>
                <c:pt idx="3">
                  <c:v>21.3</c:v>
                </c:pt>
                <c:pt idx="4">
                  <c:v>20.9</c:v>
                </c:pt>
                <c:pt idx="5">
                  <c:v>22.1</c:v>
                </c:pt>
              </c:numCache>
            </c:numRef>
          </c:val>
          <c:smooth val="0"/>
        </c:ser>
        <c:dLbls>
          <c:showLegendKey val="0"/>
          <c:showVal val="0"/>
          <c:showCatName val="0"/>
          <c:showSerName val="0"/>
          <c:showPercent val="0"/>
          <c:showBubbleSize val="0"/>
        </c:dLbls>
        <c:marker val="1"/>
        <c:smooth val="0"/>
        <c:axId val="372341400"/>
        <c:axId val="372342184"/>
      </c:lineChart>
      <c:catAx>
        <c:axId val="37234140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72342184"/>
        <c:crosses val="autoZero"/>
        <c:auto val="1"/>
        <c:lblAlgn val="ctr"/>
        <c:lblOffset val="100"/>
        <c:noMultiLvlLbl val="0"/>
      </c:catAx>
      <c:valAx>
        <c:axId val="37234218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7234140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7.9</c:v>
                </c:pt>
                <c:pt idx="2">
                  <c:v>8.1999999999999993</c:v>
                </c:pt>
                <c:pt idx="3">
                  <c:v>7.5</c:v>
                </c:pt>
                <c:pt idx="5">
                  <c:v>6.6</c:v>
                </c:pt>
                <c:pt idx="6">
                  <c:v>8.6</c:v>
                </c:pt>
                <c:pt idx="7">
                  <c:v>7.9</c:v>
                </c:pt>
                <c:pt idx="9">
                  <c:v>4.4000000000000004</c:v>
                </c:pt>
                <c:pt idx="10">
                  <c:v>8.1</c:v>
                </c:pt>
                <c:pt idx="11">
                  <c:v>8.6</c:v>
                </c:pt>
                <c:pt idx="12">
                  <c:v>2.4</c:v>
                </c:pt>
              </c:numCache>
            </c:numRef>
          </c:val>
        </c:ser>
        <c:dLbls>
          <c:showLegendKey val="0"/>
          <c:showVal val="0"/>
          <c:showCatName val="0"/>
          <c:showSerName val="0"/>
          <c:showPercent val="0"/>
          <c:showBubbleSize val="0"/>
        </c:dLbls>
        <c:gapWidth val="34"/>
        <c:overlap val="100"/>
        <c:axId val="372351592"/>
        <c:axId val="372343360"/>
      </c:barChart>
      <c:catAx>
        <c:axId val="37235159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72343360"/>
        <c:crosses val="autoZero"/>
        <c:auto val="1"/>
        <c:lblAlgn val="ctr"/>
        <c:lblOffset val="100"/>
        <c:noMultiLvlLbl val="0"/>
      </c:catAx>
      <c:valAx>
        <c:axId val="37234336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723515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2012</c:v>
                </c:pt>
                <c:pt idx="4">
                  <c:v>2015</c:v>
                </c:pt>
                <c:pt idx="5">
                  <c:v>2017</c:v>
                </c:pt>
              </c:numCache>
            </c:numRef>
          </c:cat>
          <c:val>
            <c:numRef>
              <c:f>Sheet1!$B$2:$B$7</c:f>
              <c:numCache>
                <c:formatCode>General</c:formatCode>
                <c:ptCount val="14"/>
                <c:pt idx="0">
                  <c:v>9.4</c:v>
                </c:pt>
                <c:pt idx="3">
                  <c:v>7.1</c:v>
                </c:pt>
                <c:pt idx="4">
                  <c:v>7.4</c:v>
                </c:pt>
                <c:pt idx="5">
                  <c:v>7.9</c:v>
                </c:pt>
              </c:numCache>
            </c:numRef>
          </c:val>
          <c:smooth val="0"/>
        </c:ser>
        <c:dLbls>
          <c:showLegendKey val="0"/>
          <c:showVal val="0"/>
          <c:showCatName val="0"/>
          <c:showSerName val="0"/>
          <c:showPercent val="0"/>
          <c:showBubbleSize val="0"/>
        </c:dLbls>
        <c:marker val="1"/>
        <c:smooth val="0"/>
        <c:axId val="372345320"/>
        <c:axId val="372349632"/>
      </c:lineChart>
      <c:catAx>
        <c:axId val="37234532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72349632"/>
        <c:crosses val="autoZero"/>
        <c:auto val="1"/>
        <c:lblAlgn val="ctr"/>
        <c:lblOffset val="100"/>
        <c:noMultiLvlLbl val="0"/>
      </c:catAx>
      <c:valAx>
        <c:axId val="3723496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7234532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27.9</c:v>
                </c:pt>
                <c:pt idx="2">
                  <c:v>29.1</c:v>
                </c:pt>
                <c:pt idx="3">
                  <c:v>26.6</c:v>
                </c:pt>
                <c:pt idx="5">
                  <c:v>31.5</c:v>
                </c:pt>
                <c:pt idx="6">
                  <c:v>25.4</c:v>
                </c:pt>
                <c:pt idx="7">
                  <c:v>26.3</c:v>
                </c:pt>
                <c:pt idx="9">
                  <c:v>17.899999999999999</c:v>
                </c:pt>
                <c:pt idx="10">
                  <c:v>31.3</c:v>
                </c:pt>
                <c:pt idx="11">
                  <c:v>22.3</c:v>
                </c:pt>
                <c:pt idx="12">
                  <c:v>10.9</c:v>
                </c:pt>
              </c:numCache>
            </c:numRef>
          </c:val>
        </c:ser>
        <c:dLbls>
          <c:showLegendKey val="0"/>
          <c:showVal val="0"/>
          <c:showCatName val="0"/>
          <c:showSerName val="0"/>
          <c:showPercent val="0"/>
          <c:showBubbleSize val="0"/>
        </c:dLbls>
        <c:gapWidth val="34"/>
        <c:overlap val="100"/>
        <c:axId val="372350024"/>
        <c:axId val="372350416"/>
      </c:barChart>
      <c:catAx>
        <c:axId val="372350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72350416"/>
        <c:crosses val="autoZero"/>
        <c:auto val="1"/>
        <c:lblAlgn val="ctr"/>
        <c:lblOffset val="100"/>
        <c:noMultiLvlLbl val="0"/>
      </c:catAx>
      <c:valAx>
        <c:axId val="37235041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72350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51.2</c:v>
                </c:pt>
                <c:pt idx="2">
                  <c:v>52.5</c:v>
                </c:pt>
                <c:pt idx="3">
                  <c:v>50</c:v>
                </c:pt>
                <c:pt idx="5">
                  <c:v>38.299999999999997</c:v>
                </c:pt>
                <c:pt idx="6">
                  <c:v>49.4</c:v>
                </c:pt>
                <c:pt idx="7">
                  <c:v>66.599999999999994</c:v>
                </c:pt>
                <c:pt idx="9">
                  <c:v>36.9</c:v>
                </c:pt>
                <c:pt idx="10">
                  <c:v>53.8</c:v>
                </c:pt>
                <c:pt idx="11">
                  <c:v>46.6</c:v>
                </c:pt>
                <c:pt idx="12">
                  <c:v>40.200000000000003</c:v>
                </c:pt>
              </c:numCache>
            </c:numRef>
          </c:val>
        </c:ser>
        <c:dLbls>
          <c:showLegendKey val="0"/>
          <c:showVal val="0"/>
          <c:showCatName val="0"/>
          <c:showSerName val="0"/>
          <c:showPercent val="0"/>
          <c:showBubbleSize val="0"/>
        </c:dLbls>
        <c:gapWidth val="34"/>
        <c:overlap val="100"/>
        <c:axId val="372350808"/>
        <c:axId val="372344144"/>
      </c:barChart>
      <c:catAx>
        <c:axId val="3723508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72344144"/>
        <c:crosses val="autoZero"/>
        <c:auto val="1"/>
        <c:lblAlgn val="ctr"/>
        <c:lblOffset val="100"/>
        <c:noMultiLvlLbl val="0"/>
      </c:catAx>
      <c:valAx>
        <c:axId val="37234414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723508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2012</c:v>
                </c:pt>
                <c:pt idx="4">
                  <c:v>2015</c:v>
                </c:pt>
                <c:pt idx="5">
                  <c:v>2017</c:v>
                </c:pt>
              </c:numCache>
            </c:numRef>
          </c:cat>
          <c:val>
            <c:numRef>
              <c:f>Sheet1!$B$2:$B$7</c:f>
              <c:numCache>
                <c:formatCode>General</c:formatCode>
                <c:ptCount val="14"/>
                <c:pt idx="0">
                  <c:v>72.2</c:v>
                </c:pt>
                <c:pt idx="3">
                  <c:v>56.5</c:v>
                </c:pt>
                <c:pt idx="4">
                  <c:v>43.4</c:v>
                </c:pt>
                <c:pt idx="5">
                  <c:v>51.2</c:v>
                </c:pt>
              </c:numCache>
            </c:numRef>
          </c:val>
          <c:smooth val="0"/>
        </c:ser>
        <c:dLbls>
          <c:showLegendKey val="0"/>
          <c:showVal val="0"/>
          <c:showCatName val="0"/>
          <c:showSerName val="0"/>
          <c:showPercent val="0"/>
          <c:showBubbleSize val="0"/>
        </c:dLbls>
        <c:marker val="1"/>
        <c:smooth val="0"/>
        <c:axId val="372355120"/>
        <c:axId val="372357080"/>
      </c:lineChart>
      <c:catAx>
        <c:axId val="37235512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72357080"/>
        <c:crosses val="autoZero"/>
        <c:auto val="1"/>
        <c:lblAlgn val="ctr"/>
        <c:lblOffset val="100"/>
        <c:noMultiLvlLbl val="0"/>
      </c:catAx>
      <c:valAx>
        <c:axId val="37235708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7235512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13.5</c:v>
                </c:pt>
                <c:pt idx="2">
                  <c:v>9.1</c:v>
                </c:pt>
                <c:pt idx="3">
                  <c:v>17.8</c:v>
                </c:pt>
                <c:pt idx="5">
                  <c:v>12.1</c:v>
                </c:pt>
                <c:pt idx="6">
                  <c:v>14.1</c:v>
                </c:pt>
                <c:pt idx="7">
                  <c:v>14</c:v>
                </c:pt>
                <c:pt idx="9">
                  <c:v>16.100000000000001</c:v>
                </c:pt>
                <c:pt idx="10">
                  <c:v>12.4</c:v>
                </c:pt>
                <c:pt idx="11">
                  <c:v>15.6</c:v>
                </c:pt>
                <c:pt idx="12">
                  <c:v>15.9</c:v>
                </c:pt>
              </c:numCache>
            </c:numRef>
          </c:val>
        </c:ser>
        <c:dLbls>
          <c:showLegendKey val="0"/>
          <c:showVal val="0"/>
          <c:showCatName val="0"/>
          <c:showSerName val="0"/>
          <c:showPercent val="0"/>
          <c:showBubbleSize val="0"/>
        </c:dLbls>
        <c:gapWidth val="34"/>
        <c:overlap val="100"/>
        <c:axId val="367185368"/>
        <c:axId val="367185760"/>
      </c:barChart>
      <c:catAx>
        <c:axId val="3671853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67185760"/>
        <c:crosses val="autoZero"/>
        <c:auto val="1"/>
        <c:lblAlgn val="ctr"/>
        <c:lblOffset val="100"/>
        <c:noMultiLvlLbl val="0"/>
      </c:catAx>
      <c:valAx>
        <c:axId val="36718576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671853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32.6</c:v>
                </c:pt>
                <c:pt idx="2">
                  <c:v>36.299999999999997</c:v>
                </c:pt>
                <c:pt idx="3">
                  <c:v>29.9</c:v>
                </c:pt>
                <c:pt idx="5">
                  <c:v>40.700000000000003</c:v>
                </c:pt>
                <c:pt idx="6">
                  <c:v>30.4</c:v>
                </c:pt>
                <c:pt idx="7">
                  <c:v>26.7</c:v>
                </c:pt>
                <c:pt idx="9">
                  <c:v>29.1</c:v>
                </c:pt>
                <c:pt idx="10">
                  <c:v>33.200000000000003</c:v>
                </c:pt>
                <c:pt idx="11">
                  <c:v>25.6</c:v>
                </c:pt>
                <c:pt idx="12">
                  <c:v>44.8</c:v>
                </c:pt>
              </c:numCache>
            </c:numRef>
          </c:val>
        </c:ser>
        <c:dLbls>
          <c:showLegendKey val="0"/>
          <c:showVal val="0"/>
          <c:showCatName val="0"/>
          <c:showSerName val="0"/>
          <c:showPercent val="0"/>
          <c:showBubbleSize val="0"/>
        </c:dLbls>
        <c:gapWidth val="34"/>
        <c:overlap val="100"/>
        <c:axId val="372356688"/>
        <c:axId val="372353944"/>
      </c:barChart>
      <c:catAx>
        <c:axId val="37235668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72353944"/>
        <c:crosses val="autoZero"/>
        <c:auto val="1"/>
        <c:lblAlgn val="ctr"/>
        <c:lblOffset val="100"/>
        <c:noMultiLvlLbl val="0"/>
      </c:catAx>
      <c:valAx>
        <c:axId val="37235394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723566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67.8</c:v>
                </c:pt>
                <c:pt idx="2">
                  <c:v>65.8</c:v>
                </c:pt>
                <c:pt idx="3">
                  <c:v>69.900000000000006</c:v>
                </c:pt>
                <c:pt idx="5">
                  <c:v>68.099999999999994</c:v>
                </c:pt>
                <c:pt idx="6">
                  <c:v>67</c:v>
                </c:pt>
                <c:pt idx="7">
                  <c:v>68.8</c:v>
                </c:pt>
                <c:pt idx="9">
                  <c:v>60.8</c:v>
                </c:pt>
                <c:pt idx="10">
                  <c:v>70.3</c:v>
                </c:pt>
                <c:pt idx="11">
                  <c:v>61.6</c:v>
                </c:pt>
                <c:pt idx="12">
                  <c:v>63.5</c:v>
                </c:pt>
              </c:numCache>
            </c:numRef>
          </c:val>
        </c:ser>
        <c:dLbls>
          <c:showLegendKey val="0"/>
          <c:showVal val="0"/>
          <c:showCatName val="0"/>
          <c:showSerName val="0"/>
          <c:showPercent val="0"/>
          <c:showBubbleSize val="0"/>
        </c:dLbls>
        <c:gapWidth val="34"/>
        <c:overlap val="100"/>
        <c:axId val="372355904"/>
        <c:axId val="372356296"/>
      </c:barChart>
      <c:catAx>
        <c:axId val="37235590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72356296"/>
        <c:crosses val="autoZero"/>
        <c:auto val="1"/>
        <c:lblAlgn val="ctr"/>
        <c:lblOffset val="100"/>
        <c:noMultiLvlLbl val="0"/>
      </c:catAx>
      <c:valAx>
        <c:axId val="3723562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723559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4"/>
                <c:pt idx="0">
                  <c:v>2012</c:v>
                </c:pt>
                <c:pt idx="1">
                  <c:v>2015</c:v>
                </c:pt>
                <c:pt idx="2">
                  <c:v>2017</c:v>
                </c:pt>
              </c:numCache>
            </c:numRef>
          </c:cat>
          <c:val>
            <c:numRef>
              <c:f>Sheet1!$B$2:$B$4</c:f>
              <c:numCache>
                <c:formatCode>General</c:formatCode>
                <c:ptCount val="14"/>
                <c:pt idx="0">
                  <c:v>65.2</c:v>
                </c:pt>
                <c:pt idx="1">
                  <c:v>68.5</c:v>
                </c:pt>
                <c:pt idx="2">
                  <c:v>67.8</c:v>
                </c:pt>
              </c:numCache>
            </c:numRef>
          </c:val>
          <c:smooth val="0"/>
        </c:ser>
        <c:dLbls>
          <c:showLegendKey val="0"/>
          <c:showVal val="0"/>
          <c:showCatName val="0"/>
          <c:showSerName val="0"/>
          <c:showPercent val="0"/>
          <c:showBubbleSize val="0"/>
        </c:dLbls>
        <c:marker val="1"/>
        <c:smooth val="0"/>
        <c:axId val="311023328"/>
        <c:axId val="311023720"/>
      </c:lineChart>
      <c:catAx>
        <c:axId val="31102332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11023720"/>
        <c:crosses val="autoZero"/>
        <c:auto val="1"/>
        <c:lblAlgn val="ctr"/>
        <c:lblOffset val="100"/>
        <c:noMultiLvlLbl val="0"/>
      </c:catAx>
      <c:valAx>
        <c:axId val="31102372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1102332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2.8</c:v>
                </c:pt>
                <c:pt idx="2">
                  <c:v>3.2</c:v>
                </c:pt>
                <c:pt idx="3">
                  <c:v>2.4</c:v>
                </c:pt>
                <c:pt idx="5">
                  <c:v>2.2999999999999998</c:v>
                </c:pt>
                <c:pt idx="6">
                  <c:v>2.7</c:v>
                </c:pt>
                <c:pt idx="7">
                  <c:v>3.4</c:v>
                </c:pt>
                <c:pt idx="9">
                  <c:v>2.9</c:v>
                </c:pt>
                <c:pt idx="10">
                  <c:v>2.7</c:v>
                </c:pt>
                <c:pt idx="11">
                  <c:v>3.6</c:v>
                </c:pt>
                <c:pt idx="12">
                  <c:v>0.9</c:v>
                </c:pt>
              </c:numCache>
            </c:numRef>
          </c:val>
        </c:ser>
        <c:dLbls>
          <c:showLegendKey val="0"/>
          <c:showVal val="0"/>
          <c:showCatName val="0"/>
          <c:showSerName val="0"/>
          <c:showPercent val="0"/>
          <c:showBubbleSize val="0"/>
        </c:dLbls>
        <c:gapWidth val="34"/>
        <c:overlap val="100"/>
        <c:axId val="311017840"/>
        <c:axId val="311018232"/>
      </c:barChart>
      <c:catAx>
        <c:axId val="31101784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11018232"/>
        <c:crosses val="autoZero"/>
        <c:auto val="1"/>
        <c:lblAlgn val="ctr"/>
        <c:lblOffset val="100"/>
        <c:noMultiLvlLbl val="0"/>
      </c:catAx>
      <c:valAx>
        <c:axId val="3110182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110178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6.7</c:v>
                </c:pt>
                <c:pt idx="2">
                  <c:v>7.2</c:v>
                </c:pt>
                <c:pt idx="3">
                  <c:v>6.2</c:v>
                </c:pt>
                <c:pt idx="5">
                  <c:v>5.0999999999999996</c:v>
                </c:pt>
                <c:pt idx="6">
                  <c:v>5.9</c:v>
                </c:pt>
                <c:pt idx="7">
                  <c:v>8.5</c:v>
                </c:pt>
                <c:pt idx="9">
                  <c:v>3.3</c:v>
                </c:pt>
                <c:pt idx="10">
                  <c:v>6.6</c:v>
                </c:pt>
                <c:pt idx="11">
                  <c:v>8.1</c:v>
                </c:pt>
                <c:pt idx="12">
                  <c:v>3.7</c:v>
                </c:pt>
              </c:numCache>
            </c:numRef>
          </c:val>
        </c:ser>
        <c:dLbls>
          <c:showLegendKey val="0"/>
          <c:showVal val="0"/>
          <c:showCatName val="0"/>
          <c:showSerName val="0"/>
          <c:showPercent val="0"/>
          <c:showBubbleSize val="0"/>
        </c:dLbls>
        <c:gapWidth val="34"/>
        <c:overlap val="100"/>
        <c:axId val="382049728"/>
        <c:axId val="382061488"/>
      </c:barChart>
      <c:catAx>
        <c:axId val="38204972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82061488"/>
        <c:crosses val="autoZero"/>
        <c:auto val="1"/>
        <c:lblAlgn val="ctr"/>
        <c:lblOffset val="100"/>
        <c:noMultiLvlLbl val="0"/>
      </c:catAx>
      <c:valAx>
        <c:axId val="38206148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8204972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1.9</c:v>
                </c:pt>
                <c:pt idx="2">
                  <c:v>2.2000000000000002</c:v>
                </c:pt>
                <c:pt idx="3">
                  <c:v>1.6</c:v>
                </c:pt>
                <c:pt idx="5">
                  <c:v>2</c:v>
                </c:pt>
                <c:pt idx="6">
                  <c:v>2</c:v>
                </c:pt>
                <c:pt idx="7">
                  <c:v>1.6</c:v>
                </c:pt>
                <c:pt idx="9">
                  <c:v>3.3</c:v>
                </c:pt>
                <c:pt idx="10">
                  <c:v>1.9</c:v>
                </c:pt>
                <c:pt idx="11">
                  <c:v>2.7</c:v>
                </c:pt>
                <c:pt idx="12">
                  <c:v>0.8</c:v>
                </c:pt>
              </c:numCache>
            </c:numRef>
          </c:val>
        </c:ser>
        <c:dLbls>
          <c:showLegendKey val="0"/>
          <c:showVal val="0"/>
          <c:showCatName val="0"/>
          <c:showSerName val="0"/>
          <c:showPercent val="0"/>
          <c:showBubbleSize val="0"/>
        </c:dLbls>
        <c:gapWidth val="34"/>
        <c:overlap val="100"/>
        <c:axId val="382052864"/>
        <c:axId val="382060704"/>
      </c:barChart>
      <c:catAx>
        <c:axId val="38205286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82060704"/>
        <c:crosses val="autoZero"/>
        <c:auto val="1"/>
        <c:lblAlgn val="ctr"/>
        <c:lblOffset val="100"/>
        <c:noMultiLvlLbl val="0"/>
      </c:catAx>
      <c:valAx>
        <c:axId val="3820607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820528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4"/>
                <c:pt idx="0">
                  <c:v>2012</c:v>
                </c:pt>
                <c:pt idx="1">
                  <c:v>2015</c:v>
                </c:pt>
                <c:pt idx="2">
                  <c:v>2017</c:v>
                </c:pt>
              </c:numCache>
            </c:numRef>
          </c:cat>
          <c:val>
            <c:numRef>
              <c:f>Sheet1!$B$2:$B$4</c:f>
              <c:numCache>
                <c:formatCode>General</c:formatCode>
                <c:ptCount val="14"/>
                <c:pt idx="0">
                  <c:v>2.4</c:v>
                </c:pt>
                <c:pt idx="1">
                  <c:v>2.5</c:v>
                </c:pt>
                <c:pt idx="2">
                  <c:v>1.9</c:v>
                </c:pt>
              </c:numCache>
            </c:numRef>
          </c:val>
          <c:smooth val="0"/>
        </c:ser>
        <c:dLbls>
          <c:showLegendKey val="0"/>
          <c:showVal val="0"/>
          <c:showCatName val="0"/>
          <c:showSerName val="0"/>
          <c:showPercent val="0"/>
          <c:showBubbleSize val="0"/>
        </c:dLbls>
        <c:marker val="1"/>
        <c:smooth val="0"/>
        <c:axId val="382057568"/>
        <c:axId val="382056000"/>
      </c:lineChart>
      <c:catAx>
        <c:axId val="38205756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82056000"/>
        <c:crosses val="autoZero"/>
        <c:auto val="1"/>
        <c:lblAlgn val="ctr"/>
        <c:lblOffset val="100"/>
        <c:noMultiLvlLbl val="0"/>
      </c:catAx>
      <c:valAx>
        <c:axId val="3820560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8205756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6th</c:v>
                </c:pt>
                <c:pt idx="6">
                  <c:v>7th</c:v>
                </c:pt>
                <c:pt idx="7">
                  <c:v>8th</c:v>
                </c:pt>
                <c:pt idx="9">
                  <c:v>Asian</c:v>
                </c:pt>
                <c:pt idx="10">
                  <c:v>Black</c:v>
                </c:pt>
                <c:pt idx="11">
                  <c:v>Hispanic</c:v>
                </c:pt>
                <c:pt idx="12">
                  <c:v>White</c:v>
                </c:pt>
              </c:strCache>
            </c:strRef>
          </c:cat>
          <c:val>
            <c:numRef>
              <c:f>Sheet1!$B$2:$B$14</c:f>
              <c:numCache>
                <c:formatCode>General</c:formatCode>
                <c:ptCount val="13"/>
                <c:pt idx="0">
                  <c:v>5.7</c:v>
                </c:pt>
                <c:pt idx="2">
                  <c:v>7</c:v>
                </c:pt>
                <c:pt idx="3">
                  <c:v>4.0999999999999996</c:v>
                </c:pt>
                <c:pt idx="5">
                  <c:v>5.0999999999999996</c:v>
                </c:pt>
                <c:pt idx="6">
                  <c:v>5.2</c:v>
                </c:pt>
                <c:pt idx="7">
                  <c:v>5.9</c:v>
                </c:pt>
                <c:pt idx="9">
                  <c:v>6</c:v>
                </c:pt>
                <c:pt idx="10">
                  <c:v>5.4</c:v>
                </c:pt>
                <c:pt idx="11">
                  <c:v>7.5</c:v>
                </c:pt>
                <c:pt idx="12">
                  <c:v>2.1</c:v>
                </c:pt>
              </c:numCache>
            </c:numRef>
          </c:val>
        </c:ser>
        <c:dLbls>
          <c:showLegendKey val="0"/>
          <c:showVal val="0"/>
          <c:showCatName val="0"/>
          <c:showSerName val="0"/>
          <c:showPercent val="0"/>
          <c:showBubbleSize val="0"/>
        </c:dLbls>
        <c:gapWidth val="34"/>
        <c:overlap val="100"/>
        <c:axId val="382058744"/>
        <c:axId val="382057960"/>
      </c:barChart>
      <c:catAx>
        <c:axId val="38205874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82057960"/>
        <c:crosses val="autoZero"/>
        <c:auto val="1"/>
        <c:lblAlgn val="ctr"/>
        <c:lblOffset val="100"/>
        <c:noMultiLvlLbl val="0"/>
      </c:catAx>
      <c:valAx>
        <c:axId val="38205796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820587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12/7/2017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ever rode with a driver who had been drinking alcohol (in a car).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19.2. The percentage for Male students is 17.1. The percentage for Female students is 21.1. The percentage for 6th grade students is 15.5. The percentage for 7th grade students is 19.9. The percentage for 8th grade students is 21.7. The percentage for Asian students is 15.1. The percentage for Black students is 18.8. The percentage for Hispanic students is 22.5. The percentage for White students is 14.6.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7th grade students is higher than for 6th grade students. The prevalence for 8th grade students is higher than for 6th grade students. The prevalence for Black students is higher than for White students. The prevalence for Hispanic students is higher than for Asian students.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2012-2017. This slide shows percentages from 2012 through 2017 for middle school students who were ever electronically bullied (counting being bullied through texting, Instagram, Facebook, or other social media).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11.6.  The percentage for 2015 is 12.6.  The percentage for 2017 is 13.5.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2012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percentages of middle school students who ever seriously thought about killing themselves.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24.6. The percentage for Male students is 17.2. The percentage for Female students is 31.6. The percentage for 6th grade students is 21.7. The percentage for 7th grade students is 26.2. The percentage for 8th grade students is 25.7. The percentage for Asian students is 21.4. The percentage for Black students is 24.4. The percentage for Hispanic students is 25.8. The percentage for White students is 15.7.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7th grade students is higher than for 6th grade students. The prevalence for 8th grade students is higher than for 6th grade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2007-2017. This slide shows percentages from 2007 through 2017 for middle school students who ever seriously thought about killing themselves.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24.7.  The percentage for 2012 is 21.7.  The percentage for 2015 is 20.2.  The percentage for 2017 is 24.6.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percentages of middle school students who ever made a plan about how they would kill themselves.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15.8. The percentage for Male students is 11.1. The percentage for Female students is 20.4. The percentage for 6th grade students is 12.7. The percentage for 7th grade students is 17.3. The percentage for 8th grade students is 17.3. The percentage for Asian students is 13.1. The percentage for Black students is 15.1. The percentage for Hispanic students is 18.8. The percentage for White students is 12.4.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7th grade students is higher than for 6th grade students. The prevalence for 8th grade students is higher than for 6th grade students. The prevalence for Black students is higher than for White students. The prevalence for Hispanic students is higher than for Asian students.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2007-2017. This slide shows percentages from 2007 through 2017 for middle school students who ever made a plan about how they would kill themselves.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13.5.  The percentage for 2012 is 12.8.  The percentage for 2015 is 12.3.  The percentage for 2017 is 15.8.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percentages of middle school students who ever tried to kill themselves.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12.5. The percentage for Male students is 9.3. The percentage for Female students is 15.6. The percentage for 6th grade students is 11.5. The percentage for 7th grade students is 12.7. The percentage for 8th grade students is 13.0. The percentage for Asian students is 9.6. The percentage for Black students is 12.4. The percentage for Hispanic students is 15.5. The percentage for White students is 4.6.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Asian students is higher than for White students. The prevalence for Black students is higher than for White students. The prevalence for Hispanic students is higher than for Asian students.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2007-2017. This slide shows percentages from 2007 through 2017 for middle school students who ever tried to kill themselves.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13.3.  The percentage for 2012 is 10.2.  The percentage for 2015 is 12.4.  The percentage for 2017 is 12.5.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tried cigarette smoking for the first time before age 11 years (even one or two puffs).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6.1. The percentage for Male students is 6.5. The percentage for Female students is 5.6. The percentage for 6th grade students is 5.6. The percentage for 7th grade students is 6.0. The percentage for 8th grade students is 6.1. The percentage for Asian students is 4.2. The percentage for Black students is 6.2. The percentage for Hispanic students is 6.7. The percentage for White students is 2.0.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currently smoked cigarettes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4.0. The percentage for Male students is 4.2. The percentage for Female students is 3.6. The percentage for 6th grade students is 3.0. The percentage for 7th grade students is 4.3. The percentage for 8th grade students is 3.9. The percentage for Asian students is 4.6. The percentage for Black students is 3.3. The percentage for Hispanic students is 7.2. The percentage for White students is 2.0.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7th grade students is higher than for 6th grade students. The prevalence for Black students is higher than for White students.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2007-2017. This slide shows percentages from 2007 through 2017 for middle school students who currently smoked cigarettes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7.6.  The percentage for 2012 is 5.0.  The percentage for 2015 is 3.8.  The percentage for 2017 is 4.0.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2007-2017. This slide shows percentages from 2007 through 2017 for middle school students who ever rode with a driver who had been drinking alcohol (in a car).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27.8.  The percentage for 2012 is 19.5.  The percentage for 2015 is 18.0.  The percentage for 2017 is 19.2.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currently smoked cigarettes frequently  (on 20 or more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0.6. The percentage for Male students is 0.8. The percentage for Female students is 0.4. The percentage for 6th grade students is 0.3. The percentage for 7th grade students is 0.4. The percentage for 8th grade students is 0.7. The percentage for Asian students is 1.4. The percentage for Black students is 0.3. The percentage for Hispanic students is 1.5. The percentage for White students is 1.0.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8th grade students is higher than for 6th grade students. The prevalence for Hispanic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2007-2017. This slide shows percentages from 2007 through 2017 for middle school students who currently smoked cigarettes frequently  (on 20 or more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0.9.  The percentage for 2012 is 0.7.  The percentage for 2015 is 0.5.  The percentage for 2017 is 0.6.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currently smoked cigarettes daily (on all 30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0.5. The percentage for Male students is 0.6. The percentage for Female students is 0.4. The percentage for 6th grade students is 0.3. The percentage for 7th grade students is 0.3. The percentage for 8th grade students is 0.6. The percentage for Asian students is 1.4. The percentage for Black students is 0.3. The percentage for Hispanic students is 1.2. The percentage for White students is 0.9.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2007-2017. This slide shows percentages from 2007 through 2017 for middle school students who currently smoked cigarettes daily (on all 30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0.6.  The percentage for 2012 is 0.6.  The percentage for 2015 is 0.4.  The percentage for 2017 is 0.5.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ever used an electronic vapor product (including e-cigarettes, e-cigars, e-pipes, vape pipes, vaping pens, e-hookahs, and hookah pens [such as blu, NJOY, Vuse, MarkTen, Logic, Vapin Plus, eGo, and Halo]).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16.2. The percentage for Male students is 16.2. The percentage for Female students is 16.1. The percentage for 6th grade students is 11.4. The percentage for 7th grade students is 15.8. The percentage for 8th grade students is 21.0. The percentage for Asian students is 12.5. The percentage for Black students is 16.0. The percentage for Hispanic students is 20.3. The percentage for White students is 7.2.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7th grade students is higher than for 6th grade students. The prevalence for 8th grade students is higher than for 6th grade students. The prevalence for 8th grade students is higher than for 7th grade students. The prevalence for Asian students is higher than for White students. The prevalence for Black students is higher than for White students. The prevalence for Hispanic students is higher than for Asian students.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2015-2017. This slide shows percentages from 2015 through 2017 for middle school students who ever used an electronic vapor product (including e-cigarettes, e-cigars, e-pipes, vape pipes, vaping pens, e-hookahs, and hookah pens [such as blu, NJOY, Vuse, MarkTen, Logic, Vapin Plus, eGo, and Halo]).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14.8.  The percentage for 2017 is 16.2.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currently used an electronic vapor product (including e-cigarettes, e-cigars, e-pipes, vape pipes, vaping pens, e-hookahs, and hookah pens [such as blu, NJOY, Vuse, MarkTen, Logic, Vapin Plus, eGo, and Halo],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5.8. The percentage for Male students is 5.9. The percentage for Female students is 5.5. The percentage for 6th grade students is 3.7. The percentage for 7th grade students is 6.1. The percentage for 8th grade students is 7.0. The percentage for Asian students is 6.7. The percentage for Black students is 5.1. The percentage for Hispanic students is 8.5. The percentage for White students is 2.6.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7th grade students is higher than for 6th grade students. The prevalence for 8th grade students is higher than for 6th grade students. The prevalence for Asian students is higher than for White students. The prevalence for Black students is higher than for White students.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2015-2017. This slide shows percentages from 2015 through 2017 for middle school students who currently used an electronic vapor product (including e-cigarettes, e-cigars, e-pipes, vape pipes, vaping pens, e-hookahs, and hookah pens [such as blu, NJOY, Vuse, MarkTen, Logic, Vapin Plus, eGo, and Halo],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5.8.  The percentage for 2017 is 5.8.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currently smoked cigars (cigars, cigarillos, or little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4.5. The percentage for Male students is 4.7. The percentage for Female students is 4.1. The percentage for 6th grade students is 3.3. The percentage for 7th grade students is 4.1. The percentage for 8th grade students is 5.3. The percentage for Asian students is 4.9. The percentage for Black students is 3.8. The percentage for Hispanic students is 7.1. The percentage for White students is 2.0.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8th grade students is higher than for 6th grade students. The prevalence for 8th grade students is higher than for 7th grade students. The prevalence for Black students is higher than for White students.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2007-2017. This slide shows percentages from 2007 through 2017 for middle school students who currently smoked cigars (cigars, cigarillos, or little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7.5.  The percentage for 2012 is 6.4.  The percentage for 2015 is 5.1.  The percentage for 2017 is 4.5.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ever carried a weapon (such as a gun, knife, or club).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26.7. The percentage for Male students is 33.4. The percentage for Female students is 19.9. The percentage for 6th grade students is 20.0. The percentage for 7th grade students is 27.1. The percentage for 8th grade students is 32.8. The percentage for Asian students is 18.2. The percentage for Black students is 27.3. The percentage for Hispanic students is 24.1. The percentage for White students is 22.5.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7th grade students is higher than for 6th grade students. The prevalence for 8th grade students is higher than for 6th grade students. The prevalence for 8th grade students is higher than for 7th grade students. The prevalence for Black students is higher than for Asian students. The prevalence for Black students is higher than for Hispanic students. The prevalence for Black students is higher than for White students. The prevalence for Hispanic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currently smoked cigarettes or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6.4. The percentage for Male students is 6.4. The percentage for Female students is 5.9. The percentage for 6th grade students is 4.8. The percentage for 7th grade students is 6.2. The percentage for 8th grade students is 7.0. The percentage for Asian students is 5.7. The percentage for Black students is 5.5. The percentage for Hispanic students is 9.7. The percentage for White students is 2.9.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7th grade students is higher than for 6th grade students. The prevalence for 8th grade students is higher than for 6th grade students. The prevalence for Black students is higher than for White students. The prevalence for Hispanic students is higher than for Asian students.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drank alcohol for the first time before age 11 years  (other than a few sips).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14.4. The percentage for Male students is 15.2. The percentage for Female students is 13.4. The percentage for 6th grade students is 13.3. The percentage for 7th grade students is 16.0. The percentage for 8th grade students is 13.5. The percentage for Asian students is 11.9. The percentage for Black students is 14.6. The percentage for Hispanic students is 15.6. The percentage for White students is 6.6.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7th grade students is higher than for 6th grade students. The prevalence for 7th grade students is higher than for 8th grade students. The prevalence for Asian students is higher than for White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2007-2017. This slide shows percentages from 2007 through 2017 for middle school students who drank alcohol for the first time before age 11 years  (other than a few sips).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17.6.  The percentage for 2012 is 14.2.  The percentage for 2015 is 10.9.  The percentage for 2017 is 14.4.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percentages of middle school students who tried marijuana for the first time before age 11 years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4.1. The percentage for Male students is 5.1. The percentage for Female students is 2.9. The percentage for 6th grade students is 2.6. The percentage for 7th grade students is 4.3. The percentage for 8th grade students is 4.7. The percentage for Asian students is 2.4. The percentage for Black students is 4.0. The percentage for Hispanic students is 4.9. The percentage for White students is 1.7.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7th grade students is higher than for 6th grade students. The prevalence for 8th grade students is higher than for 6th grade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2007-2017. This slide shows percentages from 2007 through 2017 for middle school students who tried marijuana for the first time before age 11 years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5.6.  The percentage for 2012 is 4.7.  The percentage for 2015 is 3.7.  The percentage for 2017 is 4.1.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ever used cocaine (any form of cocaine, including powder, crack, or freebase).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5.9. The percentage for Male students is 6.1. The percentage for Female students is 5.6. The percentage for 6th grade students is 5.0. The percentage for 7th grade students is 6.1. The percentage for 8th grade students is 6.0. The percentage for Asian students is 8.0. The percentage for Black students is 5.3. The percentage for Hispanic students is 8.0. The percentage for White students is 4.3.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2007-2017. This slide shows percentages from 2007 through 2017 for middle school students who ever used cocaine (any form of cocaine, including powder, crack, or freebase).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5.2.  The percentage for 2012 is 4.8.  The percentage for 2015 is 5.2.  The percentage for 2017 is 5.9.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ever used inhalants (sniffed glue, breathed the contents of spray cans, or inhaled any paints or sprays to get high).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8.3. The percentage for Male students is 7.1. The percentage for Female students is 9.3. The percentage for 6th grade students is 5.6. The percentage for 7th grade students is 9.9. The percentage for 8th grade students is 8.8. The percentage for Asian students is 5.9. The percentage for Black students is 7.8. The percentage for Hispanic students is 10.3. The percentage for White students is 5.9.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7th grade students is higher than for 6th grade students. The prevalence for 8th grade students is higher than for 6th grade students. The prevalence for Black students is higher than for White students. The prevalence for Hispanic students is higher than for Asian students.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2012-2017. This slide shows percentages from 2012 through 2017 for middle school students who ever used inhalants (sniffed glue, breathed the contents of spray cans, or inhaled any paints or sprays to get high).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10.5.  The percentage for 2015 is 8.7.  The percentage for 2017 is 8.3.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2012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ever took steroids without a doctor's prescription (pills or shots).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3.5. The percentage for Male students is 4.0. The percentage for Female students is 2.8. The percentage for 6th grade students is 2.6. The percentage for 7th grade students is 3.3. The percentage for 8th grade students is 3.7. The percentage for Asian students is 4.2. The percentage for Black students is 2.8. The percentage for Hispanic students is 5.7. The percentage for White students is 2.2.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8th grade students is higher than for 6th grade students.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2007-2017. This slide shows percentages from 2007 through 2017 for middle school students who ever carried a weapon (such as a gun, knife, or club).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33.8.  The percentage for 2012 is 22.8.  The percentage for 2015 is 23.1.  The percentage for 2017 is 26.7.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ever took prescription pain medicine without a doctor's prescription or differently than how a doctor told them to use it (counting drugs such as codeine, Vicodin, Oxycontin, hydrocodone, and Percocet).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8.1. The percentage for Male students is 8.4. The percentage for Female students is 7.5. The percentage for 6th grade students is 5.8. The percentage for 7th grade students is 8.6. The percentage for 8th grade students is 9.1. The percentage for Asian students is 5.8. The percentage for Black students is 7.6. The percentage for Hispanic students is 9.8. The percentage for White students is 5.2.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7th grade students is higher than for 6th grade students. The prevalence for 8th grade students is higher than for 6th grade students. The prevalence for Black students is higher than for White students. The prevalence for Hispanic students is higher than for Asian students.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percentages of middle school students who ever had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13.7. The percentage for Male students is 22.9. The percentage for Female students is 5.2. The percentage for 6th grade students is 7.4. The percentage for 7th grade students is 13.0. The percentage for 8th grade students is 20.5. The percentage for Asian students is 7.5. The percentage for Black students is 15.6. The percentage for Hispanic students is 10.8. The percentage for White students is 5.0.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7th grade students is higher than for 6th grade students. The prevalence for 8th grade students is higher than for 6th grade students. The prevalence for 8th grade students is higher than for 7th grade students. The prevalence for Black students is higher than for Asian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2007-2017. This slide shows percentages from 2007 through 2017 for middle school students who ever had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29.2.  The percentage for 2012 is 18.5.  The percentage for 2015 is 11.6.  The percentage for 2017 is 13.7.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percentages of middle school students who had sexual intercourse for the first time before age 11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5.1. The percentage for Male students is 8.8. The percentage for Female students is 1.7. The percentage for 6th grade students is 4.3. The percentage for 7th grade students is 5.0. The percentage for 8th grade students is 5.7. The percentage for Asian students is 3.5. The percentage for Black students is 5.6. The percentage for Hispanic students is 4.4. The percentage for White students is 2.0.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8th grade students is higher than for 6th grade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2007-2017. This slide shows percentages from 2007 through 2017 for middle school students who had sexual intercourse for the first time before age 11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10.3.  The percentage for 2012 is 9.1.  The percentage for 2015 is 5.0.  The percentage for 2017 is 5.1.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percentages of middle school students who ever had sexual intercourse with three or more persons.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4.9. The percentage for Male students is 8.7. The percentage for Female students is 1.3. The percentage for 6th grade students is 2.3. The percentage for 7th grade students is 4.4. The percentage for 8th grade students is 7.7. The percentage for Asian students is 4.0. The percentage for Black students is 5.5. The percentage for Hispanic students is 3.7. The percentage for White students is 2.3.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7th grade students is higher than for 6th grade students. The prevalence for 8th grade students is higher than for 6th grade students. The prevalence for 8th grade students is higher than for 7th grade students. The prevalence for Black students is higher than for Hispanic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2007-2017. This slide shows percentages from 2007 through 2017 for middle school students who ever had sexual intercourse with three or more persons.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12.0.  The percentage for 2012 is 8.1.  The percentage for 2015 is 4.7.  The percentage for 2017 is 4.9.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used a condom during last sexual intercourse (among students who ever had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67.8. The percentage for Male students is 71.2. The percentage for Female students is 53.7. The percentage for 6th grade students is 63.6. The percentage for 7th grade students is 67.2. The percentage for 8th grade students is 71.4. The percentage for Black students is 70.2. The percentage for Hispanic students is 56.4.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Black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2007-2017. This slide shows percentages from 2007 through 2017 for middle school students who used a condom during last sexual intercourse (among students who ever had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78.1.  The percentage for 2012 is 73.0.  The percentage for 2015 is 68.8.  The percentage for 2017 is 67.8.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percentages of middle school students who described themselves as slightly or very overweight.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20.4. The percentage for Male students is 18.4. The percentage for Female students is 22.2. The percentage for 6th grade students is 18.3. The percentage for 7th grade students is 19.9. The percentage for 8th grade students is 22.7. The percentage for Asian students is 23.5. The percentage for Black students is 19.2. The percentage for Hispanic students is 27.8. The percentage for White students is 15.9.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8th grade students is higher than for 6th grade students. The prevalence for 8th grade students is higher than for 7th grade students. The prevalence for Asian students is higher than for White students. The prevalence for Black students is higher than for White students.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percentages of middle school students who were ever in a physical fight.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67.5. The percentage for Male students is 75.4. The percentage for Female students is 59.6. The percentage for 6th grade students is 65.7. The percentage for 7th grade students is 68.1. The percentage for 8th grade students is 68.4. The percentage for Asian students is 45.0. The percentage for Black students is 75.0. The percentage for Hispanic students is 49.8. The percentage for White students is 35.3.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8th grade students is higher than for 6th grade students. The prevalence for Asian students is higher than for White students. The prevalence for Black students is higher than for Asian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2007-2017. This slide shows percentages from 2007 through 2017 for middle school students who described themselves as slightly or very overweight.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19.9.  The percentage for 2012 is 20.8.  The percentage for 2015 is 20.2.  The percentage for 2017 is 20.4.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36.6. The percentage for Male students is 42.5. The percentage for Female students is 31.0. The percentage for 6th grade students is 38.2. The percentage for 7th grade students is 35.5. The percentage for 8th grade students is 36.2. The percentage for Asian students is 40.5. The percentage for Black students is 35.4. The percentage for Hispanic students is 29.5. The percentage for White students is 59.8.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6th grade students is higher than for 7th grade students. The prevalence for Asian students is higher than for Hispanic students. The prevalence for Black students is higher than for Hispanic students. The prevalence for White students is higher than for Asian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2007-2017. This slide shows percentages from 2007 through 2017 for middle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32.7.  The percentage for 2012 is 38.7.  The percentage for 2015 is 38.6.  The percentage for 2017 is 36.6.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25.1. The percentage for Male students is 23.4. The percentage for Female students is 26.8. The percentage for 6th grade students is 25.9. The percentage for 7th grade students is 25.3. The percentage for 8th grade students is 23.7. The percentage for Asian students is 17.3. The percentage for Black students is 26.7. The percentage for Hispanic students is 28.2. The percentage for White students is 6.4.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Asian students is higher than for White students. The prevalence for Black students is higher than for Asian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2007-2017. This slide shows percentages from 2007 through 2017 for middle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27.8.  The percentage for 2012 is 24.2.  The percentage for 2015 is 24.4.  The percentage for 2017 is 25.1.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23.1. The percentage for Male students is 28.9. The percentage for Female students is 17.7. The percentage for 6th grade students is 24.9. The percentage for 7th grade students is 22.3. The percentage for 8th grade students is 22.4. The percentage for Asian students is 20.4. The percentage for Black students is 23.4. The percentage for Hispanic students is 17.7. The percentage for White students is 30.5.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6th grade students is higher than for 7th grade students. The prevalence for 6th grade students is higher than for 8th grade students. The prevalence for Black students is higher than for Hispanic students. The prevalence for White students is higher than for Asian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2007-2017. This slide shows percentages from 2007 through 2017 for middle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21.2.  The percentage for 2012 is 24.6.  The percentage for 2015 is 23.9.  The percentage for 2017 is 23.1.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percentages of middle school students who had ever been told by a doctor or nurse that they had asthma.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28.1. The percentage for Male students is 29.3. The percentage for Female students is 26.9. The percentage for 6th grade students is 28.0. The percentage for 7th grade students is 26.9. The percentage for 8th grade students is 29.1. The percentage for Asian students is 13.1. The percentage for Black students is 30.0. The percentage for Hispanic students is 24.4. The percentage for White students is 16.1.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Black students is higher than for Asian students. The prevalence for Black students is higher than for Hispanic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2007-2017. This slide shows percentages from 2007 through 2017 for middle school students who had ever been told by a doctor or nurse that they had asthma.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26.2.  The percentage for 2012 is 27.8.  The percentage for 2015 is 25.9.  The percentage for 2017 is 28.1.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got 8 or more hours of sleep (on an average school night).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52.2. The percentage for Male students is 52.6. The percentage for Female students is 51.9. The percentage for 6th grade students is 63.7. The percentage for 7th grade students is 49.1. The percentage for 8th grade students is 43.7. The percentage for Asian students is 55.0. The percentage for Black students is 49.7. The percentage for Hispanic students is 55.4. The percentage for White students is 69.7.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6th grade students is higher than for 7th grade students. The prevalence for 6th grade students is higher than for 8th grade students. The prevalence for 7th grade students is higher than for 8th grade students. The prevalence for Hispanic students is higher than for Black students. The prevalence for White students is higher than for Asian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2007-2017. This slide shows percentages from 2007 through 2017 for middle school students who were ever in a physical fight.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76.3.  The percentage for 2012 is 69.8.  The percentage for 2015 is 63.7.  The percentage for 2017 is 67.5.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described their grades in school as mostly A's or B's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66.3. The percentage for Male students is 63.0. The percentage for Female students is 69.4. The percentage for 6th grade students is 70.8. The percentage for 7th grade students is 64.0. The percentage for 8th grade students is 63.9. The percentage for Asian students is 78.7. The percentage for Black students is 63.3. The percentage for Hispanic students is 65.0. The percentage for White students is 90.0.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6th grade students is higher than for 7th grade students. The prevalence for 6th grade students is higher than for 8th grade students. The prevalence for Asian students is higher than for Black students. The prevalence for Asian students is higher than for Hispanic students. The prevalence for White students is higher than for Asian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2015-2017. This slide shows percentages from 2015 through 2017 for middle school students who described their grades in school as mostly A's or B's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69.9.  The percentage for 2017 is 66.3.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percentages of middle school students who are transgender. </a:t>
            </a:r>
            <a:endParaRPr lang="en-US" dirty="0"/>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0.9. The percentage for Male students is 0.6. The percentage for Female students is 1.0. The percentage for 6th grade students is 0.5. The percentage for 7th grade students is 0.9. The percentage for 8th grade students is </a:t>
            </a:r>
            <a:r>
              <a:rPr lang="en-US" sz="1000" baseline="0">
                <a:latin typeface="Arial" pitchFamily="34" charset="0"/>
              </a:rPr>
              <a:t>0.8</a:t>
            </a:r>
            <a:r>
              <a:rPr lang="en-US" sz="1000" baseline="0" smtClean="0">
                <a:latin typeface="Arial" pitchFamily="34" charset="0"/>
              </a:rPr>
              <a:t>. </a:t>
            </a:r>
            <a:r>
              <a:rPr lang="en-US" sz="1000" baseline="0" dirty="0">
                <a:latin typeface="Arial" pitchFamily="34" charset="0"/>
              </a:rPr>
              <a:t>The percentage for Black students is 0.4. The percentage for Hispanic students is 1.8. The percentage for White students is 1.3.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7th grade students is higher than for 6th grade students. The prevalence for Black students is higher than for Asian students. The prevalence for Hispanic students is higher than for Asian students. The prevalence for Hispanic students is higher than for Black students. The prevalence for White students is higher than for Asian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never or rarely wore a helmet when they rode a bicycle or used rollerblades or a skateboard (among students who rode a bicycle or used rollerblades or a skateboard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70.7. The percentage for Male students is 73.7. The percentage for Female students is 67.4. The percentage for 6th grade students is 63.5. The percentage for 7th grade students is 72.4. The percentage for 8th grade students is 77.8. The percentage for Asian students is 44.4. The percentage for Black students is 79.3. The percentage for Hispanic students is 70.2. The percentage for White students is 16.9.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7th grade students is higher than for 6th grade students. The prevalence for 8th grade students is higher than for 6th grade students. The prevalence for 8th grade students is higher than for 7th grade students. The prevalence for Asian students is higher than for White students. The prevalence for Black students is higher than for Asian students. The prevalence for Black students is higher than for Hispanic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2012-2017. This slide shows percentages from 2012 through 2017 for middle school students who never or rarely wore a helmet when they rode a bicycle or used rollerblades or a skateboard (among students who rode a bicycle or used rollerblades or a skateboard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71.1.  The percentage for 2015 is 67.4.  The percentage for 2017 is 70.7.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2012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did not go to school because they felt unsafe at school or on their way to or from school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16.1. The percentage for Male students is 15.4. The percentage for Female students is 16.6. The percentage for 6th grade students is 16.8. The percentage for 7th grade students is 16.0. The percentage for 8th grade students is 14.9. The percentage for Asian students is 11.5. The percentage for Black students is 16.2. The percentage for Hispanic students is 18.5. The percentage for White students is 6.1.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Asian students is higher than for White students. The prevalence for Black students is higher than for Asian students. The prevalence for Black students is higher than for White students. The prevalence for Hispanic students is higher than for Asian students.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2012-2017. This slide shows percentages from 2012 through 2017 for middle school students who did not go to school because they felt unsafe at school or on their way to or from school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13.3.  The percentage for 2015 is 12.9.  The percentage for 2017 is 16.1.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2012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have been afraid of being beaten up at school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14.8. The percentage for Male students is 14.5. The percentage for Female students is 15.0. The percentage for 6th grade students is 17.7. The percentage for 7th grade students is 15.0. The percentage for 8th grade students is 11.1. The percentage for Asian students is 15.4. The percentage for Black students is 12.0. The percentage for Hispanic students is 20.6. The percentage for White students is 19.9.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6th grade students is higher than for 7th grade students. The prevalence for 6th grade students is higher than for 8th grade students. The prevalence for 7th grade students is higher than for 8th grade students. The prevalence for Hispanic students is higher than for Black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2012-2017. This slide shows percentages from 2012 through 2017 for middle school students who have been afraid of being beaten up at school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14.7.  The percentage for 2015 is 14.4.  The percentage for 2017 is 14.8.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2012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have been a member of a gang or crew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13.1. The percentage for Male students is 14.5. The percentage for Female students is 11.5. The percentage for 6th grade students is 14.0. The percentage for 7th grade students is 13.1. The percentage for 8th grade students is 11.4. The percentage for Asian students is 9.6. The percentage for Black students is 14.5. The percentage for Hispanic students is 10.4. The percentage for White students is 4.5.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6th grade students is higher than for 8th grade students. The prevalence for Asian students is higher than for White students. The prevalence for Black students is higher than for Asian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percentages of middle school students who were ever bullied on school property.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32.5. The percentage for Male students is 27.2. The percentage for Female students is 37.6. The percentage for 6th grade students is 35.1. The percentage for 7th grade students is 33.9. The percentage for 8th grade students is 28.0. The percentage for Asian students is 35.7. The percentage for Black students is 30.4. The percentage for Hispanic students is 33.9. The percentage for White students is 40.6.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6th grade students is higher than for 8th grade students. The prevalence for 7th grade students is higher than for 8th grade students. The prevalence for Hispanic students is higher than for Black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2012-2017. This slide shows percentages from 2012 through 2017 for middle school students who have been a member of a gang or crew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15.8.  The percentage for 2015 is 17.0.  The percentage for 2017 is 13.1.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2012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experienced physical dating violence (being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10.0. The percentage for Male students is 10.6. The percentage for Female students is 9.0. The percentage for 6th grade students is 9.5. The percentage for 7th grade students is 9.0. The percentage for 8th grade students is 10.7. The percentage for Black students is 9.6. The percentage for Hispanic students is 11.9. The percentage for White students is 7.9.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2012-2017. This slide shows percentages from 2012 through 2017 for middle school students who experienced physical dating violence (being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10.2.  The percentage for 2015 is 9.7.  The percentage for 2017 is 10.0.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2012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have ever bullied someone else on school property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14.5. The percentage for Male students is 13.2. The percentage for Female students is 15.7. The percentage for 6th grade students is 14.7. The percentage for 7th grade students is 15.0. The percentage for 8th grade students is 13.5. The percentage for Asian students is 11.2. The percentage for Black students is 14.9. The percentage for Hispanic students is 16.0. The percentage for White students is 8.8.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2012-2017. This slide shows percentages from 2012 through 2017 for middle school students who have ever bullied someone else on school property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17.0.  The percentage for 2015 is 13.9.  The percentage for 2017 is 14.5.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2012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currently drank alcohol (at least one drink of alcohol,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9.0. The percentage for Male students is 8.6. The percentage for Female students is 9.2. The percentage for 6th grade students is 6.0. The percentage for 7th grade students is 9.0. The percentage for 8th grade students is 11.6. The percentage for Asian students is 5.4. The percentage for Black students is 8.4. The percentage for Hispanic students is 11.9. The percentage for White students is 6.0.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7th grade students is higher than for 6th grade students. The prevalence for 8th grade students is higher than for 6th grade students. The prevalence for 8th grade students is higher than for 7th grade students. The prevalence for Black students is higher than for White students. The prevalence for Hispanic students is higher than for Asian students.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2012-2017. This slide shows percentages from 2012 through 2017 for middle school students who currently drank alcohol (at least one drink of alcohol,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12.6.  The percentage for 2015 is 8.7.  The percentage for 2017 is 9.0.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2012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currently used marijuana (one or more times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9.8. The percentage for Male students is 10.6. The percentage for Female students is 8.9. The percentage for 6th grade students is 5.4. The percentage for 7th grade students is 9.2. The percentage for 8th grade students is 14.4. The percentage for Asian students is 4.5. The percentage for Black students is 10.1. The percentage for Hispanic students is 10.0. The percentage for White students is 4.7.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7th grade students is higher than for 6th grade students. The prevalence for 8th grade students is higher than for 6th grade students. The prevalence for 8th grade students is higher than for 7th grade students. The prevalence for Black students is higher than for Asian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2012-2017. This slide shows percentages from 2012 through 2017 for middle school students who currently used marijuana (one or more times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9.3.  The percentage for 2015 is 7.6.  The percentage for 2017 is 9.8.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2012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have ever used synthetic marijuana (also called "K2," "Spice," "fake weed," "King Kong," "Yucatan Fire," "Skunk," or "Moon Rocks,"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10.1. The percentage for Male students is 10.6. The percentage for Female students is 9.5. The percentage for 6th grade students is 9.0. The percentage for 7th grade students is 10.2. The percentage for 8th grade students is 10.3. The percentage for Asian students is 9.1. The percentage for Black students is 9.7. The percentage for Hispanic students is 13.0. The percentage for White students is 4.5.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Asian students is higher than for White students. The prevalence for Black students is higher than for White students.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2012-2017. This slide shows percentages from 2012 through 2017 for middle school students who were ever bullied on school property.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29.9.  The percentage for 2015 is 30.8.  The percentage for 2017 is 32.5.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2012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2015-2017. This slide shows percentages from 2015 through 2017 for middle school students who have ever used synthetic marijuana (also called "K2," "Spice," "fake weed," "King Kong," "Yucatan Fire," "Skunk," or "Moon Rocks,"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4.0.  The percentage for 2017 is 10.1.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currently used synthetic marijuana (also called “K2,” “Spice,” “fake weed,” “King Kong,” “Yucatan Fire,” “Skunk,” or “Moon Rocks,” one or more times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5.1. The percentage for Male students is 5.0. The percentage for Female students is 4.9. The percentage for 6th grade students is 4.7. The percentage for 7th grade students is 4.9. The percentage for 8th grade students is 4.7. The percentage for Asian students is 5.2. The percentage for Black students is 4.5. The percentage for Hispanic students is 7.6. The percentage for White students is 2.4.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2015-2017. This slide shows percentages from 2015 through 2017 for middle school students who currently used synthetic marijuana (also called “K2,” “Spice,” “fake weed,” “King Kong,” “Yucatan Fire,” “Skunk,” or “Moon Rocks,” one or more times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3.2.  The percentage for 2017 is 5.1.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have ever gone without eating for 24 hours or more to lose weight or to keep from gaining weight (also called fasting).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22.1. The percentage for Male students is 19.8. The percentage for Female students is 24.1. The percentage for 6th grade students is 19.7. The percentage for 7th grade students is 22.6. The percentage for 8th grade students is 23.5. The percentage for Asian students is 14.0. The percentage for Black students is 23.1. The percentage for Hispanic students is 23.1. The percentage for White students is 9.4.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7th grade students is higher than for 6th grade students. The prevalence for 8th grade students is higher than for 6th grade students. The prevalence for Black students is higher than for Asian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2007-2017. This slide shows percentages from 2007 through 2017 for middle school students who have ever gone without eating for 24 hours or more to lose weight or to keep from gaining weight (also called fasting).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20.7.  The percentage for 2012 is 21.3.  The percentage for 2015 is 20.9.  The percentage for 2017 is 22.1.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percentages of middle school students who have ever vomited or taken laxatives to lose weight or to keep from gaining 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7.9. The percentage for Male students is 8.2. The percentage for Female students is 7.5. The percentage for 6th grade students is 6.6. The percentage for 7th grade students is 8.6. The percentage for 8th grade students is 7.9. The percentage for Asian students is 4.4. The percentage for Black students is 8.1. The percentage for Hispanic students is 8.6. The percentage for White students is 2.4.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7th grade students is higher than for 6th grade students. The prevalence for Black students is higher than for Asian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2007-2017. This slide shows percentages from 2007 through 2017 for middle school students who have ever vomited or taken laxatives to lose weight or to keep from gaining 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9.4.  The percentage for 2012 is 7.1.  The percentage for 2015 is 7.4.  The percentage for 2017 is 7.9.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reported that some of their classroom teachers provide short physical activity breaks during regular class time (not counting their physical education teacher).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27.9. The percentage for Male students is 29.1. The percentage for Female students is 26.6. The percentage for 6th grade students is 31.5. The percentage for 7th grade students is 25.4. The percentage for 8th grade students is 26.3. The percentage for Asian students is 17.9. The percentage for Black students is 31.3. The percentage for Hispanic students is 22.3. The percentage for White students is 10.9.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6th grade students is higher than for 7th grade students. The prevalence for 6th grade students is higher than for 8th grade students. The prevalence for Asian students is higher than for White students. The prevalence for Black students is higher than for Asian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percentages of middle school students who have been taught about AIDS or HIV infection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51.2. The percentage for Male students is 52.5. The percentage for Female students is 50.0. The percentage for 6th grade students is 38.3. The percentage for 7th grade students is 49.4. The percentage for 8th grade students is 66.6. The percentage for Asian students is 36.9. The percentage for Black students is 53.8. The percentage for Hispanic students is 46.6. The percentage for White students is 40.2.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7th grade students is higher than for 6th grade students. The prevalence for 8th grade students is higher than for 6th grade students. The prevalence for 8th grade students is higher than for 7th grade students. The prevalence for Black students is higher than for Asian students. The prevalence for Black students is higher than for Hispanic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2007-2017. This slide shows percentages from 2007 through 2017 for middle school students who have been taught about AIDS or HIV infection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72.2.  The percentage for 2012 is 56.5.  The percentage for 2015 is 43.4.  The percentage for 2017 is 51.2.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were ever electronically bullied (counting being bullied through texting, Instagram, Facebook, or other social media).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13.5. The percentage for Male students is 9.1. The percentage for Female students is 17.8. The percentage for 6th grade students is 12.1. The percentage for 7th grade students is 14.1. The percentage for 8th grade students is 14.0. The percentage for Asian students is 16.1. The percentage for Black students is 12.4. The percentage for Hispanic students is 15.6. The percentage for White students is 15.9.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7th grade students is higher than for 6th grade students. The prevalence for 8th grade students is higher than for 6th grade students. The prevalence for Hispanic students is higher than for Black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would most likely talk with their parent or other adult family member about their feelings (among students who report having felt sad, empty, hopeless, angry, or anxious).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32.6. The percentage for Male students is 36.3. The percentage for Female students is 29.9. The percentage for 6th grade students is 40.7. The percentage for 7th grade students is 30.4. The percentage for 8th grade students is 26.7. The percentage for Asian students is 29.1. The percentage for Black students is 33.2. The percentage for Hispanic students is 25.6. The percentage for White students is 44.8.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6th grade students is higher than for 7th grade students. The prevalence for 6th grade students is higher than for 8th grade students. The prevalence for 7th grade students is higher than for 8th grade students. The prevalence for Black students is higher than for Hispanic students. The prevalence for White students is higher than for Asian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percentages of middle school students who reported that there is at least one teacher or other adult in this school that they can talk to if they have a problem.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67.8. The percentage for Male students is 65.8. The percentage for Female students is 69.9. The percentage for 6th grade students is 68.1. The percentage for 7th grade students is 67.0. The percentage for 8th grade students is 68.8. The percentage for Asian students is 60.8. The percentage for Black students is 70.3. The percentage for Hispanic students is 61.6. The percentage for White students is 63.5.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Black students is higher than for Asian students. The prevalence for Black students is higher than for Hispanic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2012-2017. This slide shows percentages from 2012 through 2017 for middle school students who reported that there is at least one teacher or other adult in this school that they can talk to if they have a problem.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65.2.  The percentage for 2015 is 68.5.  The percentage for 2017 is 67.8.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2012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usually slept in the home of a friend, family member, or other person because they had to leave their home or their parent or guardian cannot afford housing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2.8. The percentage for Male students is 3.2. The percentage for Female students is 2.4. The percentage for 6th grade students is 2.3. The percentage for 7th grade students is 2.7. The percentage for 8th grade students is 3.4. The percentage for Asian students is 2.9. The percentage for Black students is 2.7. The percentage for Hispanic students is 3.6. The percentage for White students is 0.9.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8th grade students is higher than for 6th grade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have ever slept away from their parents or guardians because they were kicked out, ran away, or were abandoned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6.7. The percentage for Male students is 7.2. The percentage for Female students is 6.2. The percentage for 6th grade students is 5.1. The percentage for 7th grade students is 5.9. The percentage for 8th grade students is 8.5. The percentage for Asian students is 3.3. The percentage for Black students is 6.6. The percentage for Hispanic students is 8.1. The percentage for White students is 3.7.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8th grade students is higher than for 6th grade students. The prevalence for 8th grade students is higher than for 7th grade students. The prevalence for Black students is higher than for Asian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the percentage of middle school students who most of the time or always went hungry because there was not enough food in their home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1.9. The percentage for Male students is 2.2. The percentage for Female students is 1.6. The percentage for 6th grade students is 2.0. The percentage for 7th grade students is 2.0. The percentage for 8th grade students is 1.6. The percentage for Asian students is 3.3. The percentage for Black students is 1.9. The percentage for Hispanic students is 2.7. The percentage for White students is 0.8.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District of Columbia (Including Charter Schools) (Including Charter Schools) Youth Risk Behavior Surveys, 2012-2017. This slide shows percentages from 2012 through 2017 for middle school students who most of the time or always went hungry because there was not enough food in their home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2.4.  The percentage for 2015 is 2.5.  The percentage for 2017 is 1.9.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2012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District of Columbia (Including Charter Schools) Youth Risk Behavior Survey. This slide shows percentages of middle school students who have ever been given money, a place to stay, food, or something else of value in exchange for sex.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5.7. The percentage for Male students is 7.0. The percentage for Female students is 4.1. The percentage for 6th grade students is 5.1. The percentage for 7th grade students is 5.2. The percentage for 8th grade students is 5.9. The percentage for Asian students is 6.0. The percentage for Black students is 5.4. The percentage for Hispanic students is 7.5. The percentage for White students is 2.1.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Asian students is higher than for White students. The prevalence for Black students is higher than for White students.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97</a:t>
            </a:fld>
            <a:endParaRPr lang="en-US"/>
          </a:p>
        </p:txBody>
      </p:sp>
    </p:spTree>
    <p:extLst>
      <p:ext uri="{BB962C8B-B14F-4D97-AF65-F5344CB8AC3E}">
        <p14:creationId xmlns:p14="http://schemas.microsoft.com/office/powerpoint/2010/main" val="1054960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677863" y="2286000"/>
            <a:ext cx="7788275"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354138" y="3886200"/>
            <a:ext cx="6435725"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1524000"/>
            <a:ext cx="8059738"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42900"/>
            <a:ext cx="2052638" cy="5295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342900"/>
            <a:ext cx="6007100" cy="5295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09600" y="1524000"/>
            <a:ext cx="8059738"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119772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1524000"/>
            <a:ext cx="8059738"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52875"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524000"/>
            <a:ext cx="3954463"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3305175" y="6310313"/>
            <a:ext cx="4619625"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
        <p:nvSpPr>
          <p:cNvPr id="1029" name="Text Box 12"/>
          <p:cNvSpPr txBox="1">
            <a:spLocks noChangeArrowheads="1"/>
          </p:cNvSpPr>
          <p:nvPr/>
        </p:nvSpPr>
        <p:spPr bwMode="auto">
          <a:xfrm>
            <a:off x="5283200" y="6172200"/>
            <a:ext cx="1911350"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Rode with a Driver Who Had Been Drinking Alcohol,*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 a car</a:t>
            </a:r>
          </a:p>
          <a:p>
            <a:r>
              <a:rPr lang="en-US" sz="900" b="1" baseline="50000" dirty="0">
                <a:solidFill>
                  <a:srgbClr val="FFCC00"/>
                </a:solidFill>
              </a:rPr>
              <a:t>†</a:t>
            </a:r>
            <a:r>
              <a:rPr lang="en-US" sz="1100" dirty="0">
                <a:solidFill>
                  <a:srgbClr val="FFCC00"/>
                </a:solidFill>
              </a:rPr>
              <a:t>F &gt; M; 7th &gt; 6th, 8th &gt; 6th; B &gt; W, H &gt; A, 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Ever Electronically Bullied,*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*Counting being bullied through texting, Instagram, Facebook, or other social media</a:t>
            </a:r>
          </a:p>
          <a:p>
            <a:r>
              <a:rPr lang="en-US" sz="900" b="1" baseline="50000" dirty="0">
                <a:solidFill>
                  <a:srgbClr val="FFCC00"/>
                </a:solidFill>
              </a:rPr>
              <a:t>†</a:t>
            </a:r>
            <a:r>
              <a:rPr lang="en-US" sz="1100" dirty="0">
                <a:solidFill>
                  <a:srgbClr val="FFCC00"/>
                </a:solidFill>
              </a:rPr>
              <a:t>Increased 2012-2017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2012-2017 - QN13</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Seriously Thought About Killing Themselves,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F &gt; M; 7th &gt; 6th, 8th &gt; 6th;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QN14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Seriously Thought About Killing Themselves,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No change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2009, 2011.</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2007-2017 - QN14</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Made a Plan About How They Would Kill Themselves,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F &gt; M; 7th &gt; 6th, 8th &gt; 6th; B &gt; W, H &gt; A, 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QN15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Made a Plan About How They Would Kill Themselves,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Increased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2009, 2011.</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2007-2017 - QN15</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Tried to Kill Themselves,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F &gt; M; A &gt; W, B &gt; W, H &gt; A, 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QN16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Tried to Kill Themselves,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No change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2009, 2011.</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2007-2017 - QN16</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Tried Cigarette Smoking for the First Time Before Age 11 Years,*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*Even one or two puffs</a:t>
            </a:r>
          </a:p>
          <a:p>
            <a:r>
              <a:rPr lang="en-US" sz="900" b="1" baseline="50000" dirty="0">
                <a:solidFill>
                  <a:srgbClr val="FFCC00"/>
                </a:solidFill>
              </a:rPr>
              <a:t>†</a:t>
            </a:r>
            <a:r>
              <a:rPr lang="en-US" sz="1100" dirty="0">
                <a:solidFill>
                  <a:srgbClr val="FFCC00"/>
                </a:solidFill>
              </a:rPr>
              <a:t>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QN18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7th &gt; 6th; B &gt; W, 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QN19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2009, 2011.</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2007-2017 - QN19</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Rode with a Driver Who Had Been Drinking Alcohol,*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 a car</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2009, 2011.</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2007-2017 - QN9</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Frequently,*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20 or more days during the 30 days before the survey</a:t>
            </a:r>
          </a:p>
          <a:p>
            <a:r>
              <a:rPr lang="en-US" sz="900" b="1" baseline="50000" dirty="0">
                <a:solidFill>
                  <a:srgbClr val="FFCC00"/>
                </a:solidFill>
              </a:rPr>
              <a:t>†</a:t>
            </a:r>
            <a:r>
              <a:rPr lang="en-US" sz="1100" dirty="0">
                <a:solidFill>
                  <a:srgbClr val="FFCC00"/>
                </a:solidFill>
              </a:rPr>
              <a:t>M &gt; F; 8th &gt; 6th; H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QNFRCIG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Frequently,*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*On 20 or more days during the 30 days before the survey</a:t>
            </a:r>
          </a:p>
          <a:p>
            <a:r>
              <a:rPr lang="en-US" sz="900" b="1" baseline="50000" dirty="0">
                <a:solidFill>
                  <a:srgbClr val="FFCC00"/>
                </a:solidFill>
              </a:rPr>
              <a:t>†</a:t>
            </a:r>
            <a:r>
              <a:rPr lang="en-US" sz="1100" dirty="0">
                <a:solidFill>
                  <a:srgbClr val="FFCC00"/>
                </a:solidFill>
              </a:rPr>
              <a:t>No change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2009, 2011.</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2007-2017 - QNFRCIG</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Daily,*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all 30 days during the 30 days before the survey</a:t>
            </a:r>
          </a:p>
          <a:p>
            <a:r>
              <a:rPr lang="en-US" sz="900" b="1" baseline="50000" dirty="0">
                <a:solidFill>
                  <a:srgbClr val="FFCC00"/>
                </a:solidFill>
              </a:rPr>
              <a:t>†</a:t>
            </a:r>
            <a:r>
              <a:rPr lang="en-US" sz="1100" dirty="0">
                <a:solidFill>
                  <a:srgbClr val="FFCC00"/>
                </a:solidFill>
              </a:rPr>
              <a:t>H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QNDAYCIG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Daily,*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*On all 30 days during the 30 days before the survey</a:t>
            </a:r>
          </a:p>
          <a:p>
            <a:r>
              <a:rPr lang="en-US" sz="900" b="1" baseline="50000" dirty="0">
                <a:solidFill>
                  <a:srgbClr val="FFCC00"/>
                </a:solidFill>
              </a:rPr>
              <a:t>†</a:t>
            </a:r>
            <a:r>
              <a:rPr lang="en-US" sz="1100" dirty="0">
                <a:solidFill>
                  <a:srgbClr val="FFCC00"/>
                </a:solidFill>
              </a:rPr>
              <a:t>No change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2009, 2011.</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2007-2017 - QNDAYCIG</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Used an Electronic Vapor Product,*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a:t>
            </a:r>
          </a:p>
          <a:p>
            <a:r>
              <a:rPr lang="en-US" sz="900" b="1" baseline="50000" dirty="0">
                <a:solidFill>
                  <a:srgbClr val="FFCC00"/>
                </a:solidFill>
              </a:rPr>
              <a:t>†</a:t>
            </a:r>
            <a:r>
              <a:rPr lang="en-US" sz="1100" dirty="0">
                <a:solidFill>
                  <a:srgbClr val="FFCC00"/>
                </a:solidFill>
              </a:rPr>
              <a:t>7th &gt; 6th, 8th &gt; 6th, 8th &gt; 7th; A &gt; W, B &gt; W, H &gt; A, 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QN21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Used an Electronic Vapor Product,*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2015-2017 - QN21</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Used an Electronic Vapor Product,*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 on at least 1 day during the 30 days before the survey</a:t>
            </a:r>
          </a:p>
          <a:p>
            <a:r>
              <a:rPr lang="en-US" sz="900" b="1" baseline="50000" dirty="0">
                <a:solidFill>
                  <a:srgbClr val="FFCC00"/>
                </a:solidFill>
              </a:rPr>
              <a:t>†</a:t>
            </a:r>
            <a:r>
              <a:rPr lang="en-US" sz="1100" dirty="0">
                <a:solidFill>
                  <a:srgbClr val="FFCC00"/>
                </a:solidFill>
              </a:rPr>
              <a:t>7th &gt; 6th, 8th &gt; 6th; A &gt; W, B &gt; W, 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QN22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Used an Electronic Vapor Product,*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 on at least 1 day during the 30 days before the survey</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2015-2017 - QN22</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a:solidFill>
                  <a:srgbClr val="FFCC00"/>
                </a:solidFill>
              </a:rPr>
              <a:t>8th &gt; 6th, 8th &gt; 7th; B &gt; W, 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QN25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2009, 2011.</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2007-2017 - QN25</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Carried a Weapon,*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*Such as a gun, knife, or club</a:t>
            </a:r>
          </a:p>
          <a:p>
            <a:r>
              <a:rPr lang="en-US" sz="900" b="1" baseline="50000" dirty="0">
                <a:solidFill>
                  <a:srgbClr val="FFCC00"/>
                </a:solidFill>
              </a:rPr>
              <a:t>†</a:t>
            </a:r>
            <a:r>
              <a:rPr lang="en-US" sz="1100" dirty="0">
                <a:solidFill>
                  <a:srgbClr val="FFCC00"/>
                </a:solidFill>
              </a:rPr>
              <a:t>M &gt; F; 7th &gt; 6th, 8th &gt; 6th, 8th &gt; 7th; B &gt; A, B &gt; H, B &gt; W, H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QN10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or Cigars,*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7th &gt; 6th, 8th &gt; 6th; B &gt; W, H &gt; A, 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QNTB2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Drank Alcohol for the First Time Before Age 11 Years,*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*Other than a few sips</a:t>
            </a:r>
          </a:p>
          <a:p>
            <a:r>
              <a:rPr lang="en-US" sz="900" b="1" baseline="50000" dirty="0">
                <a:solidFill>
                  <a:srgbClr val="FFCC00"/>
                </a:solidFill>
              </a:rPr>
              <a:t>†</a:t>
            </a:r>
            <a:r>
              <a:rPr lang="en-US" sz="1100" dirty="0">
                <a:solidFill>
                  <a:srgbClr val="FFCC00"/>
                </a:solidFill>
              </a:rPr>
              <a:t>M &gt; F; 7th &gt; 6th, 7th &gt; 8th; A &gt; W,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QN27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Drank Alcohol for the First Time Before Age 11 Years,*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*Other than a few sips</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2009, 2011.</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2007-2017 - QN27</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Tried Marijuana for the First Time Before Age 11 Years,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M &gt; F; 7th &gt; 6th, 8th &gt; 6th; B &gt; W, H &gt; A,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QN29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Tried Marijuana for the First Time Before Age 11 Years,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2009, 2011.</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2007-2017 - QN29</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Used Cocaine,*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*Any form of cocaine, including powder, crack, or freebase</a:t>
            </a:r>
          </a:p>
          <a:p>
            <a:r>
              <a:rPr lang="en-US" sz="900" b="1" baseline="50000" dirty="0">
                <a:solidFill>
                  <a:srgbClr val="FFCC00"/>
                </a:solidFill>
              </a:rPr>
              <a:t>†</a:t>
            </a:r>
            <a:r>
              <a:rPr lang="en-US" sz="1100" dirty="0">
                <a:solidFill>
                  <a:srgbClr val="FFCC00"/>
                </a:solidFill>
              </a:rPr>
              <a:t>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QN30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Used Cocaine,*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*Any form of cocaine, including powder, crack, or freebase</a:t>
            </a:r>
          </a:p>
          <a:p>
            <a:r>
              <a:rPr lang="en-US" sz="900" b="1" baseline="50000" dirty="0">
                <a:solidFill>
                  <a:srgbClr val="FFCC00"/>
                </a:solidFill>
              </a:rPr>
              <a:t>†</a:t>
            </a:r>
            <a:r>
              <a:rPr lang="en-US" sz="1100" dirty="0">
                <a:solidFill>
                  <a:srgbClr val="FFCC00"/>
                </a:solidFill>
              </a:rPr>
              <a:t>No change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2009, 2011.</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2007-2017 - QN30</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Used Inhalants,*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*Sniffed glue, breathed the contents of spray cans, or inhaled any paints or sprays to get high</a:t>
            </a:r>
          </a:p>
          <a:p>
            <a:r>
              <a:rPr lang="en-US" sz="900" b="1" baseline="50000" dirty="0">
                <a:solidFill>
                  <a:srgbClr val="FFCC00"/>
                </a:solidFill>
              </a:rPr>
              <a:t>†</a:t>
            </a:r>
            <a:r>
              <a:rPr lang="en-US" sz="1100" dirty="0">
                <a:solidFill>
                  <a:srgbClr val="FFCC00"/>
                </a:solidFill>
              </a:rPr>
              <a:t>F &gt; M; 7th &gt; 6th, 8th &gt; 6th; B &gt; W, H &gt; A, 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QN31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Used Inhalants,*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*Sniffed glue, breathed the contents of spray cans, or inhaled any paints or sprays to get high</a:t>
            </a:r>
          </a:p>
          <a:p>
            <a:r>
              <a:rPr lang="en-US" sz="900" b="1" baseline="50000" dirty="0">
                <a:solidFill>
                  <a:srgbClr val="FFCC00"/>
                </a:solidFill>
              </a:rPr>
              <a:t>†</a:t>
            </a:r>
            <a:r>
              <a:rPr lang="en-US" sz="1100" dirty="0">
                <a:solidFill>
                  <a:srgbClr val="FFCC00"/>
                </a:solidFill>
              </a:rPr>
              <a:t>Decreased 2012-2017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2012-2017 - QN31</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Took Steroids Without a Doctor's Prescription,*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*Pills or shots</a:t>
            </a:r>
          </a:p>
          <a:p>
            <a:r>
              <a:rPr lang="en-US" sz="900" b="1" baseline="50000" dirty="0">
                <a:solidFill>
                  <a:srgbClr val="FFCC00"/>
                </a:solidFill>
              </a:rPr>
              <a:t>†</a:t>
            </a:r>
            <a:r>
              <a:rPr lang="en-US" sz="1100" dirty="0">
                <a:solidFill>
                  <a:srgbClr val="FFCC00"/>
                </a:solidFill>
              </a:rPr>
              <a:t>M &gt; F; 8th &gt; 6th; 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QN32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Carried a Weapon,*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*Such as a gun, knife, or club</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2009, 2011.</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2007-2017 - QN10</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Took Prescription Pain Medicine Without a Doctor's Prescription or Differently Than How a Doctor Told Them to Use It,*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*Counting drugs such as codeine, Vicodin, Oxycontin, hydrocodone, and Percocet</a:t>
            </a:r>
          </a:p>
          <a:p>
            <a:r>
              <a:rPr lang="en-US" sz="900" b="1" baseline="50000" dirty="0">
                <a:solidFill>
                  <a:srgbClr val="FFCC00"/>
                </a:solidFill>
              </a:rPr>
              <a:t>†</a:t>
            </a:r>
            <a:r>
              <a:rPr lang="en-US" sz="1100" dirty="0">
                <a:solidFill>
                  <a:srgbClr val="FFCC00"/>
                </a:solidFill>
              </a:rPr>
              <a:t>7th &gt; 6th, 8th &gt; 6th; B &gt; W, H &gt; A, 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QN33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Had Sexual Intercourse,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M &gt; F; 7th &gt; 6th, 8th &gt; 6th, 8th &gt; 7th; B &gt; A, B &gt; H,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QN34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Had Sexual Intercourse,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2009, 2011.</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2007-2017 - QN34</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Had Sexual Intercourse for the First Time Before Age 11 Years,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M &gt; F; 8th &gt; 6th;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QN35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Had Sexual Intercourse for the First Time Before Age 11 Years,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2009, 2011.</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2007-2017 - QN35</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Had Sexual Intercourse with Three or More Persons,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M &gt; F; 7th &gt; 6th, 8th &gt; 6th, 8th &gt; 7th; B &gt; 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QN36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Had Sexual Intercourse with Three or More Persons,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2009, 2011.</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2007-2017 - QN36</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Used a Condom During Last Sexual Intercourse,*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*Among students who ever had sexual intercourse</a:t>
            </a:r>
          </a:p>
          <a:p>
            <a:r>
              <a:rPr lang="en-US" sz="900" b="1" baseline="50000" dirty="0">
                <a:solidFill>
                  <a:srgbClr val="FFCC00"/>
                </a:solidFill>
              </a:rPr>
              <a:t>†</a:t>
            </a:r>
            <a:r>
              <a:rPr lang="en-US" sz="1100" dirty="0">
                <a:solidFill>
                  <a:srgbClr val="FFCC00"/>
                </a:solidFill>
              </a:rPr>
              <a:t>M &gt; F; B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QN37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Used a Condom During Last Sexual Intercourse,*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*Among students who ever had sexual intercourse</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2009, 2011.</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2007-2017 - QN37</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Described Themselves As Slightly or Very Overweight,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F &gt; M; 8th &gt; 6th, 8th &gt; 7th; A &gt; W, B &gt; W, 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QN38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Ever in a Physical Fight,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M &gt; F; 8th &gt; 6th; A &gt; W, B &gt; A, B &gt; H,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QN11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Described Themselves As Slightly or Very Overweight,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No change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2009, 2011.</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2007-2017 - QN38</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Physically Active at Least 60 Minutes Per Day on 5 or More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M &gt; F; 6th &gt; 7th; A &gt; H, B &gt; H, W &gt; A,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QN41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Physically Active at Least 60 Minutes Per Day on 5 or More Days,*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Increased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2009, 2011.</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2007-2017 - QN41</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Did Not Participate in at Least 60 Minutes of Physical Activity on at Least 1 Day,*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F &gt; M; A &gt; W, B &gt; A, B &gt; W, H &gt; A,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QNPA0DAY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Did Not Participate in at Least 60 Minutes of Physical Activity on at Least 1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No change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2009, 2011.</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2007-2017 - QNPA0DAY</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Physically Active at Least 60 Minutes Per Day on All 7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M &gt; F; 6th &gt; 7th, 6th &gt; 8th; B &gt; H, W &gt; A,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QNPA7DAY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Physically Active at Least 60 Minutes Per Day on All 7 Days,*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No change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2009, 2011.</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2007-2017 - QNPA7DAY</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Had Ever Been Told by a Doctor or Nurse That They Had Asthma,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M &gt; F; B &gt; A, B &gt; H, B &gt; W, H &gt; A,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QN47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Had Ever Been Told by a Doctor or Nurse That They Had Asthma,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No change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2009, 2011.</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2007-2017 - QN47</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Got 8 or More Hours of Sleep,*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an average school night</a:t>
            </a:r>
          </a:p>
          <a:p>
            <a:r>
              <a:rPr lang="en-US" sz="900" b="1" baseline="50000" dirty="0">
                <a:solidFill>
                  <a:srgbClr val="FFCC00"/>
                </a:solidFill>
              </a:rPr>
              <a:t>†</a:t>
            </a:r>
            <a:r>
              <a:rPr lang="en-US" sz="1100" dirty="0">
                <a:solidFill>
                  <a:srgbClr val="FFCC00"/>
                </a:solidFill>
              </a:rPr>
              <a:t>6th &gt; 7th, 6th &gt; 8th, 7th &gt; 8th; H &gt; B, W &gt; A,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QN48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Ever in a Physical Fight,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2009, 2011.</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2007-2017 - QN11</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Described Their Grades in School As Mostly A's or B's,*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F &gt; M; 6th &gt; 7th, 6th &gt; 8th; A &gt; B, A &gt; H, W &gt; A,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QN49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Described Their Grades in School As Mostly A's or B's,*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Decreased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2015-2017 - QN49</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Are Transgender,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F &gt; M; 7th &gt; 6th; B &gt; A, H &gt; A, H &gt; B, W &gt; A,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QN51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Never or Rarely Wore a Helmet When They Rode a Bicycle or Used Rollerblades or a Skateboard,*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*Among students who rode a bicycle or used rollerblades or a skateboard during the 12 months before the survey</a:t>
            </a:r>
          </a:p>
          <a:p>
            <a:r>
              <a:rPr lang="en-US" sz="900" b="1" baseline="50000" dirty="0">
                <a:solidFill>
                  <a:srgbClr val="FFCC00"/>
                </a:solidFill>
              </a:rPr>
              <a:t>†</a:t>
            </a:r>
            <a:r>
              <a:rPr lang="en-US" sz="1100" dirty="0">
                <a:solidFill>
                  <a:srgbClr val="FFCC00"/>
                </a:solidFill>
              </a:rPr>
              <a:t>M &gt; F; 7th &gt; 6th, 8th &gt; 6th, 8th &gt; 7th; A &gt; W, B &gt; A, B &gt; H, B &gt; W, H &gt; A,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QN52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Never or Rarely Wore a Helmet When They Rode a Bicycle or Used Rollerblades or a Skateboard,*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*Among students who rode a bicycle or used rollerblades or a skateboard during the 12 months before the survey</a:t>
            </a:r>
          </a:p>
          <a:p>
            <a:r>
              <a:rPr lang="en-US" sz="900" b="1" baseline="50000" dirty="0">
                <a:solidFill>
                  <a:srgbClr val="FFCC00"/>
                </a:solidFill>
              </a:rPr>
              <a:t>†</a:t>
            </a:r>
            <a:r>
              <a:rPr lang="en-US" sz="1100" dirty="0">
                <a:solidFill>
                  <a:srgbClr val="FFCC00"/>
                </a:solidFill>
              </a:rPr>
              <a:t>No change 2012-2017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2012-2017 - QN52</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Did Not Go to School Because They Felt Unsafe at School or on Their Way to or from School,*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A &gt; W, B &gt; A, B &gt; W, H &gt; A, 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QN53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Did Not Go to School Because They Felt Unsafe at School or on Their Way to or from School,*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Increased 2012-2017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2012-2017 - QN53</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Have Been Afraid of Being Beaten up at School,*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6th &gt; 7th, 6th &gt; 8th, 7th &gt; 8th; H &gt; B,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QN54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Have Been Afraid of Being Beaten up at School,*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No change 2012-2017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2012-2017 - QN54</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Have Been a Member of a Gang or Crew,*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M &gt; F; 6th &gt; 8th; A &gt; W, B &gt; A, B &gt; H,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QN55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Ever Bullied on School Property,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F &gt; M; 6th &gt; 8th, 7th &gt; 8th; H &gt; B,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QN12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Have Been a Member of a Gang or Crew,*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Decreased 2012-2017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2012-2017 - QN55</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Experienced Physical Dating Violence,*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900" b="1" baseline="50000" dirty="0">
                <a:solidFill>
                  <a:srgbClr val="FFCC00"/>
                </a:solidFill>
              </a:rPr>
              <a:t>†</a:t>
            </a:r>
            <a:r>
              <a:rPr lang="en-US" sz="1100" dirty="0">
                <a:solidFill>
                  <a:srgbClr val="FFCC00"/>
                </a:solidFill>
              </a:rPr>
              <a:t>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QN56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Experienced Physical Dating Violence,*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900" b="1" baseline="50000" dirty="0">
                <a:solidFill>
                  <a:srgbClr val="FFCC00"/>
                </a:solidFill>
              </a:rPr>
              <a:t>†</a:t>
            </a:r>
            <a:r>
              <a:rPr lang="en-US" sz="1100" dirty="0">
                <a:solidFill>
                  <a:srgbClr val="FFCC00"/>
                </a:solidFill>
              </a:rPr>
              <a:t>No change 2012-2017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2012-2017 - QN56</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Have Ever Bullied Someone Else on School Property,*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F &gt; M; B &gt; W, H &gt; A,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QN57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Have Ever Bullied Someone Else on School Property,*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Decreased 2012-2017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2012-2017 - QN57</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Drank Alcohol,*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 30 days before the survey</a:t>
            </a:r>
          </a:p>
          <a:p>
            <a:r>
              <a:rPr lang="en-US" sz="900" b="1" baseline="50000" dirty="0">
                <a:solidFill>
                  <a:srgbClr val="FFCC00"/>
                </a:solidFill>
              </a:rPr>
              <a:t>†</a:t>
            </a:r>
            <a:r>
              <a:rPr lang="en-US" sz="1100" dirty="0">
                <a:solidFill>
                  <a:srgbClr val="FFCC00"/>
                </a:solidFill>
              </a:rPr>
              <a:t>7th &gt; 6th, 8th &gt; 6th, 8th &gt; 7th; B &gt; W, H &gt; A, 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QN58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Drank Alcohol,*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 30 days before the survey</a:t>
            </a:r>
          </a:p>
          <a:p>
            <a:r>
              <a:rPr lang="en-US" sz="900" b="1" baseline="50000" dirty="0">
                <a:solidFill>
                  <a:srgbClr val="FFCC00"/>
                </a:solidFill>
              </a:rPr>
              <a:t>†</a:t>
            </a:r>
            <a:r>
              <a:rPr lang="en-US" sz="1100" dirty="0">
                <a:solidFill>
                  <a:srgbClr val="FFCC00"/>
                </a:solidFill>
              </a:rPr>
              <a:t>Decreased 2012-2017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2012-2017 - QN58</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Used Marijuana,*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*One or more times during the 30 days before the survey</a:t>
            </a:r>
          </a:p>
          <a:p>
            <a:r>
              <a:rPr lang="en-US" sz="900" b="1" baseline="50000" dirty="0">
                <a:solidFill>
                  <a:srgbClr val="FFCC00"/>
                </a:solidFill>
              </a:rPr>
              <a:t>†</a:t>
            </a:r>
            <a:r>
              <a:rPr lang="en-US" sz="1100" dirty="0">
                <a:solidFill>
                  <a:srgbClr val="FFCC00"/>
                </a:solidFill>
              </a:rPr>
              <a:t>M &gt; F; 7th &gt; 6th, 8th &gt; 6th, 8th &gt; 7th; B &gt; A, B &gt; W, H &gt; A,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QN59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Used Marijuana,*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*One or more times during the 30 days before the survey</a:t>
            </a:r>
          </a:p>
          <a:p>
            <a:r>
              <a:rPr lang="en-US" sz="900" b="1" baseline="50000" dirty="0">
                <a:solidFill>
                  <a:srgbClr val="FFCC00"/>
                </a:solidFill>
              </a:rPr>
              <a:t>†</a:t>
            </a:r>
            <a:r>
              <a:rPr lang="en-US" sz="1100" dirty="0">
                <a:solidFill>
                  <a:srgbClr val="FFCC00"/>
                </a:solidFill>
              </a:rPr>
              <a:t>No change 2012-2017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2012-2017 - QN59</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Have Ever Used Synthetic Marijuana,*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*Also called "K2," "Spice," "fake weed," "King Kong," "Yucatan Fire," "Skunk," or "Moon Rocks," one or more times during their life</a:t>
            </a:r>
          </a:p>
          <a:p>
            <a:r>
              <a:rPr lang="en-US" sz="900" b="1" baseline="50000" dirty="0">
                <a:solidFill>
                  <a:srgbClr val="FFCC00"/>
                </a:solidFill>
              </a:rPr>
              <a:t>†</a:t>
            </a:r>
            <a:r>
              <a:rPr lang="en-US" sz="1100" dirty="0">
                <a:solidFill>
                  <a:srgbClr val="FFCC00"/>
                </a:solidFill>
              </a:rPr>
              <a:t>A &gt; W, B &gt; W, 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QN60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Ever Bullied on School Property,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Increased 2012-2017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2012-2017 - QN12</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Have Ever Used Synthetic Marijuana,*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*Also called "K2," "Spice," "fake weed," "King Kong," "Yucatan Fire," "Skunk," or "Moon Rocks," one or more times during their life</a:t>
            </a:r>
          </a:p>
          <a:p>
            <a:r>
              <a:rPr lang="en-US" sz="900" b="1" baseline="50000" dirty="0">
                <a:solidFill>
                  <a:srgbClr val="FFCC00"/>
                </a:solidFill>
              </a:rPr>
              <a:t>†</a:t>
            </a:r>
            <a:r>
              <a:rPr lang="en-US" sz="1100" dirty="0">
                <a:solidFill>
                  <a:srgbClr val="FFCC00"/>
                </a:solidFill>
              </a:rPr>
              <a:t>Increased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2015-2017 - QN60</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Used Synthetic Marijuana,*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*Also called “K2,” “Spice,” “fake weed,” “King Kong,” “Yucatan Fire,” “Skunk,” or “Moon Rocks,” one or more times during the 30 days before the survey</a:t>
            </a:r>
          </a:p>
          <a:p>
            <a:r>
              <a:rPr lang="en-US" sz="900" b="1" baseline="50000" dirty="0">
                <a:solidFill>
                  <a:srgbClr val="FFCC00"/>
                </a:solidFill>
              </a:rPr>
              <a:t>†</a:t>
            </a:r>
            <a:r>
              <a:rPr lang="en-US" sz="1100" dirty="0">
                <a:solidFill>
                  <a:srgbClr val="FFCC00"/>
                </a:solidFill>
              </a:rPr>
              <a:t>B &gt; W, 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QN61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Used Synthetic Marijuana,*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*Also called “K2,” “Spice,” “fake weed,” “King Kong,” “Yucatan Fire,” “Skunk,” or “Moon Rocks,” one or more times during the 30 days before the survey</a:t>
            </a:r>
          </a:p>
          <a:p>
            <a:r>
              <a:rPr lang="en-US" sz="900" b="1" baseline="50000" dirty="0">
                <a:solidFill>
                  <a:srgbClr val="FFCC00"/>
                </a:solidFill>
              </a:rPr>
              <a:t>†</a:t>
            </a:r>
            <a:r>
              <a:rPr lang="en-US" sz="1100" dirty="0">
                <a:solidFill>
                  <a:srgbClr val="FFCC00"/>
                </a:solidFill>
              </a:rPr>
              <a:t>Increased 2015-2017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2015-2017 - QN61</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Have Ever Gone Without Eating for 24 Hours or More to Lose Weight or to Keep from Gaining Weight,*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*Also called fasting</a:t>
            </a:r>
          </a:p>
          <a:p>
            <a:r>
              <a:rPr lang="en-US" sz="900" b="1" baseline="50000" dirty="0">
                <a:solidFill>
                  <a:srgbClr val="FFCC00"/>
                </a:solidFill>
              </a:rPr>
              <a:t>†</a:t>
            </a:r>
            <a:r>
              <a:rPr lang="en-US" sz="1100" dirty="0">
                <a:solidFill>
                  <a:srgbClr val="FFCC00"/>
                </a:solidFill>
              </a:rPr>
              <a:t>F &gt; M; 7th &gt; 6th, 8th &gt; 6th; B &gt; A, B &gt; W, H &gt; A,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QN62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Have Ever Gone Without Eating for 24 Hours or More to Lose Weight or to Keep from Gaining Weight,*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*Also called fasting</a:t>
            </a:r>
          </a:p>
          <a:p>
            <a:r>
              <a:rPr lang="en-US" sz="900" b="1" baseline="50000" dirty="0">
                <a:solidFill>
                  <a:srgbClr val="FFCC00"/>
                </a:solidFill>
              </a:rPr>
              <a:t>†</a:t>
            </a:r>
            <a:r>
              <a:rPr lang="en-US" sz="1100" dirty="0">
                <a:solidFill>
                  <a:srgbClr val="FFCC00"/>
                </a:solidFill>
              </a:rPr>
              <a:t>No change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2009, 2011.</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2007-2017 - QN62</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Have Ever Vomited or Taken Laxatives to Lose Weight or to Keep from Gaining Weight,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7th &gt; 6th; B &gt; A, B &gt; W, H &gt; A,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QN63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Have Ever Vomited or Taken Laxatives to Lose Weight or to Keep from Gaining Weight,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2009, 2011.</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2007-2017 - QN63</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Reported That Some of Their Classroom Teachers Provide Short Physical Activity Breaks During Regular Class Time,*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*Not counting their physical education teacher</a:t>
            </a:r>
          </a:p>
          <a:p>
            <a:r>
              <a:rPr lang="en-US" sz="900" b="1" baseline="50000" dirty="0">
                <a:solidFill>
                  <a:srgbClr val="FFCC00"/>
                </a:solidFill>
              </a:rPr>
              <a:t>†</a:t>
            </a:r>
            <a:r>
              <a:rPr lang="en-US" sz="1100" dirty="0">
                <a:solidFill>
                  <a:srgbClr val="FFCC00"/>
                </a:solidFill>
              </a:rPr>
              <a:t>M &gt; F; 6th &gt; 7th, 6th &gt; 8th; A &gt; W, B &gt; A, B &gt; H,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QN64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Have Been Taught About AIDS or HIV Infection in School,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M &gt; F; 7th &gt; 6th, 8th &gt; 6th, 8th &gt; 7th; B &gt; A, B &gt; H, B &gt; W, H &gt; A,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QN65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Have Been Taught About AIDS or HIV Infection in School,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2009, 2011.</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2007-2017 - QN65</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Ever Electronically Bullied,*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*Counting being bullied through texting, Instagram, Facebook, or other social media</a:t>
            </a:r>
          </a:p>
          <a:p>
            <a:r>
              <a:rPr lang="en-US" sz="900" b="1" baseline="50000" dirty="0">
                <a:solidFill>
                  <a:srgbClr val="FFCC00"/>
                </a:solidFill>
              </a:rPr>
              <a:t>†</a:t>
            </a:r>
            <a:r>
              <a:rPr lang="en-US" sz="1100" dirty="0">
                <a:solidFill>
                  <a:srgbClr val="FFCC00"/>
                </a:solidFill>
              </a:rPr>
              <a:t>F &gt; M; 7th &gt; 6th, 8th &gt; 6th; H &gt; B,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QN13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Would Most Likely Talk with Their Parent or Other Adult Family Member About Their Feelings,*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*Among students who report having felt sad, empty, hopeless, angry, or anxious</a:t>
            </a:r>
          </a:p>
          <a:p>
            <a:r>
              <a:rPr lang="en-US" sz="900" b="1" baseline="50000" dirty="0">
                <a:solidFill>
                  <a:srgbClr val="FFCC00"/>
                </a:solidFill>
              </a:rPr>
              <a:t>†</a:t>
            </a:r>
            <a:r>
              <a:rPr lang="en-US" sz="1100" dirty="0">
                <a:solidFill>
                  <a:srgbClr val="FFCC00"/>
                </a:solidFill>
              </a:rPr>
              <a:t>M &gt; F; 6th &gt; 7th, 6th &gt; 8th, 7th &gt; 8th; B &gt; H, W &gt; A,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QN66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Reported That There Is at Least One Teacher or Other Adult in This School That They Can Talk to If They Have a Problem,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F &gt; M; B &gt; A, B &gt; 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QN67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Reported That There Is at Least One Teacher or Other Adult in This School That They Can Talk to If They Have a Problem,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Increased 2012-2017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2012-2017 - QN67</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Usually Slept in the Home of a Friend, Family Member, or Other Person Because They Had to Leave Their Home or Their Parent or Guardian Cannot Afford Housing,*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8th &gt; 6th;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QN68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Have Ever Slept Away from Their Parents or Guardians Because They Were Kicked Out, Ran Away, or Were Abandoned,*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8th &gt; 6th, 8th &gt; 7th; B &gt; A, B &gt; W, H &gt; A,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QN69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Most of the Time or Always Went Hungry Because There Was Not Enough Food in Their Home,*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M &gt; F;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QN70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Most of the Time or Always Went Hungry Because There Was Not Enough Food in Their Home,*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Decreased 2012-2017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District of Columbia (Including Charter Schools) - YRBS, 2012-2017 - QN70</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Have Ever Been Given Money, a Place to Stay, Food, or Something Else of Value in Exchange for Sex,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M &gt; F; A &gt; W, B &gt; W, 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District of Columbia (Including Charter Schools) - YRBS, 2017 - QN71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751</TotalTime>
  <Words>29596</Words>
  <Application>Microsoft Office PowerPoint</Application>
  <PresentationFormat>On-screen Show (4:3)</PresentationFormat>
  <Paragraphs>1241</Paragraphs>
  <Slides>97</Slides>
  <Notes>97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97</vt:i4>
      </vt:variant>
    </vt:vector>
  </HeadingPairs>
  <TitlesOfParts>
    <vt:vector size="102" baseType="lpstr">
      <vt:lpstr>Arial</vt:lpstr>
      <vt:lpstr>Calibri</vt:lpstr>
      <vt:lpstr>Monotype Sorts</vt:lpstr>
      <vt:lpstr>Times New Roman</vt:lpstr>
      <vt:lpstr>Dashtem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YRBS Results Tobacco Use</dc:title>
  <dc:creator>CDC User</dc:creator>
  <cp:lastModifiedBy>Woodward-Magrane, Chloe (OSSE)</cp:lastModifiedBy>
  <cp:revision>72</cp:revision>
  <dcterms:created xsi:type="dcterms:W3CDTF">2012-05-31T17:35:52Z</dcterms:created>
  <dcterms:modified xsi:type="dcterms:W3CDTF">2017-12-07T21:01:01Z</dcterms:modified>
</cp:coreProperties>
</file>