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94" autoAdjust="0"/>
  </p:normalViewPr>
  <p:slideViewPr>
    <p:cSldViewPr>
      <p:cViewPr>
        <p:scale>
          <a:sx n="100" d="100"/>
          <a:sy n="100" d="100"/>
        </p:scale>
        <p:origin x="-222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99FE6-E717-4E5D-AB94-F81798048E5B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D4B37-3882-46B9-AC3C-E8077525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3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4B37-3882-46B9-AC3C-E807752592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7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DB86-75BC-4797-B3A8-1DC8F9889BB5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EAF1-B4BB-40D5-89F6-C92AA2A34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DB86-75BC-4797-B3A8-1DC8F9889BB5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EAF1-B4BB-40D5-89F6-C92AA2A34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DB86-75BC-4797-B3A8-1DC8F9889BB5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EAF1-B4BB-40D5-89F6-C92AA2A34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DB86-75BC-4797-B3A8-1DC8F9889BB5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EAF1-B4BB-40D5-89F6-C92AA2A34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DB86-75BC-4797-B3A8-1DC8F9889BB5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EAF1-B4BB-40D5-89F6-C92AA2A34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DB86-75BC-4797-B3A8-1DC8F9889BB5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EAF1-B4BB-40D5-89F6-C92AA2A34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DB86-75BC-4797-B3A8-1DC8F9889BB5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EAF1-B4BB-40D5-89F6-C92AA2A34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DB86-75BC-4797-B3A8-1DC8F9889BB5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EAF1-B4BB-40D5-89F6-C92AA2A34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DB86-75BC-4797-B3A8-1DC8F9889BB5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EAF1-B4BB-40D5-89F6-C92AA2A34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DB86-75BC-4797-B3A8-1DC8F9889BB5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EAF1-B4BB-40D5-89F6-C92AA2A34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DB86-75BC-4797-B3A8-1DC8F9889BB5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EAF1-B4BB-40D5-89F6-C92AA2A34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3DB86-75BC-4797-B3A8-1DC8F9889BB5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EAF1-B4BB-40D5-89F6-C92AA2A34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 2007\MEDIA\CAGCAT10\j0183328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65000"/>
          </a:blip>
          <a:srcRect/>
          <a:stretch>
            <a:fillRect/>
          </a:stretch>
        </p:blipFill>
        <p:spPr bwMode="auto">
          <a:xfrm>
            <a:off x="190500" y="-685800"/>
            <a:ext cx="8763000" cy="8802935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304800"/>
            <a:ext cx="9144000" cy="7664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19200" y="602159"/>
            <a:ext cx="58636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Performance Dashboard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257800" y="1676400"/>
            <a:ext cx="2971800" cy="2362198"/>
            <a:chOff x="533400" y="1752600"/>
            <a:chExt cx="2971800" cy="1676399"/>
          </a:xfrm>
        </p:grpSpPr>
        <p:sp>
          <p:nvSpPr>
            <p:cNvPr id="32" name="Rectangle 31"/>
            <p:cNvSpPr/>
            <p:nvPr/>
          </p:nvSpPr>
          <p:spPr>
            <a:xfrm>
              <a:off x="533400" y="1752600"/>
              <a:ext cx="2971800" cy="1676399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" pitchFamily="18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609600" y="1828800"/>
              <a:ext cx="2819400" cy="1537843"/>
              <a:chOff x="2895600" y="3593068"/>
              <a:chExt cx="2819400" cy="1537843"/>
            </a:xfrm>
          </p:grpSpPr>
          <p:grpSp>
            <p:nvGrpSpPr>
              <p:cNvPr id="21" name="Group 15"/>
              <p:cNvGrpSpPr/>
              <p:nvPr/>
            </p:nvGrpSpPr>
            <p:grpSpPr>
              <a:xfrm>
                <a:off x="2971800" y="3949487"/>
                <a:ext cx="2743200" cy="262107"/>
                <a:chOff x="2438400" y="2179266"/>
                <a:chExt cx="2743200" cy="262107"/>
              </a:xfrm>
            </p:grpSpPr>
            <p:sp>
              <p:nvSpPr>
                <p:cNvPr id="30" name="TextBox 4"/>
                <p:cNvSpPr txBox="1"/>
                <p:nvPr/>
              </p:nvSpPr>
              <p:spPr>
                <a:xfrm>
                  <a:off x="3962400" y="2179266"/>
                  <a:ext cx="1219200" cy="26210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Century" pitchFamily="18" charset="0"/>
                    </a:rPr>
                    <a:t>1:15 </a:t>
                  </a:r>
                  <a:r>
                    <a:rPr lang="en-US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Century" pitchFamily="18" charset="0"/>
                    </a:rPr>
                    <a:t>min</a:t>
                  </a:r>
                  <a:endParaRPr lang="en-US" b="1" dirty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438400" y="2233343"/>
                  <a:ext cx="1524000" cy="19658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Century" pitchFamily="18" charset="0"/>
                    </a:rPr>
                    <a:t>Avg. Call Duration</a:t>
                  </a:r>
                  <a:endParaRPr lang="en-US" sz="1200" dirty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endParaRPr>
                </a:p>
              </p:txBody>
            </p:sp>
          </p:grpSp>
          <p:grpSp>
            <p:nvGrpSpPr>
              <p:cNvPr id="22" name="Group 16"/>
              <p:cNvGrpSpPr/>
              <p:nvPr/>
            </p:nvGrpSpPr>
            <p:grpSpPr>
              <a:xfrm>
                <a:off x="2895600" y="4174078"/>
                <a:ext cx="2743200" cy="262106"/>
                <a:chOff x="3048000" y="1888078"/>
                <a:chExt cx="2743200" cy="262106"/>
              </a:xfrm>
            </p:grpSpPr>
            <p:sp>
              <p:nvSpPr>
                <p:cNvPr id="28" name="TextBox 27"/>
                <p:cNvSpPr txBox="1"/>
                <p:nvPr/>
              </p:nvSpPr>
              <p:spPr>
                <a:xfrm>
                  <a:off x="4648200" y="1888078"/>
                  <a:ext cx="1143000" cy="2621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Century" pitchFamily="18" charset="0"/>
                    </a:rPr>
                    <a:t>1:18</a:t>
                  </a:r>
                  <a:r>
                    <a:rPr lang="en-US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Century" pitchFamily="18" charset="0"/>
                    </a:rPr>
                    <a:t> </a:t>
                  </a:r>
                  <a:r>
                    <a:rPr lang="en-US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Century" pitchFamily="18" charset="0"/>
                    </a:rPr>
                    <a:t>min</a:t>
                  </a:r>
                  <a:endParaRPr lang="en-US" b="1" dirty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3048000" y="1933874"/>
                  <a:ext cx="1828800" cy="19658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Century" pitchFamily="18" charset="0"/>
                    </a:rPr>
                    <a:t>Avg. Call Wait Time</a:t>
                  </a:r>
                  <a:endParaRPr lang="en-US" sz="1200" dirty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endParaRPr>
                </a:p>
              </p:txBody>
            </p:sp>
          </p:grpSp>
          <p:grpSp>
            <p:nvGrpSpPr>
              <p:cNvPr id="23" name="Group 11"/>
              <p:cNvGrpSpPr/>
              <p:nvPr/>
            </p:nvGrpSpPr>
            <p:grpSpPr>
              <a:xfrm>
                <a:off x="2971800" y="4598418"/>
                <a:ext cx="2590800" cy="262106"/>
                <a:chOff x="2324100" y="4598418"/>
                <a:chExt cx="3886200" cy="262106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4610100" y="4598418"/>
                  <a:ext cx="1600200" cy="2621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Century" pitchFamily="18" charset="0"/>
                    </a:rPr>
                    <a:t>92.4</a:t>
                  </a:r>
                  <a:r>
                    <a:rPr lang="en-US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Century" pitchFamily="18" charset="0"/>
                    </a:rPr>
                    <a:t>%</a:t>
                  </a:r>
                  <a:endParaRPr lang="en-US" b="1" dirty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324100" y="4652494"/>
                  <a:ext cx="2171700" cy="19658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Century" pitchFamily="18" charset="0"/>
                    </a:rPr>
                    <a:t>% Calls Answered</a:t>
                  </a:r>
                  <a:endParaRPr lang="en-US" sz="1200" dirty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endParaRPr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2971800" y="4868804"/>
                <a:ext cx="2743200" cy="262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rPr>
                  <a:t>Parent Resource Center</a:t>
                </a:r>
                <a:endParaRPr lang="en-US" dirty="0">
                  <a:solidFill>
                    <a:schemeClr val="accent1">
                      <a:lumMod val="75000"/>
                    </a:schemeClr>
                  </a:solidFill>
                  <a:latin typeface="Century" pitchFamily="18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895600" y="3593068"/>
                <a:ext cx="2813591" cy="371317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rPr>
                  <a:t>CUSTOMER FOCUSED</a:t>
                </a:r>
              </a:p>
              <a:p>
                <a:pPr algn="ctr"/>
                <a:r>
                  <a:rPr lang="en-US" sz="1000" dirty="0" smtClean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rPr>
                  <a:t>June </a:t>
                </a:r>
                <a:r>
                  <a:rPr lang="en-US" sz="1000" dirty="0" smtClean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rPr>
                  <a:t>10 </a:t>
                </a:r>
                <a:r>
                  <a:rPr lang="en-US" sz="1000" dirty="0" smtClean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rPr>
                  <a:t>– June </a:t>
                </a:r>
                <a:r>
                  <a:rPr lang="en-US" sz="1000" dirty="0" smtClean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rPr>
                  <a:t>14, </a:t>
                </a:r>
                <a:r>
                  <a:rPr lang="en-US" sz="1000" dirty="0" smtClean="0">
                    <a:solidFill>
                      <a:schemeClr val="accent1">
                        <a:lumMod val="75000"/>
                      </a:schemeClr>
                    </a:solidFill>
                    <a:latin typeface="Century" pitchFamily="18" charset="0"/>
                  </a:rPr>
                  <a:t>2013</a:t>
                </a: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457200" y="4800600"/>
            <a:ext cx="1905000" cy="1371600"/>
            <a:chOff x="3429000" y="3810000"/>
            <a:chExt cx="1905000" cy="1371600"/>
          </a:xfrm>
        </p:grpSpPr>
        <p:sp>
          <p:nvSpPr>
            <p:cNvPr id="55" name="TextBox 54"/>
            <p:cNvSpPr txBox="1"/>
            <p:nvPr/>
          </p:nvSpPr>
          <p:spPr>
            <a:xfrm>
              <a:off x="3429000" y="3810000"/>
              <a:ext cx="1830977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  <a:latin typeface="Century" pitchFamily="18" charset="0"/>
                </a:rPr>
                <a:t>SAFE</a:t>
              </a:r>
            </a:p>
            <a:p>
              <a:pPr algn="ctr" fontAlgn="ctr"/>
              <a:r>
                <a:rPr lang="en-US" sz="1000" dirty="0" smtClean="0">
                  <a:solidFill>
                    <a:schemeClr val="accent3">
                      <a:lumMod val="75000"/>
                    </a:schemeClr>
                  </a:solidFill>
                  <a:latin typeface="Century" pitchFamily="18" charset="0"/>
                </a:rPr>
                <a:t>May 2013</a:t>
              </a:r>
            </a:p>
            <a:p>
              <a:pPr algn="ctr" fontAlgn="ctr"/>
              <a:endParaRPr lang="en-US" sz="800" dirty="0" smtClean="0">
                <a:solidFill>
                  <a:schemeClr val="accent3">
                    <a:lumMod val="75000"/>
                  </a:schemeClr>
                </a:solidFill>
                <a:latin typeface="Century" pitchFamily="18" charset="0"/>
              </a:endParaRPr>
            </a:p>
            <a:p>
              <a:pPr algn="ctr" fontAlgn="ctr"/>
              <a:r>
                <a:rPr lang="en-US" b="1" smtClean="0">
                  <a:solidFill>
                    <a:schemeClr val="accent3">
                      <a:lumMod val="75000"/>
                    </a:schemeClr>
                  </a:solidFill>
                  <a:latin typeface="Century" pitchFamily="18" charset="0"/>
                </a:rPr>
                <a:t>2.9</a:t>
              </a:r>
              <a:endParaRPr lang="en-US" b="1" dirty="0" smtClean="0">
                <a:solidFill>
                  <a:schemeClr val="accent3">
                    <a:lumMod val="75000"/>
                  </a:schemeClr>
                </a:solidFill>
                <a:latin typeface="Century" pitchFamily="18" charset="0"/>
              </a:endParaRPr>
            </a:p>
            <a:p>
              <a:pPr algn="ctr" fontAlgn="ctr"/>
              <a:r>
                <a:rPr lang="en-US" sz="1200" dirty="0" smtClean="0">
                  <a:solidFill>
                    <a:schemeClr val="accent3">
                      <a:lumMod val="75000"/>
                    </a:schemeClr>
                  </a:solidFill>
                  <a:latin typeface="Century" pitchFamily="18" charset="0"/>
                </a:rPr>
                <a:t>Preventable </a:t>
              </a:r>
              <a:r>
                <a:rPr lang="en-US" sz="1200" dirty="0">
                  <a:solidFill>
                    <a:schemeClr val="accent3">
                      <a:lumMod val="75000"/>
                    </a:schemeClr>
                  </a:solidFill>
                  <a:latin typeface="Century" pitchFamily="18" charset="0"/>
                </a:rPr>
                <a:t>accidents per 100,000 miles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429000" y="3810000"/>
              <a:ext cx="1905000" cy="1371600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400800" y="4800600"/>
            <a:ext cx="2286000" cy="1371600"/>
            <a:chOff x="3200400" y="3657600"/>
            <a:chExt cx="2286000" cy="1371600"/>
          </a:xfrm>
        </p:grpSpPr>
        <p:sp>
          <p:nvSpPr>
            <p:cNvPr id="58" name="TextBox 57"/>
            <p:cNvSpPr txBox="1"/>
            <p:nvPr/>
          </p:nvSpPr>
          <p:spPr>
            <a:xfrm>
              <a:off x="3200400" y="3657600"/>
              <a:ext cx="2286000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7030A0"/>
                  </a:solidFill>
                  <a:latin typeface="Century" pitchFamily="18" charset="0"/>
                </a:rPr>
                <a:t>EFFICIENT</a:t>
              </a:r>
            </a:p>
            <a:p>
              <a:pPr algn="ctr"/>
              <a:r>
                <a:rPr lang="en-US" sz="1000" dirty="0" smtClean="0">
                  <a:solidFill>
                    <a:srgbClr val="7030A0"/>
                  </a:solidFill>
                  <a:latin typeface="Century" pitchFamily="18" charset="0"/>
                </a:rPr>
                <a:t>June </a:t>
              </a:r>
              <a:r>
                <a:rPr lang="en-US" sz="1000" dirty="0" smtClean="0">
                  <a:solidFill>
                    <a:srgbClr val="7030A0"/>
                  </a:solidFill>
                  <a:latin typeface="Century" pitchFamily="18" charset="0"/>
                </a:rPr>
                <a:t>10 </a:t>
              </a:r>
              <a:r>
                <a:rPr lang="en-US" sz="1000" dirty="0" smtClean="0">
                  <a:solidFill>
                    <a:srgbClr val="7030A0"/>
                  </a:solidFill>
                  <a:latin typeface="Century" pitchFamily="18" charset="0"/>
                </a:rPr>
                <a:t>– June </a:t>
              </a:r>
              <a:r>
                <a:rPr lang="en-US" sz="1000" dirty="0" smtClean="0">
                  <a:solidFill>
                    <a:srgbClr val="7030A0"/>
                  </a:solidFill>
                  <a:latin typeface="Century" pitchFamily="18" charset="0"/>
                </a:rPr>
                <a:t>14, </a:t>
              </a:r>
              <a:r>
                <a:rPr lang="en-US" sz="1000" dirty="0" smtClean="0">
                  <a:solidFill>
                    <a:srgbClr val="7030A0"/>
                  </a:solidFill>
                  <a:latin typeface="Century" pitchFamily="18" charset="0"/>
                </a:rPr>
                <a:t>2013</a:t>
              </a:r>
            </a:p>
            <a:p>
              <a:pPr algn="ctr"/>
              <a:endParaRPr lang="en-US" sz="800" dirty="0" smtClean="0">
                <a:solidFill>
                  <a:srgbClr val="7030A0"/>
                </a:solidFill>
                <a:latin typeface="Century" pitchFamily="18" charset="0"/>
              </a:endParaRPr>
            </a:p>
            <a:p>
              <a:pPr algn="ctr"/>
              <a:r>
                <a:rPr lang="en-US" sz="2000" b="1" dirty="0" smtClean="0">
                  <a:solidFill>
                    <a:srgbClr val="7030A0"/>
                  </a:solidFill>
                  <a:latin typeface="Century" pitchFamily="18" charset="0"/>
                </a:rPr>
                <a:t>100%</a:t>
              </a:r>
              <a:endParaRPr lang="en-US" sz="2000" b="1" dirty="0">
                <a:solidFill>
                  <a:srgbClr val="7030A0"/>
                </a:solidFill>
                <a:latin typeface="Century" pitchFamily="18" charset="0"/>
              </a:endParaRPr>
            </a:p>
            <a:p>
              <a:pPr algn="ctr"/>
              <a:r>
                <a:rPr lang="en-US" sz="1200" dirty="0" smtClean="0">
                  <a:solidFill>
                    <a:srgbClr val="7030A0"/>
                  </a:solidFill>
                  <a:latin typeface="Century" pitchFamily="18" charset="0"/>
                </a:rPr>
                <a:t>Routing changes implemented within 3 days</a:t>
              </a:r>
              <a:endParaRPr lang="en-US" sz="1200" dirty="0">
                <a:solidFill>
                  <a:srgbClr val="7030A0"/>
                </a:solidFill>
                <a:latin typeface="Century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200400" y="3657600"/>
              <a:ext cx="2286000" cy="1371600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505200" y="4800600"/>
            <a:ext cx="2057400" cy="1371600"/>
            <a:chOff x="3276600" y="2133600"/>
            <a:chExt cx="2057400" cy="1371600"/>
          </a:xfrm>
        </p:grpSpPr>
        <p:sp>
          <p:nvSpPr>
            <p:cNvPr id="68" name="TextBox 67"/>
            <p:cNvSpPr txBox="1"/>
            <p:nvPr/>
          </p:nvSpPr>
          <p:spPr>
            <a:xfrm>
              <a:off x="3276600" y="2209800"/>
              <a:ext cx="205740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5">
                      <a:lumMod val="75000"/>
                    </a:schemeClr>
                  </a:solidFill>
                  <a:latin typeface="Century" pitchFamily="18" charset="0"/>
                </a:rPr>
                <a:t>RELIABLE</a:t>
              </a:r>
            </a:p>
            <a:p>
              <a:pPr algn="ctr"/>
              <a:r>
                <a:rPr lang="en-US" sz="1000" dirty="0" smtClean="0">
                  <a:solidFill>
                    <a:schemeClr val="accent5">
                      <a:lumMod val="75000"/>
                    </a:schemeClr>
                  </a:solidFill>
                  <a:latin typeface="Century" pitchFamily="18" charset="0"/>
                </a:rPr>
                <a:t>As of </a:t>
              </a:r>
              <a:r>
                <a:rPr lang="en-US" sz="1000" smtClean="0">
                  <a:solidFill>
                    <a:schemeClr val="accent5">
                      <a:lumMod val="75000"/>
                    </a:schemeClr>
                  </a:solidFill>
                  <a:latin typeface="Century" pitchFamily="18" charset="0"/>
                </a:rPr>
                <a:t>April 29, </a:t>
              </a:r>
              <a:r>
                <a:rPr lang="en-US" sz="1000" dirty="0" smtClean="0">
                  <a:solidFill>
                    <a:schemeClr val="accent5">
                      <a:lumMod val="75000"/>
                    </a:schemeClr>
                  </a:solidFill>
                  <a:latin typeface="Century" pitchFamily="18" charset="0"/>
                </a:rPr>
                <a:t>2013</a:t>
              </a:r>
            </a:p>
            <a:p>
              <a:pPr algn="ctr"/>
              <a:endParaRPr lang="en-US" sz="800" b="1" dirty="0" smtClean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endParaRPr>
            </a:p>
            <a:p>
              <a:pPr algn="ctr"/>
              <a:r>
                <a:rPr lang="en-US" b="1" dirty="0" smtClean="0">
                  <a:solidFill>
                    <a:schemeClr val="accent5">
                      <a:lumMod val="75000"/>
                    </a:schemeClr>
                  </a:solidFill>
                  <a:latin typeface="Century" pitchFamily="18" charset="0"/>
                </a:rPr>
                <a:t>7.9 years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endParaRPr>
            </a:p>
            <a:p>
              <a:pPr algn="ctr"/>
              <a:r>
                <a:rPr lang="en-US" sz="1200" dirty="0" smtClean="0">
                  <a:solidFill>
                    <a:schemeClr val="accent5">
                      <a:lumMod val="75000"/>
                    </a:schemeClr>
                  </a:solidFill>
                  <a:latin typeface="Century" pitchFamily="18" charset="0"/>
                </a:rPr>
                <a:t>Average age of fleet</a:t>
              </a:r>
              <a:endParaRPr lang="en-US" sz="1200" dirty="0">
                <a:solidFill>
                  <a:schemeClr val="accent5">
                    <a:lumMod val="75000"/>
                  </a:schemeClr>
                </a:solidFill>
                <a:latin typeface="Century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352800" y="2133600"/>
              <a:ext cx="1828800" cy="1371600"/>
            </a:xfrm>
            <a:prstGeom prst="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6200" y="304800"/>
            <a:ext cx="4074828" cy="1143000"/>
            <a:chOff x="76200" y="304800"/>
            <a:chExt cx="4074828" cy="1143000"/>
          </a:xfrm>
        </p:grpSpPr>
        <p:sp>
          <p:nvSpPr>
            <p:cNvPr id="11" name="TextBox 10"/>
            <p:cNvSpPr txBox="1"/>
            <p:nvPr/>
          </p:nvSpPr>
          <p:spPr>
            <a:xfrm>
              <a:off x="990600" y="457200"/>
              <a:ext cx="316042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" pitchFamily="18" charset="0"/>
                </a:rPr>
                <a:t>Division of Student Transportation</a:t>
              </a:r>
              <a:endPara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endParaRPr>
            </a:p>
          </p:txBody>
        </p:sp>
        <p:pic>
          <p:nvPicPr>
            <p:cNvPr id="43" name="Picture 42" descr="New Image2.PN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6200" y="304800"/>
              <a:ext cx="1038533" cy="1143000"/>
            </a:xfrm>
            <a:prstGeom prst="rect">
              <a:avLst/>
            </a:prstGeom>
          </p:spPr>
        </p:pic>
      </p:grpSp>
      <p:grpSp>
        <p:nvGrpSpPr>
          <p:cNvPr id="52" name="Group 51"/>
          <p:cNvGrpSpPr/>
          <p:nvPr/>
        </p:nvGrpSpPr>
        <p:grpSpPr>
          <a:xfrm>
            <a:off x="1219200" y="1295400"/>
            <a:ext cx="3390900" cy="3810000"/>
            <a:chOff x="2514600" y="1752600"/>
            <a:chExt cx="3390900" cy="3810000"/>
          </a:xfrm>
        </p:grpSpPr>
        <p:pic>
          <p:nvPicPr>
            <p:cNvPr id="54" name="Picture 53" descr="School Bell1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lum bright="-20000" contrast="40000"/>
            </a:blip>
            <a:stretch>
              <a:fillRect/>
            </a:stretch>
          </p:blipFill>
          <p:spPr>
            <a:xfrm>
              <a:off x="2514600" y="1752600"/>
              <a:ext cx="3390900" cy="3810000"/>
            </a:xfrm>
            <a:prstGeom prst="rect">
              <a:avLst/>
            </a:prstGeom>
          </p:spPr>
        </p:pic>
        <p:grpSp>
          <p:nvGrpSpPr>
            <p:cNvPr id="53" name="Group 41"/>
            <p:cNvGrpSpPr/>
            <p:nvPr/>
          </p:nvGrpSpPr>
          <p:grpSpPr>
            <a:xfrm>
              <a:off x="2971801" y="2362200"/>
              <a:ext cx="2590801" cy="2595265"/>
              <a:chOff x="2743200" y="2057400"/>
              <a:chExt cx="2667000" cy="2595265"/>
            </a:xfrm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grpSpPr>
          <p:sp>
            <p:nvSpPr>
              <p:cNvPr id="56" name="TextBox 55"/>
              <p:cNvSpPr txBox="1"/>
              <p:nvPr/>
            </p:nvSpPr>
            <p:spPr>
              <a:xfrm>
                <a:off x="3186111" y="2057400"/>
                <a:ext cx="16629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latin typeface="Century" pitchFamily="18" charset="0"/>
                  </a:rPr>
                  <a:t>ON TIME</a:t>
                </a:r>
                <a:r>
                  <a:rPr lang="en-US" sz="1000" dirty="0" smtClean="0">
                    <a:solidFill>
                      <a:srgbClr val="FF0000"/>
                    </a:solidFill>
                    <a:latin typeface="Century" pitchFamily="18" charset="0"/>
                  </a:rPr>
                  <a:t> </a:t>
                </a:r>
                <a:endParaRPr lang="en-US" sz="1000" dirty="0" smtClean="0">
                  <a:solidFill>
                    <a:srgbClr val="FF0000"/>
                  </a:solidFill>
                  <a:latin typeface="Century" pitchFamily="18" charset="0"/>
                </a:endParaRPr>
              </a:p>
              <a:p>
                <a:pPr algn="ctr"/>
                <a:r>
                  <a:rPr lang="en-US" sz="1000" dirty="0" smtClean="0">
                    <a:solidFill>
                      <a:srgbClr val="FF0000"/>
                    </a:solidFill>
                    <a:latin typeface="Century" pitchFamily="18" charset="0"/>
                  </a:rPr>
                  <a:t>June 10 </a:t>
                </a:r>
                <a:r>
                  <a:rPr lang="en-US" sz="1000" dirty="0" smtClean="0">
                    <a:solidFill>
                      <a:srgbClr val="FF0000"/>
                    </a:solidFill>
                    <a:latin typeface="Century" pitchFamily="18" charset="0"/>
                  </a:rPr>
                  <a:t>– June </a:t>
                </a:r>
                <a:r>
                  <a:rPr lang="en-US" sz="1000" dirty="0" smtClean="0">
                    <a:solidFill>
                      <a:srgbClr val="FF0000"/>
                    </a:solidFill>
                    <a:latin typeface="Century" pitchFamily="18" charset="0"/>
                  </a:rPr>
                  <a:t>14, </a:t>
                </a:r>
                <a:r>
                  <a:rPr lang="en-US" sz="1000" dirty="0" smtClean="0">
                    <a:solidFill>
                      <a:srgbClr val="FF0000"/>
                    </a:solidFill>
                    <a:latin typeface="Century" pitchFamily="18" charset="0"/>
                  </a:rPr>
                  <a:t>2013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743200" y="4191000"/>
                <a:ext cx="2590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  <a:latin typeface="Century" pitchFamily="18" charset="0"/>
                  </a:rPr>
                  <a:t>On-Time Delivery </a:t>
                </a:r>
              </a:p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  <a:latin typeface="Century" pitchFamily="18" charset="0"/>
                  </a:rPr>
                  <a:t>30 - 10 min before bell</a:t>
                </a:r>
                <a:endParaRPr lang="en-US" sz="1200" dirty="0">
                  <a:solidFill>
                    <a:srgbClr val="FF0000"/>
                  </a:solidFill>
                  <a:latin typeface="Century" pitchFamily="18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819400" y="3533001"/>
                <a:ext cx="2590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FF0000"/>
                    </a:solidFill>
                    <a:latin typeface="Century" pitchFamily="18" charset="0"/>
                  </a:rPr>
                  <a:t>Delivery 35 - 5 min before bell</a:t>
                </a:r>
                <a:endParaRPr lang="en-US" sz="1200" dirty="0">
                  <a:solidFill>
                    <a:srgbClr val="FF0000"/>
                  </a:solidFill>
                  <a:latin typeface="Century" pitchFamily="18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124200" y="2895600"/>
                <a:ext cx="1752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FF0000"/>
                    </a:solidFill>
                    <a:latin typeface="Century" pitchFamily="18" charset="0"/>
                  </a:rPr>
                  <a:t>Delivery before bell</a:t>
                </a:r>
                <a:endParaRPr lang="en-US" sz="1200" dirty="0">
                  <a:solidFill>
                    <a:srgbClr val="FF0000"/>
                  </a:solidFill>
                  <a:latin typeface="Century" pitchFamily="18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3684493" y="2590800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entury" pitchFamily="18" charset="0"/>
                  </a:rPr>
                  <a:t>97.8%</a:t>
                </a:r>
                <a:endParaRPr lang="en-US" dirty="0">
                  <a:solidFill>
                    <a:srgbClr val="FF0000"/>
                  </a:solidFill>
                  <a:latin typeface="Century" pitchFamily="18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684493" y="3276600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entury" pitchFamily="18" charset="0"/>
                  </a:rPr>
                  <a:t>96.5%</a:t>
                </a:r>
                <a:endParaRPr lang="en-US" dirty="0">
                  <a:solidFill>
                    <a:srgbClr val="FF0000"/>
                  </a:solidFill>
                  <a:latin typeface="Century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606052" y="3886200"/>
                <a:ext cx="990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Century" pitchFamily="18" charset="0"/>
                  </a:rPr>
                  <a:t>93.6</a:t>
                </a:r>
                <a:r>
                  <a:rPr lang="en-US" b="1" dirty="0" smtClean="0">
                    <a:solidFill>
                      <a:srgbClr val="FF0000"/>
                    </a:solidFill>
                    <a:latin typeface="Century" pitchFamily="18" charset="0"/>
                  </a:rPr>
                  <a:t>%</a:t>
                </a:r>
                <a:endParaRPr lang="en-US" b="1" dirty="0">
                  <a:solidFill>
                    <a:srgbClr val="FF0000"/>
                  </a:solidFill>
                  <a:latin typeface="Century" pitchFamily="18" charset="0"/>
                </a:endParaRPr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5410200" y="2971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# Calls Answered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34200" y="2895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1223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112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MeghanMarie Fowler-Finn</dc:creator>
  <cp:lastModifiedBy>ServUS</cp:lastModifiedBy>
  <cp:revision>192</cp:revision>
  <cp:lastPrinted>2013-05-06T13:32:39Z</cp:lastPrinted>
  <dcterms:created xsi:type="dcterms:W3CDTF">2012-11-16T18:12:13Z</dcterms:created>
  <dcterms:modified xsi:type="dcterms:W3CDTF">2013-06-18T13:05:05Z</dcterms:modified>
</cp:coreProperties>
</file>