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63" r:id="rId5"/>
    <p:sldId id="270" r:id="rId6"/>
    <p:sldId id="266" r:id="rId7"/>
    <p:sldId id="267" r:id="rId8"/>
    <p:sldId id="271" r:id="rId9"/>
    <p:sldId id="272" r:id="rId10"/>
    <p:sldId id="269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0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9B94B6-0D02-4A9E-9993-DD576D5D41AC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F7A807-327A-4931-A418-289FB5D53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6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9353" y="135836"/>
            <a:ext cx="8625294" cy="3660769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4048609" y="3220797"/>
            <a:ext cx="1046783" cy="11516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743281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4407856"/>
            <a:ext cx="6400800" cy="9864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87B51884-315D-46C6-A4BC-03625D4D240F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3A80FF-DE37-47B6-998A-A34216B500D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59353" y="135836"/>
            <a:ext cx="8625294" cy="6119394"/>
          </a:xfrm>
          <a:prstGeom prst="rect">
            <a:avLst/>
          </a:prstGeom>
          <a:noFill/>
          <a:ln w="38100" cmpd="sng">
            <a:solidFill>
              <a:srgbClr val="004B8D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OSSE LOGO DIMENSIONAL WITH CLIPPING PATH 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401" y="3200421"/>
            <a:ext cx="1046783" cy="115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3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9353" y="135836"/>
            <a:ext cx="8625294" cy="957642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59353" y="135836"/>
            <a:ext cx="8625294" cy="6119394"/>
          </a:xfrm>
          <a:prstGeom prst="rect">
            <a:avLst/>
          </a:prstGeom>
          <a:noFill/>
          <a:ln w="38100" cmpd="sng">
            <a:solidFill>
              <a:srgbClr val="004B8D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6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15728"/>
            <a:ext cx="8229600" cy="491043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defRPr>
                <a:solidFill>
                  <a:srgbClr val="7F7F7F"/>
                </a:solidFill>
              </a:defRPr>
            </a:lvl2pPr>
            <a:lvl3pPr>
              <a:defRPr>
                <a:solidFill>
                  <a:srgbClr val="7F7F7F"/>
                </a:solidFill>
              </a:defRPr>
            </a:lvl3pPr>
            <a:lvl4pPr>
              <a:defRPr>
                <a:solidFill>
                  <a:srgbClr val="7F7F7F"/>
                </a:solidFill>
              </a:defRPr>
            </a:lvl4pPr>
            <a:lvl5pP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79A3FE7-92A2-4B46-BBA5-32ED3E6167DB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E5F718-A7CB-154E-909C-8FD121E5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3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52899" y="135837"/>
            <a:ext cx="4331748" cy="1290438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59353" y="135837"/>
            <a:ext cx="4331748" cy="1290438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3810326" y="599247"/>
            <a:ext cx="1523348" cy="1523348"/>
          </a:xfrm>
          <a:prstGeom prst="round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2313" y="3299840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08044"/>
            <a:ext cx="7772400" cy="691796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BF2CD19-12E1-4C7B-8CB0-E8F38F172885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E5F718-A7CB-154E-909C-8FD121E543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59353" y="135836"/>
            <a:ext cx="8625294" cy="6119394"/>
          </a:xfrm>
          <a:prstGeom prst="rect">
            <a:avLst/>
          </a:prstGeom>
          <a:noFill/>
          <a:ln w="38100" cmpd="sng">
            <a:solidFill>
              <a:srgbClr val="004B8D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OSSE LOGO DIMENSIONAL WITH CLIPPING PATH 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32" y="550136"/>
            <a:ext cx="1523348" cy="1675906"/>
          </a:xfrm>
          <a:prstGeom prst="rect">
            <a:avLst/>
          </a:prstGeom>
          <a:effectLst/>
        </p:spPr>
      </p:pic>
      <p:sp>
        <p:nvSpPr>
          <p:cNvPr id="16" name="Rectangle 15"/>
          <p:cNvSpPr/>
          <p:nvPr userDrawn="1"/>
        </p:nvSpPr>
        <p:spPr>
          <a:xfrm>
            <a:off x="4387354" y="135836"/>
            <a:ext cx="339579" cy="536550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59353" y="135836"/>
            <a:ext cx="8625294" cy="957642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9353" y="135836"/>
            <a:ext cx="8625294" cy="6119394"/>
          </a:xfrm>
          <a:prstGeom prst="rect">
            <a:avLst/>
          </a:prstGeom>
          <a:noFill/>
          <a:ln w="38100" cmpd="sng">
            <a:solidFill>
              <a:srgbClr val="004B8D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8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8938"/>
            <a:ext cx="4038600" cy="4917226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8938"/>
            <a:ext cx="4038600" cy="4917226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1D5D7C5-5C53-44B2-BCF7-3A8AEC6057D6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E5F718-A7CB-154E-909C-8FD121E5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3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59353" y="135836"/>
            <a:ext cx="8625294" cy="957642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9353" y="135836"/>
            <a:ext cx="8625294" cy="6119394"/>
          </a:xfrm>
          <a:prstGeom prst="rect">
            <a:avLst/>
          </a:prstGeom>
          <a:noFill/>
          <a:ln w="38100" cmpd="sng">
            <a:solidFill>
              <a:srgbClr val="004B8D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8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05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B8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82819"/>
            <a:ext cx="4040188" cy="4243344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305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B8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82819"/>
            <a:ext cx="4041775" cy="4243344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F29DBD4-224A-4C1C-9F73-772EDC9C2B1B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E5F718-A7CB-154E-909C-8FD121E5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8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9353" y="135836"/>
            <a:ext cx="3265472" cy="6119394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9353" y="135836"/>
            <a:ext cx="8625294" cy="6119394"/>
          </a:xfrm>
          <a:prstGeom prst="rect">
            <a:avLst/>
          </a:prstGeom>
          <a:noFill/>
          <a:ln w="38100" cmpd="sng">
            <a:solidFill>
              <a:srgbClr val="004B8D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00A9DCD-B28B-4EF1-9EFB-A2FF4ADBD9B7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E5F718-A7CB-154E-909C-8FD121E5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3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9353" y="135836"/>
            <a:ext cx="8625294" cy="6119394"/>
          </a:xfrm>
          <a:prstGeom prst="rect">
            <a:avLst/>
          </a:prstGeom>
          <a:solidFill>
            <a:srgbClr val="004B8D"/>
          </a:solidFill>
          <a:ln w="38100" cmpd="sng">
            <a:solidFill>
              <a:srgbClr val="004B8D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A4B60EC6-89B8-49B4-90CE-3B1F1113D630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E5F718-A7CB-154E-909C-8FD121E5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5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FF10F-C957-4601-875B-C7F5058FCA53}" type="datetime1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A309E-709A-5449-B092-4F6856880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2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18802"/>
            <a:ext cx="7772400" cy="1362075"/>
          </a:xfrm>
        </p:spPr>
        <p:txBody>
          <a:bodyPr/>
          <a:lstStyle/>
          <a:p>
            <a:r>
              <a:rPr lang="en-US" dirty="0" smtClean="0"/>
              <a:t>Non-Resident TUITION COLLECTION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04360"/>
            <a:ext cx="7772400" cy="1163192"/>
          </a:xfrm>
        </p:spPr>
        <p:txBody>
          <a:bodyPr>
            <a:noAutofit/>
          </a:bodyPr>
          <a:lstStyle/>
          <a:p>
            <a:r>
              <a:rPr lang="en-US" sz="2400" dirty="0" smtClean="0"/>
              <a:t>Office of the State Superintendent of Education </a:t>
            </a:r>
          </a:p>
          <a:p>
            <a:r>
              <a:rPr lang="en-US" sz="2400" dirty="0" smtClean="0"/>
              <a:t>Office of Enrollment and Residency</a:t>
            </a:r>
          </a:p>
          <a:p>
            <a:r>
              <a:rPr lang="en-US" sz="2400" dirty="0" smtClean="0"/>
              <a:t>2014-2015 School Year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8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District of Columbia Public Schools (DCPS) </a:t>
            </a:r>
            <a:r>
              <a:rPr lang="en-US" sz="2800" dirty="0" smtClean="0">
                <a:solidFill>
                  <a:schemeClr val="tx1"/>
                </a:solidFill>
              </a:rPr>
              <a:t>coordinated the </a:t>
            </a:r>
            <a:r>
              <a:rPr lang="en-US" sz="2800" dirty="0" smtClean="0">
                <a:solidFill>
                  <a:schemeClr val="tx1"/>
                </a:solidFill>
              </a:rPr>
              <a:t>non-resident tuition function prior to the 2014-2015 school year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Office of the State Superintendent of Education (OSSE) is now </a:t>
            </a:r>
            <a:r>
              <a:rPr lang="en-US" sz="2800" dirty="0" smtClean="0">
                <a:solidFill>
                  <a:schemeClr val="tx1"/>
                </a:solidFill>
              </a:rPr>
              <a:t>responsible for collecting tuition from non-resident students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Admission of Non-resident Students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76" y="1093478"/>
            <a:ext cx="8307681" cy="503268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2006.1     A non-resident student is defined as a student admitted or seeking admission to the D.C. Public Schools who does not meet any of the criteria for resident-free instruction set forth in § 2000.2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2007.1     Prior to the admission of a non-resident student, the principal or other person in charge of the school or program to which the non-resident student is admitted shall require written proof of payment of non-resident tuition, pursuant to the rules and procedures set forth in this section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*LEAs must ensure that </a:t>
            </a:r>
            <a:r>
              <a:rPr lang="en-US" b="1" u="sng" dirty="0" smtClean="0">
                <a:solidFill>
                  <a:schemeClr val="tx1"/>
                </a:solidFill>
              </a:rPr>
              <a:t>no DC students</a:t>
            </a:r>
            <a:r>
              <a:rPr lang="en-US" dirty="0" smtClean="0">
                <a:solidFill>
                  <a:schemeClr val="tx1"/>
                </a:solidFill>
              </a:rPr>
              <a:t> are on a school’s waiting list before considering a non-residen</a:t>
            </a:r>
            <a:r>
              <a:rPr lang="en-US" dirty="0" smtClean="0">
                <a:solidFill>
                  <a:schemeClr val="tx1"/>
                </a:solidFill>
              </a:rPr>
              <a:t>t tuition paying student</a:t>
            </a:r>
            <a:r>
              <a:rPr lang="en-US" dirty="0" smtClean="0">
                <a:solidFill>
                  <a:schemeClr val="tx1"/>
                </a:solidFill>
              </a:rPr>
              <a:t> .*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9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Tuition Payment Options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39789"/>
            <a:ext cx="4038600" cy="430092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u="sng" dirty="0" smtClean="0">
                <a:solidFill>
                  <a:schemeClr val="tx1"/>
                </a:solidFill>
              </a:rPr>
              <a:t>Monthly- </a:t>
            </a:r>
            <a:r>
              <a:rPr lang="en-US" u="sng" dirty="0">
                <a:solidFill>
                  <a:schemeClr val="tx1"/>
                </a:solidFill>
              </a:rPr>
              <a:t>10 Payments</a:t>
            </a:r>
          </a:p>
          <a:p>
            <a:pPr marL="0" indent="0" algn="ctr">
              <a:buNone/>
            </a:pPr>
            <a:endParaRPr lang="en-US" u="sng" dirty="0" smtClean="0">
              <a:solidFill>
                <a:schemeClr val="tx1"/>
              </a:solidFill>
            </a:endParaRPr>
          </a:p>
          <a:p>
            <a:r>
              <a:rPr lang="en-US" u="sng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Deposit </a:t>
            </a:r>
            <a:r>
              <a:rPr lang="en-US" dirty="0" smtClean="0">
                <a:solidFill>
                  <a:schemeClr val="tx1"/>
                </a:solidFill>
              </a:rPr>
              <a:t>Due August </a:t>
            </a:r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dirty="0" smtClean="0">
                <a:solidFill>
                  <a:schemeClr val="tx1"/>
                </a:solidFill>
              </a:rPr>
              <a:t> (equal </a:t>
            </a:r>
            <a:r>
              <a:rPr lang="en-US" dirty="0" smtClean="0">
                <a:solidFill>
                  <a:schemeClr val="tx1"/>
                </a:solidFill>
              </a:rPr>
              <a:t>to one month)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u="sng" dirty="0" smtClean="0">
                <a:solidFill>
                  <a:schemeClr val="tx1"/>
                </a:solidFill>
              </a:rPr>
              <a:t>9</a:t>
            </a:r>
            <a:r>
              <a:rPr lang="en-US" dirty="0" smtClean="0">
                <a:solidFill>
                  <a:schemeClr val="tx1"/>
                </a:solidFill>
              </a:rPr>
              <a:t> Monthly Payments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September - May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Due on the 3</a:t>
            </a:r>
            <a:r>
              <a:rPr lang="en-US" sz="2800" baseline="30000" dirty="0" smtClean="0">
                <a:solidFill>
                  <a:schemeClr val="tx1"/>
                </a:solidFill>
              </a:rPr>
              <a:t>rd</a:t>
            </a:r>
            <a:r>
              <a:rPr lang="en-US" sz="2800" dirty="0" smtClean="0">
                <a:solidFill>
                  <a:schemeClr val="tx1"/>
                </a:solidFill>
              </a:rPr>
              <a:t> of Each Month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39788"/>
            <a:ext cx="4038600" cy="44863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 smtClean="0">
                <a:solidFill>
                  <a:schemeClr val="tx1"/>
                </a:solidFill>
              </a:rPr>
              <a:t>Quarterly- </a:t>
            </a:r>
            <a:r>
              <a:rPr lang="en-US" u="sng" dirty="0">
                <a:solidFill>
                  <a:schemeClr val="tx1"/>
                </a:solidFill>
              </a:rPr>
              <a:t>4 </a:t>
            </a:r>
            <a:r>
              <a:rPr lang="en-US" u="sng" dirty="0" smtClean="0">
                <a:solidFill>
                  <a:schemeClr val="tx1"/>
                </a:solidFill>
              </a:rPr>
              <a:t>Payments</a:t>
            </a:r>
          </a:p>
          <a:p>
            <a:pPr marL="0" indent="0" algn="ctr">
              <a:buNone/>
            </a:pPr>
            <a:endParaRPr lang="en-US" u="sng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No Deposit Due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u="sng" dirty="0" smtClean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 Payments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August 3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November 3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February 3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April 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7922" y="1270457"/>
            <a:ext cx="7978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*All parents must sign a tuition agreement and choose one of the plans below.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270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Making Payments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11044"/>
            <a:ext cx="8083296" cy="24829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Office of the State Superintendent of Education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Office of Enrollment and Residency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810 </a:t>
            </a:r>
            <a:r>
              <a:rPr lang="en-US" dirty="0" smtClean="0">
                <a:solidFill>
                  <a:schemeClr val="tx1"/>
                </a:solidFill>
              </a:rPr>
              <a:t>First Street, NE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9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Floor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Washington, DC 20002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12821" y="1093478"/>
            <a:ext cx="8083296" cy="639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Submit all payments to the address below: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6840"/>
            <a:ext cx="8229600" cy="565204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Rhonda E. Baylor, Education Research Analyst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202-741-5993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Rhonda.baylor@dc.gov</a:t>
            </a:r>
          </a:p>
          <a:p>
            <a:pPr lvl="1"/>
            <a:r>
              <a:rPr lang="en-US" sz="2400" dirty="0" err="1" smtClean="0">
                <a:solidFill>
                  <a:schemeClr val="tx1"/>
                </a:solidFill>
              </a:rPr>
              <a:t>osse.residency@dc.gov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0777" y="2596813"/>
            <a:ext cx="48119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42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b175468f-1d1a-4c06-8ad5-ba5636890b24">
      <Url xsi:nil="true"/>
      <Description xsi:nil="true"/>
    </link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90B9D3380C584195FB6C376704490E" ma:contentTypeVersion="6" ma:contentTypeDescription="Create a new document." ma:contentTypeScope="" ma:versionID="0021e5099aaa05bbc7536224368cff11">
  <xsd:schema xmlns:xsd="http://www.w3.org/2001/XMLSchema" xmlns:xs="http://www.w3.org/2001/XMLSchema" xmlns:p="http://schemas.microsoft.com/office/2006/metadata/properties" xmlns:ns2="b175468f-1d1a-4c06-8ad5-ba5636890b24" targetNamespace="http://schemas.microsoft.com/office/2006/metadata/properties" ma:root="true" ma:fieldsID="f0d8a0a1e75d891946e3d5e8529d0ba3" ns2:_="">
    <xsd:import namespace="b175468f-1d1a-4c06-8ad5-ba5636890b24"/>
    <xsd:element name="properties">
      <xsd:complexType>
        <xsd:sequence>
          <xsd:element name="documentManagement">
            <xsd:complexType>
              <xsd:all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5468f-1d1a-4c06-8ad5-ba5636890b24" elementFormDefault="qualified">
    <xsd:import namespace="http://schemas.microsoft.com/office/2006/documentManagement/types"/>
    <xsd:import namespace="http://schemas.microsoft.com/office/infopath/2007/PartnerControls"/>
    <xsd:element name="link" ma:index="8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9FA1AF-F7D2-46A2-8979-F2CDE3727DC1}">
  <ds:schemaRefs>
    <ds:schemaRef ds:uri="b175468f-1d1a-4c06-8ad5-ba5636890b24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6EDD6F2-4E33-4DEC-B28D-29F5A36A47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C74F6E-A450-408A-9F1A-633C98DE06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75468f-1d1a-4c06-8ad5-ba5636890b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179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Non-Resident TUITION COLLECTION</vt:lpstr>
      <vt:lpstr>Historical Context</vt:lpstr>
      <vt:lpstr>Admission of Non-resident Students</vt:lpstr>
      <vt:lpstr>Tuition Payment Options</vt:lpstr>
      <vt:lpstr>Making Payments</vt:lpstr>
      <vt:lpstr>Contact Information</vt:lpstr>
      <vt:lpstr>PowerPoint Presentation</vt:lpstr>
    </vt:vector>
  </TitlesOfParts>
  <Company>OSSE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Santiago</dc:creator>
  <cp:lastModifiedBy>ServUS</cp:lastModifiedBy>
  <cp:revision>79</cp:revision>
  <cp:lastPrinted>2014-10-23T18:47:23Z</cp:lastPrinted>
  <dcterms:created xsi:type="dcterms:W3CDTF">2014-09-18T13:11:51Z</dcterms:created>
  <dcterms:modified xsi:type="dcterms:W3CDTF">2015-01-22T22:24:34Z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0x0101003C90B9D3380C584195FB6C376704490E</vt:lpwstr>
  </property>
</Properties>
</file>