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410" r:id="rId6"/>
    <p:sldId id="411" r:id="rId7"/>
    <p:sldId id="412" r:id="rId8"/>
    <p:sldId id="413" r:id="rId9"/>
    <p:sldId id="414" r:id="rId10"/>
    <p:sldId id="415" r:id="rId11"/>
    <p:sldId id="416" r:id="rId12"/>
    <p:sldId id="417" r:id="rId13"/>
    <p:sldId id="418" r:id="rId14"/>
    <p:sldId id="419" r:id="rId15"/>
    <p:sldId id="262"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vUS"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D"/>
    <a:srgbClr val="D111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3" autoAdjust="0"/>
    <p:restoredTop sz="86852" autoAdjust="0"/>
  </p:normalViewPr>
  <p:slideViewPr>
    <p:cSldViewPr snapToGrid="0" snapToObjects="1">
      <p:cViewPr>
        <p:scale>
          <a:sx n="70" d="100"/>
          <a:sy n="70" d="100"/>
        </p:scale>
        <p:origin x="-876"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Average Environmental Rating Scale for CBOs</a:t>
            </a:r>
          </a:p>
        </c:rich>
      </c:tx>
      <c:layout>
        <c:manualLayout>
          <c:xMode val="edge"/>
          <c:yMode val="edge"/>
          <c:x val="5.8999999999999997E-2"/>
          <c:y val="3.3123226880411458E-2"/>
        </c:manualLayout>
      </c:layout>
      <c:overlay val="0"/>
    </c:title>
    <c:autoTitleDeleted val="0"/>
    <c:plotArea>
      <c:layout/>
      <c:barChart>
        <c:barDir val="col"/>
        <c:grouping val="clustered"/>
        <c:varyColors val="0"/>
        <c:ser>
          <c:idx val="0"/>
          <c:order val="0"/>
          <c:tx>
            <c:strRef>
              <c:f>Sheet3!$B$1</c:f>
              <c:strCache>
                <c:ptCount val="1"/>
                <c:pt idx="0">
                  <c:v>ITERS-R</c:v>
                </c:pt>
              </c:strCache>
            </c:strRef>
          </c:tx>
          <c:invertIfNegative val="0"/>
          <c:cat>
            <c:strRef>
              <c:f>Sheet3!$A$2:$A$8</c:f>
              <c:strCache>
                <c:ptCount val="7"/>
                <c:pt idx="0">
                  <c:v>SF</c:v>
                </c:pt>
                <c:pt idx="1">
                  <c:v>PC</c:v>
                </c:pt>
                <c:pt idx="2">
                  <c:v>LT</c:v>
                </c:pt>
                <c:pt idx="3">
                  <c:v>A</c:v>
                </c:pt>
                <c:pt idx="4">
                  <c:v>I</c:v>
                </c:pt>
                <c:pt idx="5">
                  <c:v>PS</c:v>
                </c:pt>
                <c:pt idx="6">
                  <c:v>P &amp; S</c:v>
                </c:pt>
              </c:strCache>
            </c:strRef>
          </c:cat>
          <c:val>
            <c:numRef>
              <c:f>Sheet3!$B$2:$B$8</c:f>
              <c:numCache>
                <c:formatCode>General</c:formatCode>
                <c:ptCount val="7"/>
                <c:pt idx="0">
                  <c:v>3.4</c:v>
                </c:pt>
                <c:pt idx="1">
                  <c:v>1.6</c:v>
                </c:pt>
                <c:pt idx="2">
                  <c:v>3.5</c:v>
                </c:pt>
                <c:pt idx="3">
                  <c:v>2.8</c:v>
                </c:pt>
                <c:pt idx="4">
                  <c:v>4.9000000000000004</c:v>
                </c:pt>
                <c:pt idx="5">
                  <c:v>3.3</c:v>
                </c:pt>
                <c:pt idx="6">
                  <c:v>4.9000000000000004</c:v>
                </c:pt>
              </c:numCache>
            </c:numRef>
          </c:val>
        </c:ser>
        <c:ser>
          <c:idx val="1"/>
          <c:order val="1"/>
          <c:tx>
            <c:strRef>
              <c:f>Sheet3!$C$1</c:f>
              <c:strCache>
                <c:ptCount val="1"/>
                <c:pt idx="0">
                  <c:v>FCCERS-R</c:v>
                </c:pt>
              </c:strCache>
            </c:strRef>
          </c:tx>
          <c:invertIfNegative val="0"/>
          <c:cat>
            <c:strRef>
              <c:f>Sheet3!$A$2:$A$8</c:f>
              <c:strCache>
                <c:ptCount val="7"/>
                <c:pt idx="0">
                  <c:v>SF</c:v>
                </c:pt>
                <c:pt idx="1">
                  <c:v>PC</c:v>
                </c:pt>
                <c:pt idx="2">
                  <c:v>LT</c:v>
                </c:pt>
                <c:pt idx="3">
                  <c:v>A</c:v>
                </c:pt>
                <c:pt idx="4">
                  <c:v>I</c:v>
                </c:pt>
                <c:pt idx="5">
                  <c:v>PS</c:v>
                </c:pt>
                <c:pt idx="6">
                  <c:v>P &amp; S</c:v>
                </c:pt>
              </c:strCache>
            </c:strRef>
          </c:cat>
          <c:val>
            <c:numRef>
              <c:f>Sheet3!$C$2:$C$8</c:f>
              <c:numCache>
                <c:formatCode>General</c:formatCode>
                <c:ptCount val="7"/>
                <c:pt idx="0">
                  <c:v>3.1</c:v>
                </c:pt>
                <c:pt idx="1">
                  <c:v>2.1</c:v>
                </c:pt>
                <c:pt idx="2">
                  <c:v>3.8</c:v>
                </c:pt>
                <c:pt idx="3">
                  <c:v>2.6</c:v>
                </c:pt>
                <c:pt idx="4">
                  <c:v>5</c:v>
                </c:pt>
                <c:pt idx="5">
                  <c:v>4.2</c:v>
                </c:pt>
                <c:pt idx="6">
                  <c:v>5.3</c:v>
                </c:pt>
              </c:numCache>
            </c:numRef>
          </c:val>
        </c:ser>
        <c:ser>
          <c:idx val="2"/>
          <c:order val="2"/>
          <c:tx>
            <c:strRef>
              <c:f>Sheet3!$D$1</c:f>
              <c:strCache>
                <c:ptCount val="1"/>
                <c:pt idx="0">
                  <c:v>ECERS-R</c:v>
                </c:pt>
              </c:strCache>
            </c:strRef>
          </c:tx>
          <c:invertIfNegative val="0"/>
          <c:cat>
            <c:strRef>
              <c:f>Sheet3!$A$2:$A$8</c:f>
              <c:strCache>
                <c:ptCount val="7"/>
                <c:pt idx="0">
                  <c:v>SF</c:v>
                </c:pt>
                <c:pt idx="1">
                  <c:v>PC</c:v>
                </c:pt>
                <c:pt idx="2">
                  <c:v>LT</c:v>
                </c:pt>
                <c:pt idx="3">
                  <c:v>A</c:v>
                </c:pt>
                <c:pt idx="4">
                  <c:v>I</c:v>
                </c:pt>
                <c:pt idx="5">
                  <c:v>PS</c:v>
                </c:pt>
                <c:pt idx="6">
                  <c:v>P &amp; S</c:v>
                </c:pt>
              </c:strCache>
            </c:strRef>
          </c:cat>
          <c:val>
            <c:numRef>
              <c:f>Sheet3!$D$2:$D$8</c:f>
              <c:numCache>
                <c:formatCode>General</c:formatCode>
                <c:ptCount val="7"/>
                <c:pt idx="0">
                  <c:v>3.2</c:v>
                </c:pt>
                <c:pt idx="1">
                  <c:v>2</c:v>
                </c:pt>
                <c:pt idx="2">
                  <c:v>3.3</c:v>
                </c:pt>
                <c:pt idx="3">
                  <c:v>2.7</c:v>
                </c:pt>
                <c:pt idx="4">
                  <c:v>4.9000000000000004</c:v>
                </c:pt>
                <c:pt idx="5">
                  <c:v>3.7</c:v>
                </c:pt>
                <c:pt idx="6">
                  <c:v>4.8</c:v>
                </c:pt>
              </c:numCache>
            </c:numRef>
          </c:val>
        </c:ser>
        <c:dLbls>
          <c:showLegendKey val="0"/>
          <c:showVal val="0"/>
          <c:showCatName val="0"/>
          <c:showSerName val="0"/>
          <c:showPercent val="0"/>
          <c:showBubbleSize val="0"/>
        </c:dLbls>
        <c:gapWidth val="150"/>
        <c:axId val="31195904"/>
        <c:axId val="31197440"/>
      </c:barChart>
      <c:catAx>
        <c:axId val="31195904"/>
        <c:scaling>
          <c:orientation val="minMax"/>
        </c:scaling>
        <c:delete val="0"/>
        <c:axPos val="b"/>
        <c:majorTickMark val="none"/>
        <c:minorTickMark val="none"/>
        <c:tickLblPos val="nextTo"/>
        <c:crossAx val="31197440"/>
        <c:crosses val="autoZero"/>
        <c:auto val="1"/>
        <c:lblAlgn val="ctr"/>
        <c:lblOffset val="100"/>
        <c:noMultiLvlLbl val="0"/>
      </c:catAx>
      <c:valAx>
        <c:axId val="31197440"/>
        <c:scaling>
          <c:orientation val="minMax"/>
        </c:scaling>
        <c:delete val="0"/>
        <c:axPos val="l"/>
        <c:majorGridlines/>
        <c:numFmt formatCode="General" sourceLinked="1"/>
        <c:majorTickMark val="none"/>
        <c:minorTickMark val="none"/>
        <c:tickLblPos val="nextTo"/>
        <c:crossAx val="311959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60442157296339E-2"/>
          <c:y val="0.17141641928296519"/>
          <c:w val="0.69520823280372468"/>
          <c:h val="0.77830482152170999"/>
        </c:manualLayout>
      </c:layout>
      <c:pieChart>
        <c:varyColors val="1"/>
        <c:ser>
          <c:idx val="0"/>
          <c:order val="0"/>
          <c:tx>
            <c:strRef>
              <c:f>Sheet1!$B$1</c:f>
              <c:strCache>
                <c:ptCount val="1"/>
                <c:pt idx="0">
                  <c:v>39</c:v>
                </c:pt>
              </c:strCache>
            </c:strRef>
          </c:tx>
          <c:dLbls>
            <c:dLbl>
              <c:idx val="0"/>
              <c:layout>
                <c:manualLayout>
                  <c:x val="-0.14692694926310307"/>
                  <c:y val="0.14862349849932741"/>
                </c:manualLayout>
              </c:layout>
              <c:showLegendKey val="0"/>
              <c:showVal val="0"/>
              <c:showCatName val="0"/>
              <c:showSerName val="0"/>
              <c:showPercent val="1"/>
              <c:showBubbleSize val="0"/>
            </c:dLbl>
            <c:dLbl>
              <c:idx val="1"/>
              <c:layout>
                <c:manualLayout>
                  <c:x val="-0.10610802171213936"/>
                  <c:y val="-0.20741180298922016"/>
                </c:manualLayout>
              </c:layout>
              <c:showLegendKey val="0"/>
              <c:showVal val="0"/>
              <c:showCatName val="0"/>
              <c:showSerName val="0"/>
              <c:showPercent val="1"/>
              <c:showBubbleSize val="0"/>
            </c:dLbl>
            <c:dLbl>
              <c:idx val="2"/>
              <c:layout>
                <c:manualLayout>
                  <c:x val="0.15160984404529085"/>
                  <c:y val="-0.10891805631030267"/>
                </c:manualLayout>
              </c:layout>
              <c:showLegendKey val="0"/>
              <c:showVal val="0"/>
              <c:showCatName val="0"/>
              <c:showSerName val="0"/>
              <c:showPercent val="1"/>
              <c:showBubbleSize val="0"/>
            </c:dLbl>
            <c:dLbl>
              <c:idx val="3"/>
              <c:layout>
                <c:manualLayout>
                  <c:x val="0.11842673922674954"/>
                  <c:y val="0.10301212522581353"/>
                </c:manualLayout>
              </c:layout>
              <c:showLegendKey val="0"/>
              <c:showVal val="0"/>
              <c:showCatName val="0"/>
              <c:showSerName val="0"/>
              <c:showPercent val="1"/>
              <c:showBubbleSize val="0"/>
            </c:dLbl>
            <c:dLbl>
              <c:idx val="4"/>
              <c:layout>
                <c:manualLayout>
                  <c:x val="3.5352083333980155E-2"/>
                  <c:y val="0.13914249172878568"/>
                </c:manualLayout>
              </c:layout>
              <c:showLegendKey val="0"/>
              <c:showVal val="0"/>
              <c:showCatName val="0"/>
              <c:showSerName val="0"/>
              <c:showPercent val="1"/>
              <c:showBubbleSize val="0"/>
            </c:dLbl>
            <c:txPr>
              <a:bodyPr/>
              <a:lstStyle/>
              <a:p>
                <a:pPr>
                  <a:defRPr b="1"/>
                </a:pPr>
                <a:endParaRPr lang="en-US"/>
              </a:p>
            </c:txPr>
            <c:showLegendKey val="0"/>
            <c:showVal val="0"/>
            <c:showCatName val="0"/>
            <c:showSerName val="0"/>
            <c:showPercent val="1"/>
            <c:showBubbleSize val="0"/>
            <c:showLeaderLines val="1"/>
          </c:dLbls>
          <c:cat>
            <c:strRef>
              <c:f>Sheet1!$A$2:$A$6</c:f>
              <c:strCache>
                <c:ptCount val="5"/>
                <c:pt idx="0">
                  <c:v>Health &amp; Safety</c:v>
                </c:pt>
                <c:pt idx="1">
                  <c:v>Sanitation</c:v>
                </c:pt>
                <c:pt idx="2">
                  <c:v>Abuse and Neglect</c:v>
                </c:pt>
                <c:pt idx="3">
                  <c:v>Nutrition</c:v>
                </c:pt>
                <c:pt idx="4">
                  <c:v>Others</c:v>
                </c:pt>
              </c:strCache>
            </c:strRef>
          </c:cat>
          <c:val>
            <c:numRef>
              <c:f>Sheet1!$B$2:$B$6</c:f>
              <c:numCache>
                <c:formatCode>General</c:formatCode>
                <c:ptCount val="5"/>
                <c:pt idx="0">
                  <c:v>24</c:v>
                </c:pt>
                <c:pt idx="1">
                  <c:v>22</c:v>
                </c:pt>
                <c:pt idx="2">
                  <c:v>20</c:v>
                </c:pt>
                <c:pt idx="3">
                  <c:v>13</c:v>
                </c:pt>
                <c:pt idx="4">
                  <c:v>5</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1547810010076851"/>
          <c:y val="0.22993655675705441"/>
          <c:w val="0.25255251615121926"/>
          <c:h val="0.7283442974136679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13603297215594E-2"/>
          <c:y val="0.15690521973066718"/>
          <c:w val="0.53450232716675183"/>
          <c:h val="0.8139143989969162"/>
        </c:manualLayout>
      </c:layout>
      <c:pieChart>
        <c:varyColors val="1"/>
        <c:ser>
          <c:idx val="0"/>
          <c:order val="0"/>
          <c:tx>
            <c:strRef>
              <c:f>Sheet1!$B$1</c:f>
              <c:strCache>
                <c:ptCount val="1"/>
                <c:pt idx="0">
                  <c:v>22</c:v>
                </c:pt>
              </c:strCache>
            </c:strRef>
          </c:tx>
          <c:dLbls>
            <c:dLbl>
              <c:idx val="0"/>
              <c:layout>
                <c:manualLayout>
                  <c:x val="-0.12158977858570115"/>
                  <c:y val="0.16981478586631307"/>
                </c:manualLayout>
              </c:layout>
              <c:showLegendKey val="0"/>
              <c:showVal val="0"/>
              <c:showCatName val="0"/>
              <c:showSerName val="0"/>
              <c:showPercent val="1"/>
              <c:showBubbleSize val="0"/>
            </c:dLbl>
            <c:dLbl>
              <c:idx val="1"/>
              <c:layout>
                <c:manualLayout>
                  <c:x val="-0.10830446120816832"/>
                  <c:y val="-0.16862761388269734"/>
                </c:manualLayout>
              </c:layout>
              <c:showLegendKey val="0"/>
              <c:showVal val="0"/>
              <c:showCatName val="0"/>
              <c:showSerName val="0"/>
              <c:showPercent val="1"/>
              <c:showBubbleSize val="0"/>
            </c:dLbl>
            <c:dLbl>
              <c:idx val="2"/>
              <c:layout>
                <c:manualLayout>
                  <c:x val="6.6819341593505846E-2"/>
                  <c:y val="-0.15180978137889042"/>
                </c:manualLayout>
              </c:layout>
              <c:showLegendKey val="0"/>
              <c:showVal val="0"/>
              <c:showCatName val="0"/>
              <c:showSerName val="0"/>
              <c:showPercent val="1"/>
              <c:showBubbleSize val="0"/>
            </c:dLbl>
            <c:dLbl>
              <c:idx val="3"/>
              <c:layout>
                <c:manualLayout>
                  <c:x val="0.12912598832977956"/>
                  <c:y val="-9.0853637873191229E-2"/>
                </c:manualLayout>
              </c:layout>
              <c:showLegendKey val="0"/>
              <c:showVal val="0"/>
              <c:showCatName val="0"/>
              <c:showSerName val="0"/>
              <c:showPercent val="1"/>
              <c:showBubbleSize val="0"/>
            </c:dLbl>
            <c:dLbl>
              <c:idx val="4"/>
              <c:layout>
                <c:manualLayout>
                  <c:x val="9.7216014513905213E-2"/>
                  <c:y val="3.9450402774877866E-2"/>
                </c:manualLayout>
              </c:layout>
              <c:showLegendKey val="0"/>
              <c:showVal val="0"/>
              <c:showCatName val="0"/>
              <c:showSerName val="0"/>
              <c:showPercent val="1"/>
              <c:showBubbleSize val="0"/>
            </c:dLbl>
            <c:dLbl>
              <c:idx val="5"/>
              <c:layout>
                <c:manualLayout>
                  <c:x val="7.5279325337725259E-2"/>
                  <c:y val="0.14081630645215948"/>
                </c:manualLayout>
              </c:layout>
              <c:showLegendKey val="0"/>
              <c:showVal val="0"/>
              <c:showCatName val="0"/>
              <c:showSerName val="0"/>
              <c:showPercent val="1"/>
              <c:showBubbleSize val="0"/>
            </c:dLbl>
            <c:txPr>
              <a:bodyPr/>
              <a:lstStyle/>
              <a:p>
                <a:pPr>
                  <a:defRPr b="1">
                    <a:solidFill>
                      <a:schemeClr val="bg1"/>
                    </a:solidFill>
                  </a:defRPr>
                </a:pPr>
                <a:endParaRPr lang="en-US"/>
              </a:p>
            </c:txPr>
            <c:showLegendKey val="0"/>
            <c:showVal val="0"/>
            <c:showCatName val="0"/>
            <c:showSerName val="0"/>
            <c:showPercent val="1"/>
            <c:showBubbleSize val="0"/>
            <c:showLeaderLines val="1"/>
          </c:dLbls>
          <c:cat>
            <c:strRef>
              <c:f>Sheet1!$A$2:$A$8</c:f>
              <c:strCache>
                <c:ptCount val="7"/>
                <c:pt idx="0">
                  <c:v>Building Issues </c:v>
                </c:pt>
                <c:pt idx="1">
                  <c:v>Physical/ Verbal Mistreatment</c:v>
                </c:pt>
                <c:pt idx="2">
                  <c:v>Communicable Disease</c:v>
                </c:pt>
                <c:pt idx="3">
                  <c:v>Ambulatory Calls</c:v>
                </c:pt>
                <c:pt idx="4">
                  <c:v>Parent/ Provider Issues</c:v>
                </c:pt>
                <c:pt idx="5">
                  <c:v>Staffing Issues</c:v>
                </c:pt>
                <c:pt idx="6">
                  <c:v>Operational Issues</c:v>
                </c:pt>
              </c:strCache>
            </c:strRef>
          </c:cat>
          <c:val>
            <c:numRef>
              <c:f>Sheet1!$B$2:$B$8</c:f>
              <c:numCache>
                <c:formatCode>General</c:formatCode>
                <c:ptCount val="7"/>
                <c:pt idx="0">
                  <c:v>16</c:v>
                </c:pt>
                <c:pt idx="1">
                  <c:v>11</c:v>
                </c:pt>
                <c:pt idx="2">
                  <c:v>7</c:v>
                </c:pt>
                <c:pt idx="3">
                  <c:v>7</c:v>
                </c:pt>
                <c:pt idx="4">
                  <c:v>7</c:v>
                </c:pt>
                <c:pt idx="5">
                  <c:v>6</c:v>
                </c:pt>
                <c:pt idx="6">
                  <c:v>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097998149867615"/>
          <c:y val="8.5147560230394451E-2"/>
          <c:w val="0.38837675793804571"/>
          <c:h val="0.913003687229374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D712D-E447-4C22-A4D6-7EDD08CE97B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E15C5DE-E806-4B4A-A813-BA1158FF4E2D}">
      <dgm:prSet phldrT="[Text]" custT="1"/>
      <dgm:spPr/>
      <dgm:t>
        <a:bodyPr/>
        <a:lstStyle/>
        <a:p>
          <a:r>
            <a:rPr lang="en-US" sz="1600" b="1" dirty="0" smtClean="0"/>
            <a:t>Development Stage (August 2014 to November  2014)  </a:t>
          </a:r>
          <a:endParaRPr lang="en-US" sz="1600" b="1" dirty="0"/>
        </a:p>
      </dgm:t>
    </dgm:pt>
    <dgm:pt modelId="{AEDA24CE-8698-4B3F-8FE9-8CB3D8A618D7}" type="parTrans" cxnId="{9FBBC0FB-DA69-458A-AAF9-7701CAA34170}">
      <dgm:prSet/>
      <dgm:spPr/>
      <dgm:t>
        <a:bodyPr/>
        <a:lstStyle/>
        <a:p>
          <a:endParaRPr lang="en-US"/>
        </a:p>
      </dgm:t>
    </dgm:pt>
    <dgm:pt modelId="{8989E8F4-FFFE-4FD9-8ED2-C9AA9A8E7C65}" type="sibTrans" cxnId="{9FBBC0FB-DA69-458A-AAF9-7701CAA34170}">
      <dgm:prSet/>
      <dgm:spPr/>
      <dgm:t>
        <a:bodyPr/>
        <a:lstStyle/>
        <a:p>
          <a:endParaRPr lang="en-US"/>
        </a:p>
      </dgm:t>
    </dgm:pt>
    <dgm:pt modelId="{A849FA92-5DBF-49F1-989B-5F55F3845523}">
      <dgm:prSet phldrT="[Text]" custT="1"/>
      <dgm:spPr/>
      <dgm:t>
        <a:bodyPr/>
        <a:lstStyle/>
        <a:p>
          <a:r>
            <a:rPr lang="en-US" sz="1400" dirty="0" smtClean="0"/>
            <a:t>Research national models to assess need for revisions of existing  licensing standards/ regulation </a:t>
          </a:r>
        </a:p>
      </dgm:t>
    </dgm:pt>
    <dgm:pt modelId="{ACAE1CD3-49F9-4AC4-8641-A574D00A893B}" type="parTrans" cxnId="{41CCC583-1D39-4EE4-9BA5-20ED87A4A75B}">
      <dgm:prSet/>
      <dgm:spPr/>
      <dgm:t>
        <a:bodyPr/>
        <a:lstStyle/>
        <a:p>
          <a:endParaRPr lang="en-US"/>
        </a:p>
      </dgm:t>
    </dgm:pt>
    <dgm:pt modelId="{BAE45731-2D84-4DC5-A791-CC519173616E}" type="sibTrans" cxnId="{41CCC583-1D39-4EE4-9BA5-20ED87A4A75B}">
      <dgm:prSet/>
      <dgm:spPr/>
      <dgm:t>
        <a:bodyPr/>
        <a:lstStyle/>
        <a:p>
          <a:endParaRPr lang="en-US"/>
        </a:p>
      </dgm:t>
    </dgm:pt>
    <dgm:pt modelId="{6E9309EE-D0C2-4A2A-A5DF-5682B242FB18}">
      <dgm:prSet phldrT="[Text]" custT="1"/>
      <dgm:spPr/>
      <dgm:t>
        <a:bodyPr/>
        <a:lstStyle/>
        <a:p>
          <a:r>
            <a:rPr lang="en-US" sz="1600" b="1" dirty="0" smtClean="0"/>
            <a:t>Implementation Stage (Starting January 2015)</a:t>
          </a:r>
        </a:p>
      </dgm:t>
    </dgm:pt>
    <dgm:pt modelId="{20831D42-9581-4582-8B7F-0D132825EBFB}" type="parTrans" cxnId="{4E676EE9-5D73-4139-9082-C1984922B1C8}">
      <dgm:prSet/>
      <dgm:spPr/>
      <dgm:t>
        <a:bodyPr/>
        <a:lstStyle/>
        <a:p>
          <a:endParaRPr lang="en-US"/>
        </a:p>
      </dgm:t>
    </dgm:pt>
    <dgm:pt modelId="{9231247C-53C2-47EC-AAA8-3C2904659ADB}" type="sibTrans" cxnId="{4E676EE9-5D73-4139-9082-C1984922B1C8}">
      <dgm:prSet/>
      <dgm:spPr/>
      <dgm:t>
        <a:bodyPr/>
        <a:lstStyle/>
        <a:p>
          <a:endParaRPr lang="en-US"/>
        </a:p>
      </dgm:t>
    </dgm:pt>
    <dgm:pt modelId="{04D6C367-892B-4473-B926-9FFA372A08D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Provide various PD on the changed regulations for providers</a:t>
          </a:r>
        </a:p>
      </dgm:t>
    </dgm:pt>
    <dgm:pt modelId="{8BEFD459-0F81-4741-86C2-729FA242F684}" type="parTrans" cxnId="{171EE6B2-E412-451C-AFEE-B4751A44C9DA}">
      <dgm:prSet/>
      <dgm:spPr/>
      <dgm:t>
        <a:bodyPr/>
        <a:lstStyle/>
        <a:p>
          <a:endParaRPr lang="en-US"/>
        </a:p>
      </dgm:t>
    </dgm:pt>
    <dgm:pt modelId="{A5A0A60D-8DA7-43CC-9751-1D9923A6E949}" type="sibTrans" cxnId="{171EE6B2-E412-451C-AFEE-B4751A44C9DA}">
      <dgm:prSet/>
      <dgm:spPr/>
      <dgm:t>
        <a:bodyPr/>
        <a:lstStyle/>
        <a:p>
          <a:endParaRPr lang="en-US"/>
        </a:p>
      </dgm:t>
    </dgm:pt>
    <dgm:pt modelId="{BAEFE5E8-74EB-4F7F-AE50-2661DBCA12F2}">
      <dgm:prSet phldrT="[Text]" custT="1"/>
      <dgm:spPr/>
      <dgm:t>
        <a:bodyPr/>
        <a:lstStyle/>
        <a:p>
          <a:r>
            <a:rPr lang="en-US" sz="1600" b="1" dirty="0" smtClean="0"/>
            <a:t>Communication Stage (November 2014 to December 2014)</a:t>
          </a:r>
        </a:p>
      </dgm:t>
    </dgm:pt>
    <dgm:pt modelId="{4D1B2CA0-5DF6-4D67-9F4D-B72B849EF544}" type="parTrans" cxnId="{5BC8D149-711D-4067-B695-CCEFFFFEDC70}">
      <dgm:prSet/>
      <dgm:spPr/>
      <dgm:t>
        <a:bodyPr/>
        <a:lstStyle/>
        <a:p>
          <a:endParaRPr lang="en-US"/>
        </a:p>
      </dgm:t>
    </dgm:pt>
    <dgm:pt modelId="{2C050BC2-58F1-45AE-B48B-F8C8DED3C6F5}" type="sibTrans" cxnId="{5BC8D149-711D-4067-B695-CCEFFFFEDC70}">
      <dgm:prSet/>
      <dgm:spPr/>
      <dgm:t>
        <a:bodyPr/>
        <a:lstStyle/>
        <a:p>
          <a:endParaRPr lang="en-US"/>
        </a:p>
      </dgm:t>
    </dgm:pt>
    <dgm:pt modelId="{7D55D550-9D54-4BA4-96E4-33C6D0B63973}">
      <dgm:prSet phldrT="[Text]" custT="1"/>
      <dgm:spPr/>
      <dgm:t>
        <a:bodyPr/>
        <a:lstStyle/>
        <a:p>
          <a:r>
            <a:rPr lang="en-US" sz="1400" b="0" dirty="0" smtClean="0"/>
            <a:t>Share final licensing regulation to stakeholders</a:t>
          </a:r>
        </a:p>
      </dgm:t>
    </dgm:pt>
    <dgm:pt modelId="{9B84EBF2-A069-43FC-9CFB-733A60F89C6C}" type="parTrans" cxnId="{36F1304F-1C14-4EAC-85F9-3CB5F56D2DD6}">
      <dgm:prSet/>
      <dgm:spPr/>
      <dgm:t>
        <a:bodyPr/>
        <a:lstStyle/>
        <a:p>
          <a:endParaRPr lang="en-US"/>
        </a:p>
      </dgm:t>
    </dgm:pt>
    <dgm:pt modelId="{6212E783-AE62-4082-B9C2-39C8E0A852EB}" type="sibTrans" cxnId="{36F1304F-1C14-4EAC-85F9-3CB5F56D2DD6}">
      <dgm:prSet/>
      <dgm:spPr/>
      <dgm:t>
        <a:bodyPr/>
        <a:lstStyle/>
        <a:p>
          <a:endParaRPr lang="en-US"/>
        </a:p>
      </dgm:t>
    </dgm:pt>
    <dgm:pt modelId="{CD8CBD22-9FDB-46E9-8C59-F7D441E7931C}">
      <dgm:prSet phldrT="[Text]" custT="1"/>
      <dgm:spPr/>
      <dgm:t>
        <a:bodyPr/>
        <a:lstStyle/>
        <a:p>
          <a:r>
            <a:rPr lang="en-US" sz="1400" b="0" dirty="0" smtClean="0"/>
            <a:t>Develop press release sharing revised licensing regulation with community</a:t>
          </a:r>
        </a:p>
      </dgm:t>
    </dgm:pt>
    <dgm:pt modelId="{CBA89124-325E-41B2-AE12-BEE1146C047E}" type="parTrans" cxnId="{F0ACDF99-696E-430C-BABB-BBCDC1AE99D7}">
      <dgm:prSet/>
      <dgm:spPr/>
      <dgm:t>
        <a:bodyPr/>
        <a:lstStyle/>
        <a:p>
          <a:endParaRPr lang="en-US"/>
        </a:p>
      </dgm:t>
    </dgm:pt>
    <dgm:pt modelId="{02F86448-CAEC-45AD-9A63-FC3A55627908}" type="sibTrans" cxnId="{F0ACDF99-696E-430C-BABB-BBCDC1AE99D7}">
      <dgm:prSet/>
      <dgm:spPr/>
      <dgm:t>
        <a:bodyPr/>
        <a:lstStyle/>
        <a:p>
          <a:endParaRPr lang="en-US"/>
        </a:p>
      </dgm:t>
    </dgm:pt>
    <dgm:pt modelId="{DBF626FD-837A-45AF-BA78-42123F114F15}">
      <dgm:prSet phldrT="[Text]" custT="1"/>
      <dgm:spPr/>
      <dgm:t>
        <a:bodyPr/>
        <a:lstStyle/>
        <a:p>
          <a:r>
            <a:rPr lang="en-US" sz="1400" b="0" dirty="0" smtClean="0"/>
            <a:t>Post supporting documents such as FAQ’s, the revised licensing regulations   on OSSE and Learn DC websites</a:t>
          </a:r>
        </a:p>
      </dgm:t>
    </dgm:pt>
    <dgm:pt modelId="{A896DCF9-9F7A-4B97-9F67-8CBA63C87358}" type="parTrans" cxnId="{4CB7311F-63AC-4F67-A476-2F12B1DCDE21}">
      <dgm:prSet/>
      <dgm:spPr/>
      <dgm:t>
        <a:bodyPr/>
        <a:lstStyle/>
        <a:p>
          <a:endParaRPr lang="en-US"/>
        </a:p>
      </dgm:t>
    </dgm:pt>
    <dgm:pt modelId="{778565A2-25E9-4847-B3B7-69732CCB3401}" type="sibTrans" cxnId="{4CB7311F-63AC-4F67-A476-2F12B1DCDE21}">
      <dgm:prSet/>
      <dgm:spPr/>
      <dgm:t>
        <a:bodyPr/>
        <a:lstStyle/>
        <a:p>
          <a:endParaRPr lang="en-US"/>
        </a:p>
      </dgm:t>
    </dgm:pt>
    <dgm:pt modelId="{5FB2F16E-90BD-4F94-AB99-03CDD4F02774}">
      <dgm:prSet custT="1"/>
      <dgm:spPr/>
      <dgm:t>
        <a:bodyPr/>
        <a:lstStyle/>
        <a:p>
          <a:r>
            <a:rPr lang="en-US" sz="1400" dirty="0" smtClean="0"/>
            <a:t>Convene workgroup to review revisions and provide input </a:t>
          </a:r>
        </a:p>
      </dgm:t>
    </dgm:pt>
    <dgm:pt modelId="{E516155B-63C7-48F0-B89E-E858F4864E3C}" type="parTrans" cxnId="{D8D6B1AC-863F-4FAD-9AA3-08D805789932}">
      <dgm:prSet/>
      <dgm:spPr/>
      <dgm:t>
        <a:bodyPr/>
        <a:lstStyle/>
        <a:p>
          <a:endParaRPr lang="en-US"/>
        </a:p>
      </dgm:t>
    </dgm:pt>
    <dgm:pt modelId="{C33150D0-DF6A-4EB0-9F0E-E235158AE7A5}" type="sibTrans" cxnId="{D8D6B1AC-863F-4FAD-9AA3-08D805789932}">
      <dgm:prSet/>
      <dgm:spPr/>
      <dgm:t>
        <a:bodyPr/>
        <a:lstStyle/>
        <a:p>
          <a:endParaRPr lang="en-US"/>
        </a:p>
      </dgm:t>
    </dgm:pt>
    <dgm:pt modelId="{88BF935A-6DC3-4072-89A8-E14959FC25DB}">
      <dgm:prSet custT="1"/>
      <dgm:spPr/>
      <dgm:t>
        <a:bodyPr/>
        <a:lstStyle/>
        <a:p>
          <a:r>
            <a:rPr lang="en-US" sz="1400" dirty="0" smtClean="0"/>
            <a:t>Obtain feedback from EOM, stakeholders and make modifications as necessary</a:t>
          </a:r>
        </a:p>
      </dgm:t>
    </dgm:pt>
    <dgm:pt modelId="{8239E8C2-52A5-43CB-9ED4-2AFF8EFD5C5C}" type="parTrans" cxnId="{1219E601-CCC8-496B-AA08-D82E2E3D4EB8}">
      <dgm:prSet/>
      <dgm:spPr/>
      <dgm:t>
        <a:bodyPr/>
        <a:lstStyle/>
        <a:p>
          <a:endParaRPr lang="en-US"/>
        </a:p>
      </dgm:t>
    </dgm:pt>
    <dgm:pt modelId="{DBCE28A6-B413-4EA1-8B66-086134DBE797}" type="sibTrans" cxnId="{1219E601-CCC8-496B-AA08-D82E2E3D4EB8}">
      <dgm:prSet/>
      <dgm:spPr/>
      <dgm:t>
        <a:bodyPr/>
        <a:lstStyle/>
        <a:p>
          <a:endParaRPr lang="en-US"/>
        </a:p>
      </dgm:t>
    </dgm:pt>
    <dgm:pt modelId="{45D6C962-9C49-4F10-91E4-BA1B8BEEF77C}">
      <dgm:prSet phldrT="[Text]" custT="1"/>
      <dgm:spPr/>
      <dgm:t>
        <a:bodyPr/>
        <a:lstStyle/>
        <a:p>
          <a:r>
            <a:rPr lang="en-US" sz="1400" dirty="0" smtClean="0"/>
            <a:t>Review current licensing regulation, compliance and program quality evaluation data </a:t>
          </a:r>
        </a:p>
      </dgm:t>
    </dgm:pt>
    <dgm:pt modelId="{655E5269-C486-4A6C-91A8-5D214F410A1C}" type="parTrans" cxnId="{1AD1C0F6-DE67-450F-9CA7-94CB33972CC8}">
      <dgm:prSet/>
      <dgm:spPr/>
      <dgm:t>
        <a:bodyPr/>
        <a:lstStyle/>
        <a:p>
          <a:endParaRPr lang="en-US"/>
        </a:p>
      </dgm:t>
    </dgm:pt>
    <dgm:pt modelId="{A218AB0E-48B9-43BE-8D15-EE231202A229}" type="sibTrans" cxnId="{1AD1C0F6-DE67-450F-9CA7-94CB33972CC8}">
      <dgm:prSet/>
      <dgm:spPr/>
      <dgm:t>
        <a:bodyPr/>
        <a:lstStyle/>
        <a:p>
          <a:endParaRPr lang="en-US"/>
        </a:p>
      </dgm:t>
    </dgm:pt>
    <dgm:pt modelId="{3A8E0F1A-0C6E-4C58-A553-685EFCE97D60}">
      <dgm:prSet custT="1"/>
      <dgm:spPr/>
      <dgm:t>
        <a:bodyPr/>
        <a:lstStyle/>
        <a:p>
          <a:r>
            <a:rPr lang="en-US" sz="1400" dirty="0" smtClean="0"/>
            <a:t>Post for public comment </a:t>
          </a:r>
        </a:p>
      </dgm:t>
    </dgm:pt>
    <dgm:pt modelId="{BEE44705-715E-4D45-98DD-4F1F4D62539D}" type="parTrans" cxnId="{B63E341A-A8E4-4307-AA1B-B4291FF81A64}">
      <dgm:prSet/>
      <dgm:spPr/>
      <dgm:t>
        <a:bodyPr/>
        <a:lstStyle/>
        <a:p>
          <a:endParaRPr lang="en-US"/>
        </a:p>
      </dgm:t>
    </dgm:pt>
    <dgm:pt modelId="{FB846508-83C9-4CE4-AF3E-65500280A5C1}" type="sibTrans" cxnId="{B63E341A-A8E4-4307-AA1B-B4291FF81A64}">
      <dgm:prSet/>
      <dgm:spPr/>
      <dgm:t>
        <a:bodyPr/>
        <a:lstStyle/>
        <a:p>
          <a:endParaRPr lang="en-US"/>
        </a:p>
      </dgm:t>
    </dgm:pt>
    <dgm:pt modelId="{90465EC1-084A-4A4F-B925-C56A93D6D0D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 Develop a monitoring tool that is aligned with the revised licensing regulation</a:t>
          </a:r>
        </a:p>
      </dgm:t>
    </dgm:pt>
    <dgm:pt modelId="{F807D9F3-0491-4191-8BEB-554E40764DE9}" type="parTrans" cxnId="{786F5C4C-A2CF-4EED-BBA0-3F2C9831E28E}">
      <dgm:prSet/>
      <dgm:spPr/>
      <dgm:t>
        <a:bodyPr/>
        <a:lstStyle/>
        <a:p>
          <a:endParaRPr lang="en-US"/>
        </a:p>
      </dgm:t>
    </dgm:pt>
    <dgm:pt modelId="{C460B207-EA26-40E4-97EA-CE5894DA4080}" type="sibTrans" cxnId="{786F5C4C-A2CF-4EED-BBA0-3F2C9831E28E}">
      <dgm:prSet/>
      <dgm:spPr/>
      <dgm:t>
        <a:bodyPr/>
        <a:lstStyle/>
        <a:p>
          <a:endParaRPr lang="en-US"/>
        </a:p>
      </dgm:t>
    </dgm:pt>
    <dgm:pt modelId="{79044523-8AC6-4E54-A91C-594ED217F4A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Implement the monitoring tool and provide continuous PD and TA as needed </a:t>
          </a:r>
        </a:p>
      </dgm:t>
    </dgm:pt>
    <dgm:pt modelId="{BAB3E8F9-FD2B-453B-B70C-9ADC644BCE26}" type="parTrans" cxnId="{7EC73757-A269-4D92-9C7A-A7568A4266AF}">
      <dgm:prSet/>
      <dgm:spPr/>
      <dgm:t>
        <a:bodyPr/>
        <a:lstStyle/>
        <a:p>
          <a:endParaRPr lang="en-US"/>
        </a:p>
      </dgm:t>
    </dgm:pt>
    <dgm:pt modelId="{62FBD711-959A-454A-9EBC-F8B4C078B1FE}" type="sibTrans" cxnId="{7EC73757-A269-4D92-9C7A-A7568A4266AF}">
      <dgm:prSet/>
      <dgm:spPr/>
      <dgm:t>
        <a:bodyPr/>
        <a:lstStyle/>
        <a:p>
          <a:endParaRPr lang="en-US"/>
        </a:p>
      </dgm:t>
    </dgm:pt>
    <dgm:pt modelId="{55258A90-4F98-4E2D-8B91-F8B79A6DDACC}" type="pres">
      <dgm:prSet presAssocID="{A4CD712D-E447-4C22-A4D6-7EDD08CE97BB}" presName="linear" presStyleCnt="0">
        <dgm:presLayoutVars>
          <dgm:dir/>
          <dgm:animLvl val="lvl"/>
          <dgm:resizeHandles val="exact"/>
        </dgm:presLayoutVars>
      </dgm:prSet>
      <dgm:spPr/>
      <dgm:t>
        <a:bodyPr/>
        <a:lstStyle/>
        <a:p>
          <a:endParaRPr lang="en-US"/>
        </a:p>
      </dgm:t>
    </dgm:pt>
    <dgm:pt modelId="{8E10FAA1-38B3-453E-B99F-A1A8C79F2B75}" type="pres">
      <dgm:prSet presAssocID="{5E15C5DE-E806-4B4A-A813-BA1158FF4E2D}" presName="parentLin" presStyleCnt="0"/>
      <dgm:spPr/>
      <dgm:t>
        <a:bodyPr/>
        <a:lstStyle/>
        <a:p>
          <a:endParaRPr lang="en-US"/>
        </a:p>
      </dgm:t>
    </dgm:pt>
    <dgm:pt modelId="{C0A2870D-8D26-40C2-8D1D-1F03D0A6A904}" type="pres">
      <dgm:prSet presAssocID="{5E15C5DE-E806-4B4A-A813-BA1158FF4E2D}" presName="parentLeftMargin" presStyleLbl="node1" presStyleIdx="0" presStyleCnt="3"/>
      <dgm:spPr/>
      <dgm:t>
        <a:bodyPr/>
        <a:lstStyle/>
        <a:p>
          <a:endParaRPr lang="en-US"/>
        </a:p>
      </dgm:t>
    </dgm:pt>
    <dgm:pt modelId="{A0C745F6-20D4-468A-A3C3-D048EBAA4A3C}" type="pres">
      <dgm:prSet presAssocID="{5E15C5DE-E806-4B4A-A813-BA1158FF4E2D}" presName="parentText" presStyleLbl="node1" presStyleIdx="0" presStyleCnt="3" custScaleX="120834" custLinFactNeighborY="20548">
        <dgm:presLayoutVars>
          <dgm:chMax val="0"/>
          <dgm:bulletEnabled val="1"/>
        </dgm:presLayoutVars>
      </dgm:prSet>
      <dgm:spPr/>
      <dgm:t>
        <a:bodyPr/>
        <a:lstStyle/>
        <a:p>
          <a:endParaRPr lang="en-US"/>
        </a:p>
      </dgm:t>
    </dgm:pt>
    <dgm:pt modelId="{B320189F-03A2-4E9A-B527-6EF6F3987547}" type="pres">
      <dgm:prSet presAssocID="{5E15C5DE-E806-4B4A-A813-BA1158FF4E2D}" presName="negativeSpace" presStyleCnt="0"/>
      <dgm:spPr/>
      <dgm:t>
        <a:bodyPr/>
        <a:lstStyle/>
        <a:p>
          <a:endParaRPr lang="en-US"/>
        </a:p>
      </dgm:t>
    </dgm:pt>
    <dgm:pt modelId="{FFED2044-34B2-43BF-A4A9-EC8E6DDF9544}" type="pres">
      <dgm:prSet presAssocID="{5E15C5DE-E806-4B4A-A813-BA1158FF4E2D}" presName="childText" presStyleLbl="conFgAcc1" presStyleIdx="0" presStyleCnt="3">
        <dgm:presLayoutVars>
          <dgm:bulletEnabled val="1"/>
        </dgm:presLayoutVars>
      </dgm:prSet>
      <dgm:spPr/>
      <dgm:t>
        <a:bodyPr/>
        <a:lstStyle/>
        <a:p>
          <a:endParaRPr lang="en-US"/>
        </a:p>
      </dgm:t>
    </dgm:pt>
    <dgm:pt modelId="{863CD191-0B77-43DF-B011-3EC627205E44}" type="pres">
      <dgm:prSet presAssocID="{8989E8F4-FFFE-4FD9-8ED2-C9AA9A8E7C65}" presName="spaceBetweenRectangles" presStyleCnt="0"/>
      <dgm:spPr/>
      <dgm:t>
        <a:bodyPr/>
        <a:lstStyle/>
        <a:p>
          <a:endParaRPr lang="en-US"/>
        </a:p>
      </dgm:t>
    </dgm:pt>
    <dgm:pt modelId="{33073519-3088-4FA7-8592-C5A2C4C160EB}" type="pres">
      <dgm:prSet presAssocID="{BAEFE5E8-74EB-4F7F-AE50-2661DBCA12F2}" presName="parentLin" presStyleCnt="0"/>
      <dgm:spPr/>
    </dgm:pt>
    <dgm:pt modelId="{B4861B33-711A-4894-8D60-AD30DB32DE6E}" type="pres">
      <dgm:prSet presAssocID="{BAEFE5E8-74EB-4F7F-AE50-2661DBCA12F2}" presName="parentLeftMargin" presStyleLbl="node1" presStyleIdx="0" presStyleCnt="3"/>
      <dgm:spPr/>
      <dgm:t>
        <a:bodyPr/>
        <a:lstStyle/>
        <a:p>
          <a:endParaRPr lang="en-US"/>
        </a:p>
      </dgm:t>
    </dgm:pt>
    <dgm:pt modelId="{4A1E7C13-762E-4318-A89A-6FABC4C57D68}" type="pres">
      <dgm:prSet presAssocID="{BAEFE5E8-74EB-4F7F-AE50-2661DBCA12F2}" presName="parentText" presStyleLbl="node1" presStyleIdx="1" presStyleCnt="3" custLinFactNeighborX="13267" custLinFactNeighborY="-2568">
        <dgm:presLayoutVars>
          <dgm:chMax val="0"/>
          <dgm:bulletEnabled val="1"/>
        </dgm:presLayoutVars>
      </dgm:prSet>
      <dgm:spPr/>
      <dgm:t>
        <a:bodyPr/>
        <a:lstStyle/>
        <a:p>
          <a:endParaRPr lang="en-US"/>
        </a:p>
      </dgm:t>
    </dgm:pt>
    <dgm:pt modelId="{D48122CD-4EAF-4114-AE6F-0EE06711F4CE}" type="pres">
      <dgm:prSet presAssocID="{BAEFE5E8-74EB-4F7F-AE50-2661DBCA12F2}" presName="negativeSpace" presStyleCnt="0"/>
      <dgm:spPr/>
    </dgm:pt>
    <dgm:pt modelId="{AA610EDA-80B6-4A71-99EF-3F71F269BD82}" type="pres">
      <dgm:prSet presAssocID="{BAEFE5E8-74EB-4F7F-AE50-2661DBCA12F2}" presName="childText" presStyleLbl="conFgAcc1" presStyleIdx="1" presStyleCnt="3">
        <dgm:presLayoutVars>
          <dgm:bulletEnabled val="1"/>
        </dgm:presLayoutVars>
      </dgm:prSet>
      <dgm:spPr/>
      <dgm:t>
        <a:bodyPr/>
        <a:lstStyle/>
        <a:p>
          <a:endParaRPr lang="en-US"/>
        </a:p>
      </dgm:t>
    </dgm:pt>
    <dgm:pt modelId="{F7ED51EE-8777-44F4-BACE-3125FD4D2DBB}" type="pres">
      <dgm:prSet presAssocID="{2C050BC2-58F1-45AE-B48B-F8C8DED3C6F5}" presName="spaceBetweenRectangles" presStyleCnt="0"/>
      <dgm:spPr/>
    </dgm:pt>
    <dgm:pt modelId="{46828988-10B6-4AB7-89E3-32DB9F94EEB5}" type="pres">
      <dgm:prSet presAssocID="{6E9309EE-D0C2-4A2A-A5DF-5682B242FB18}" presName="parentLin" presStyleCnt="0"/>
      <dgm:spPr/>
      <dgm:t>
        <a:bodyPr/>
        <a:lstStyle/>
        <a:p>
          <a:endParaRPr lang="en-US"/>
        </a:p>
      </dgm:t>
    </dgm:pt>
    <dgm:pt modelId="{CE9CDB23-04ED-4BF5-A717-2B00F8CA2CA9}" type="pres">
      <dgm:prSet presAssocID="{6E9309EE-D0C2-4A2A-A5DF-5682B242FB18}" presName="parentLeftMargin" presStyleLbl="node1" presStyleIdx="1" presStyleCnt="3"/>
      <dgm:spPr/>
      <dgm:t>
        <a:bodyPr/>
        <a:lstStyle/>
        <a:p>
          <a:endParaRPr lang="en-US"/>
        </a:p>
      </dgm:t>
    </dgm:pt>
    <dgm:pt modelId="{2E45C1ED-80FE-40DC-BE8A-7790E0569D8D}" type="pres">
      <dgm:prSet presAssocID="{6E9309EE-D0C2-4A2A-A5DF-5682B242FB18}" presName="parentText" presStyleLbl="node1" presStyleIdx="2" presStyleCnt="3" custScaleX="120546" custLinFactNeighborX="3048">
        <dgm:presLayoutVars>
          <dgm:chMax val="0"/>
          <dgm:bulletEnabled val="1"/>
        </dgm:presLayoutVars>
      </dgm:prSet>
      <dgm:spPr/>
      <dgm:t>
        <a:bodyPr/>
        <a:lstStyle/>
        <a:p>
          <a:endParaRPr lang="en-US"/>
        </a:p>
      </dgm:t>
    </dgm:pt>
    <dgm:pt modelId="{C4DA51A1-3A5D-44B6-9ECF-2B194DCF9349}" type="pres">
      <dgm:prSet presAssocID="{6E9309EE-D0C2-4A2A-A5DF-5682B242FB18}" presName="negativeSpace" presStyleCnt="0"/>
      <dgm:spPr/>
      <dgm:t>
        <a:bodyPr/>
        <a:lstStyle/>
        <a:p>
          <a:endParaRPr lang="en-US"/>
        </a:p>
      </dgm:t>
    </dgm:pt>
    <dgm:pt modelId="{475A8FD7-179A-4149-BD1B-D3EBE64CAE95}" type="pres">
      <dgm:prSet presAssocID="{6E9309EE-D0C2-4A2A-A5DF-5682B242FB18}" presName="childText" presStyleLbl="conFgAcc1" presStyleIdx="2" presStyleCnt="3">
        <dgm:presLayoutVars>
          <dgm:bulletEnabled val="1"/>
        </dgm:presLayoutVars>
      </dgm:prSet>
      <dgm:spPr/>
      <dgm:t>
        <a:bodyPr/>
        <a:lstStyle/>
        <a:p>
          <a:endParaRPr lang="en-US"/>
        </a:p>
      </dgm:t>
    </dgm:pt>
  </dgm:ptLst>
  <dgm:cxnLst>
    <dgm:cxn modelId="{1219E601-CCC8-496B-AA08-D82E2E3D4EB8}" srcId="{5E15C5DE-E806-4B4A-A813-BA1158FF4E2D}" destId="{88BF935A-6DC3-4072-89A8-E14959FC25DB}" srcOrd="3" destOrd="0" parTransId="{8239E8C2-52A5-43CB-9ED4-2AFF8EFD5C5C}" sibTransId="{DBCE28A6-B413-4EA1-8B66-086134DBE797}"/>
    <dgm:cxn modelId="{FACAFB16-0F68-4F8C-BD3E-311491D8C0BC}" type="presOf" srcId="{88BF935A-6DC3-4072-89A8-E14959FC25DB}" destId="{FFED2044-34B2-43BF-A4A9-EC8E6DDF9544}" srcOrd="0" destOrd="3" presId="urn:microsoft.com/office/officeart/2005/8/layout/list1"/>
    <dgm:cxn modelId="{D8D6B1AC-863F-4FAD-9AA3-08D805789932}" srcId="{5E15C5DE-E806-4B4A-A813-BA1158FF4E2D}" destId="{5FB2F16E-90BD-4F94-AB99-03CDD4F02774}" srcOrd="2" destOrd="0" parTransId="{E516155B-63C7-48F0-B89E-E858F4864E3C}" sibTransId="{C33150D0-DF6A-4EB0-9F0E-E235158AE7A5}"/>
    <dgm:cxn modelId="{B63E341A-A8E4-4307-AA1B-B4291FF81A64}" srcId="{5E15C5DE-E806-4B4A-A813-BA1158FF4E2D}" destId="{3A8E0F1A-0C6E-4C58-A553-685EFCE97D60}" srcOrd="4" destOrd="0" parTransId="{BEE44705-715E-4D45-98DD-4F1F4D62539D}" sibTransId="{FB846508-83C9-4CE4-AF3E-65500280A5C1}"/>
    <dgm:cxn modelId="{3D8347C6-A1DF-4CBD-BED5-2CDECABE69AC}" type="presOf" srcId="{5E15C5DE-E806-4B4A-A813-BA1158FF4E2D}" destId="{C0A2870D-8D26-40C2-8D1D-1F03D0A6A904}" srcOrd="0" destOrd="0" presId="urn:microsoft.com/office/officeart/2005/8/layout/list1"/>
    <dgm:cxn modelId="{97503988-13E9-4C79-97F5-2FF6BE080D7E}" type="presOf" srcId="{90465EC1-084A-4A4F-B925-C56A93D6D0DD}" destId="{475A8FD7-179A-4149-BD1B-D3EBE64CAE95}" srcOrd="0" destOrd="1" presId="urn:microsoft.com/office/officeart/2005/8/layout/list1"/>
    <dgm:cxn modelId="{AB4D6858-CEBB-41E9-9ABF-7F2312C5743A}" type="presOf" srcId="{A849FA92-5DBF-49F1-989B-5F55F3845523}" destId="{FFED2044-34B2-43BF-A4A9-EC8E6DDF9544}" srcOrd="0" destOrd="1" presId="urn:microsoft.com/office/officeart/2005/8/layout/list1"/>
    <dgm:cxn modelId="{48DA8268-EBC2-42AB-8F4E-248F02023A9F}" type="presOf" srcId="{CD8CBD22-9FDB-46E9-8C59-F7D441E7931C}" destId="{AA610EDA-80B6-4A71-99EF-3F71F269BD82}" srcOrd="0" destOrd="1" presId="urn:microsoft.com/office/officeart/2005/8/layout/list1"/>
    <dgm:cxn modelId="{7CB96FD1-8FB4-457E-AA8A-38A0333544C3}" type="presOf" srcId="{BAEFE5E8-74EB-4F7F-AE50-2661DBCA12F2}" destId="{B4861B33-711A-4894-8D60-AD30DB32DE6E}" srcOrd="0" destOrd="0" presId="urn:microsoft.com/office/officeart/2005/8/layout/list1"/>
    <dgm:cxn modelId="{5BC8D149-711D-4067-B695-CCEFFFFEDC70}" srcId="{A4CD712D-E447-4C22-A4D6-7EDD08CE97BB}" destId="{BAEFE5E8-74EB-4F7F-AE50-2661DBCA12F2}" srcOrd="1" destOrd="0" parTransId="{4D1B2CA0-5DF6-4D67-9F4D-B72B849EF544}" sibTransId="{2C050BC2-58F1-45AE-B48B-F8C8DED3C6F5}"/>
    <dgm:cxn modelId="{248CA50E-0775-4D39-82E4-E8A7DD67AD46}" type="presOf" srcId="{5FB2F16E-90BD-4F94-AB99-03CDD4F02774}" destId="{FFED2044-34B2-43BF-A4A9-EC8E6DDF9544}" srcOrd="0" destOrd="2" presId="urn:microsoft.com/office/officeart/2005/8/layout/list1"/>
    <dgm:cxn modelId="{26E0218D-C8CD-4AB9-81DD-585058EA657F}" type="presOf" srcId="{79044523-8AC6-4E54-A91C-594ED217F4A7}" destId="{475A8FD7-179A-4149-BD1B-D3EBE64CAE95}" srcOrd="0" destOrd="2" presId="urn:microsoft.com/office/officeart/2005/8/layout/list1"/>
    <dgm:cxn modelId="{36F1304F-1C14-4EAC-85F9-3CB5F56D2DD6}" srcId="{BAEFE5E8-74EB-4F7F-AE50-2661DBCA12F2}" destId="{7D55D550-9D54-4BA4-96E4-33C6D0B63973}" srcOrd="0" destOrd="0" parTransId="{9B84EBF2-A069-43FC-9CFB-733A60F89C6C}" sibTransId="{6212E783-AE62-4082-B9C2-39C8E0A852EB}"/>
    <dgm:cxn modelId="{786F5C4C-A2CF-4EED-BBA0-3F2C9831E28E}" srcId="{6E9309EE-D0C2-4A2A-A5DF-5682B242FB18}" destId="{90465EC1-084A-4A4F-B925-C56A93D6D0DD}" srcOrd="1" destOrd="0" parTransId="{F807D9F3-0491-4191-8BEB-554E40764DE9}" sibTransId="{C460B207-EA26-40E4-97EA-CE5894DA4080}"/>
    <dgm:cxn modelId="{9A5184A7-EB76-453A-BC22-2B226CA9361F}" type="presOf" srcId="{5E15C5DE-E806-4B4A-A813-BA1158FF4E2D}" destId="{A0C745F6-20D4-468A-A3C3-D048EBAA4A3C}" srcOrd="1" destOrd="0" presId="urn:microsoft.com/office/officeart/2005/8/layout/list1"/>
    <dgm:cxn modelId="{F0ACDF99-696E-430C-BABB-BBCDC1AE99D7}" srcId="{BAEFE5E8-74EB-4F7F-AE50-2661DBCA12F2}" destId="{CD8CBD22-9FDB-46E9-8C59-F7D441E7931C}" srcOrd="1" destOrd="0" parTransId="{CBA89124-325E-41B2-AE12-BEE1146C047E}" sibTransId="{02F86448-CAEC-45AD-9A63-FC3A55627908}"/>
    <dgm:cxn modelId="{914C6BDB-D55E-4180-A882-DD645DB92AC2}" type="presOf" srcId="{04D6C367-892B-4473-B926-9FFA372A08D5}" destId="{475A8FD7-179A-4149-BD1B-D3EBE64CAE95}" srcOrd="0" destOrd="0" presId="urn:microsoft.com/office/officeart/2005/8/layout/list1"/>
    <dgm:cxn modelId="{FC6A576C-CFC0-4084-BEC7-74A7804D3178}" type="presOf" srcId="{45D6C962-9C49-4F10-91E4-BA1B8BEEF77C}" destId="{FFED2044-34B2-43BF-A4A9-EC8E6DDF9544}" srcOrd="0" destOrd="0" presId="urn:microsoft.com/office/officeart/2005/8/layout/list1"/>
    <dgm:cxn modelId="{92192277-59B4-4F88-AF6F-107160CD60C9}" type="presOf" srcId="{7D55D550-9D54-4BA4-96E4-33C6D0B63973}" destId="{AA610EDA-80B6-4A71-99EF-3F71F269BD82}" srcOrd="0" destOrd="0" presId="urn:microsoft.com/office/officeart/2005/8/layout/list1"/>
    <dgm:cxn modelId="{932C6A68-51FD-4C41-856D-1615DD0C6F14}" type="presOf" srcId="{DBF626FD-837A-45AF-BA78-42123F114F15}" destId="{AA610EDA-80B6-4A71-99EF-3F71F269BD82}" srcOrd="0" destOrd="2" presId="urn:microsoft.com/office/officeart/2005/8/layout/list1"/>
    <dgm:cxn modelId="{9FBBC0FB-DA69-458A-AAF9-7701CAA34170}" srcId="{A4CD712D-E447-4C22-A4D6-7EDD08CE97BB}" destId="{5E15C5DE-E806-4B4A-A813-BA1158FF4E2D}" srcOrd="0" destOrd="0" parTransId="{AEDA24CE-8698-4B3F-8FE9-8CB3D8A618D7}" sibTransId="{8989E8F4-FFFE-4FD9-8ED2-C9AA9A8E7C65}"/>
    <dgm:cxn modelId="{22C19CEB-E3A9-4241-B41A-27417DDB5809}" type="presOf" srcId="{A4CD712D-E447-4C22-A4D6-7EDD08CE97BB}" destId="{55258A90-4F98-4E2D-8B91-F8B79A6DDACC}" srcOrd="0" destOrd="0" presId="urn:microsoft.com/office/officeart/2005/8/layout/list1"/>
    <dgm:cxn modelId="{51D20223-51BA-4AA3-8F4A-FDBD7F239D83}" type="presOf" srcId="{6E9309EE-D0C2-4A2A-A5DF-5682B242FB18}" destId="{CE9CDB23-04ED-4BF5-A717-2B00F8CA2CA9}" srcOrd="0" destOrd="0" presId="urn:microsoft.com/office/officeart/2005/8/layout/list1"/>
    <dgm:cxn modelId="{DC8D55BC-8B6A-4DBF-8F35-1BDECE6F33CF}" type="presOf" srcId="{BAEFE5E8-74EB-4F7F-AE50-2661DBCA12F2}" destId="{4A1E7C13-762E-4318-A89A-6FABC4C57D68}" srcOrd="1" destOrd="0" presId="urn:microsoft.com/office/officeart/2005/8/layout/list1"/>
    <dgm:cxn modelId="{99961154-AAD8-46D1-955E-32E8E2B42564}" type="presOf" srcId="{3A8E0F1A-0C6E-4C58-A553-685EFCE97D60}" destId="{FFED2044-34B2-43BF-A4A9-EC8E6DDF9544}" srcOrd="0" destOrd="4" presId="urn:microsoft.com/office/officeart/2005/8/layout/list1"/>
    <dgm:cxn modelId="{1AD1C0F6-DE67-450F-9CA7-94CB33972CC8}" srcId="{5E15C5DE-E806-4B4A-A813-BA1158FF4E2D}" destId="{45D6C962-9C49-4F10-91E4-BA1B8BEEF77C}" srcOrd="0" destOrd="0" parTransId="{655E5269-C486-4A6C-91A8-5D214F410A1C}" sibTransId="{A218AB0E-48B9-43BE-8D15-EE231202A229}"/>
    <dgm:cxn modelId="{1AA492A0-F4D7-4A22-AF9E-818CFC9903DC}" type="presOf" srcId="{6E9309EE-D0C2-4A2A-A5DF-5682B242FB18}" destId="{2E45C1ED-80FE-40DC-BE8A-7790E0569D8D}" srcOrd="1" destOrd="0" presId="urn:microsoft.com/office/officeart/2005/8/layout/list1"/>
    <dgm:cxn modelId="{171EE6B2-E412-451C-AFEE-B4751A44C9DA}" srcId="{6E9309EE-D0C2-4A2A-A5DF-5682B242FB18}" destId="{04D6C367-892B-4473-B926-9FFA372A08D5}" srcOrd="0" destOrd="0" parTransId="{8BEFD459-0F81-4741-86C2-729FA242F684}" sibTransId="{A5A0A60D-8DA7-43CC-9751-1D9923A6E949}"/>
    <dgm:cxn modelId="{7EC73757-A269-4D92-9C7A-A7568A4266AF}" srcId="{6E9309EE-D0C2-4A2A-A5DF-5682B242FB18}" destId="{79044523-8AC6-4E54-A91C-594ED217F4A7}" srcOrd="2" destOrd="0" parTransId="{BAB3E8F9-FD2B-453B-B70C-9ADC644BCE26}" sibTransId="{62FBD711-959A-454A-9EBC-F8B4C078B1FE}"/>
    <dgm:cxn modelId="{41CCC583-1D39-4EE4-9BA5-20ED87A4A75B}" srcId="{5E15C5DE-E806-4B4A-A813-BA1158FF4E2D}" destId="{A849FA92-5DBF-49F1-989B-5F55F3845523}" srcOrd="1" destOrd="0" parTransId="{ACAE1CD3-49F9-4AC4-8641-A574D00A893B}" sibTransId="{BAE45731-2D84-4DC5-A791-CC519173616E}"/>
    <dgm:cxn modelId="{4CB7311F-63AC-4F67-A476-2F12B1DCDE21}" srcId="{BAEFE5E8-74EB-4F7F-AE50-2661DBCA12F2}" destId="{DBF626FD-837A-45AF-BA78-42123F114F15}" srcOrd="2" destOrd="0" parTransId="{A896DCF9-9F7A-4B97-9F67-8CBA63C87358}" sibTransId="{778565A2-25E9-4847-B3B7-69732CCB3401}"/>
    <dgm:cxn modelId="{4E676EE9-5D73-4139-9082-C1984922B1C8}" srcId="{A4CD712D-E447-4C22-A4D6-7EDD08CE97BB}" destId="{6E9309EE-D0C2-4A2A-A5DF-5682B242FB18}" srcOrd="2" destOrd="0" parTransId="{20831D42-9581-4582-8B7F-0D132825EBFB}" sibTransId="{9231247C-53C2-47EC-AAA8-3C2904659ADB}"/>
    <dgm:cxn modelId="{1489EF0D-8650-4D55-AA56-48A28D29D3D6}" type="presParOf" srcId="{55258A90-4F98-4E2D-8B91-F8B79A6DDACC}" destId="{8E10FAA1-38B3-453E-B99F-A1A8C79F2B75}" srcOrd="0" destOrd="0" presId="urn:microsoft.com/office/officeart/2005/8/layout/list1"/>
    <dgm:cxn modelId="{447C5089-64DE-44F1-8991-D64E02525645}" type="presParOf" srcId="{8E10FAA1-38B3-453E-B99F-A1A8C79F2B75}" destId="{C0A2870D-8D26-40C2-8D1D-1F03D0A6A904}" srcOrd="0" destOrd="0" presId="urn:microsoft.com/office/officeart/2005/8/layout/list1"/>
    <dgm:cxn modelId="{FA36EF5A-FE5D-4C14-B981-AF1166A079A6}" type="presParOf" srcId="{8E10FAA1-38B3-453E-B99F-A1A8C79F2B75}" destId="{A0C745F6-20D4-468A-A3C3-D048EBAA4A3C}" srcOrd="1" destOrd="0" presId="urn:microsoft.com/office/officeart/2005/8/layout/list1"/>
    <dgm:cxn modelId="{125DDF92-F6FA-4C48-B220-8C5BF23A2763}" type="presParOf" srcId="{55258A90-4F98-4E2D-8B91-F8B79A6DDACC}" destId="{B320189F-03A2-4E9A-B527-6EF6F3987547}" srcOrd="1" destOrd="0" presId="urn:microsoft.com/office/officeart/2005/8/layout/list1"/>
    <dgm:cxn modelId="{66262E79-978E-4FDE-9D64-2BA38B3FA7E5}" type="presParOf" srcId="{55258A90-4F98-4E2D-8B91-F8B79A6DDACC}" destId="{FFED2044-34B2-43BF-A4A9-EC8E6DDF9544}" srcOrd="2" destOrd="0" presId="urn:microsoft.com/office/officeart/2005/8/layout/list1"/>
    <dgm:cxn modelId="{73A51D16-AF57-4595-9FE1-4F14C5EDDE80}" type="presParOf" srcId="{55258A90-4F98-4E2D-8B91-F8B79A6DDACC}" destId="{863CD191-0B77-43DF-B011-3EC627205E44}" srcOrd="3" destOrd="0" presId="urn:microsoft.com/office/officeart/2005/8/layout/list1"/>
    <dgm:cxn modelId="{F0495011-9632-4BF4-868B-4BB201F5F2C8}" type="presParOf" srcId="{55258A90-4F98-4E2D-8B91-F8B79A6DDACC}" destId="{33073519-3088-4FA7-8592-C5A2C4C160EB}" srcOrd="4" destOrd="0" presId="urn:microsoft.com/office/officeart/2005/8/layout/list1"/>
    <dgm:cxn modelId="{77AFD566-1A11-4E7C-BBD2-429CB9343E57}" type="presParOf" srcId="{33073519-3088-4FA7-8592-C5A2C4C160EB}" destId="{B4861B33-711A-4894-8D60-AD30DB32DE6E}" srcOrd="0" destOrd="0" presId="urn:microsoft.com/office/officeart/2005/8/layout/list1"/>
    <dgm:cxn modelId="{98A17A56-D85E-43EA-B875-2EB48DFB9DFF}" type="presParOf" srcId="{33073519-3088-4FA7-8592-C5A2C4C160EB}" destId="{4A1E7C13-762E-4318-A89A-6FABC4C57D68}" srcOrd="1" destOrd="0" presId="urn:microsoft.com/office/officeart/2005/8/layout/list1"/>
    <dgm:cxn modelId="{928EBFD4-4F28-441E-A3AF-21E13AA02A7C}" type="presParOf" srcId="{55258A90-4F98-4E2D-8B91-F8B79A6DDACC}" destId="{D48122CD-4EAF-4114-AE6F-0EE06711F4CE}" srcOrd="5" destOrd="0" presId="urn:microsoft.com/office/officeart/2005/8/layout/list1"/>
    <dgm:cxn modelId="{FCAFD814-4CB3-4A35-8A29-B5BC95E46DDC}" type="presParOf" srcId="{55258A90-4F98-4E2D-8B91-F8B79A6DDACC}" destId="{AA610EDA-80B6-4A71-99EF-3F71F269BD82}" srcOrd="6" destOrd="0" presId="urn:microsoft.com/office/officeart/2005/8/layout/list1"/>
    <dgm:cxn modelId="{C76C1EE3-0D91-4327-A074-2CC36DD99BD6}" type="presParOf" srcId="{55258A90-4F98-4E2D-8B91-F8B79A6DDACC}" destId="{F7ED51EE-8777-44F4-BACE-3125FD4D2DBB}" srcOrd="7" destOrd="0" presId="urn:microsoft.com/office/officeart/2005/8/layout/list1"/>
    <dgm:cxn modelId="{E2F85E77-F203-496C-BF0B-35E035FFF2AD}" type="presParOf" srcId="{55258A90-4F98-4E2D-8B91-F8B79A6DDACC}" destId="{46828988-10B6-4AB7-89E3-32DB9F94EEB5}" srcOrd="8" destOrd="0" presId="urn:microsoft.com/office/officeart/2005/8/layout/list1"/>
    <dgm:cxn modelId="{4F9F6BE8-968A-4EEE-B820-40E8D9BA63E3}" type="presParOf" srcId="{46828988-10B6-4AB7-89E3-32DB9F94EEB5}" destId="{CE9CDB23-04ED-4BF5-A717-2B00F8CA2CA9}" srcOrd="0" destOrd="0" presId="urn:microsoft.com/office/officeart/2005/8/layout/list1"/>
    <dgm:cxn modelId="{8F49CBF8-D50F-45CC-8255-3408DD2D72C6}" type="presParOf" srcId="{46828988-10B6-4AB7-89E3-32DB9F94EEB5}" destId="{2E45C1ED-80FE-40DC-BE8A-7790E0569D8D}" srcOrd="1" destOrd="0" presId="urn:microsoft.com/office/officeart/2005/8/layout/list1"/>
    <dgm:cxn modelId="{2EDBEE09-6749-4627-A604-E3A1DB8A3DD9}" type="presParOf" srcId="{55258A90-4F98-4E2D-8B91-F8B79A6DDACC}" destId="{C4DA51A1-3A5D-44B6-9ECF-2B194DCF9349}" srcOrd="9" destOrd="0" presId="urn:microsoft.com/office/officeart/2005/8/layout/list1"/>
    <dgm:cxn modelId="{90E47E0C-3BEC-4C39-9EB2-A519EBB8E0D1}" type="presParOf" srcId="{55258A90-4F98-4E2D-8B91-F8B79A6DDACC}" destId="{475A8FD7-179A-4149-BD1B-D3EBE64CAE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D2044-34B2-43BF-A4A9-EC8E6DDF9544}">
      <dsp:nvSpPr>
        <dsp:cNvPr id="0" name=""/>
        <dsp:cNvSpPr/>
      </dsp:nvSpPr>
      <dsp:spPr>
        <a:xfrm>
          <a:off x="0" y="273916"/>
          <a:ext cx="8475259" cy="1562399"/>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774" tIns="333248" rIns="65777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Review current licensing regulation, compliance and program quality evaluation data </a:t>
          </a:r>
        </a:p>
        <a:p>
          <a:pPr marL="114300" lvl="1" indent="-114300" algn="l" defTabSz="622300">
            <a:lnSpc>
              <a:spcPct val="90000"/>
            </a:lnSpc>
            <a:spcBef>
              <a:spcPct val="0"/>
            </a:spcBef>
            <a:spcAft>
              <a:spcPct val="15000"/>
            </a:spcAft>
            <a:buChar char="••"/>
          </a:pPr>
          <a:r>
            <a:rPr lang="en-US" sz="1400" kern="1200" dirty="0" smtClean="0"/>
            <a:t>Research national models to assess need for revisions of existing  licensing standards/ regulation </a:t>
          </a:r>
        </a:p>
        <a:p>
          <a:pPr marL="114300" lvl="1" indent="-114300" algn="l" defTabSz="622300">
            <a:lnSpc>
              <a:spcPct val="90000"/>
            </a:lnSpc>
            <a:spcBef>
              <a:spcPct val="0"/>
            </a:spcBef>
            <a:spcAft>
              <a:spcPct val="15000"/>
            </a:spcAft>
            <a:buChar char="••"/>
          </a:pPr>
          <a:r>
            <a:rPr lang="en-US" sz="1400" kern="1200" dirty="0" smtClean="0"/>
            <a:t>Convene workgroup to review revisions and provide input </a:t>
          </a:r>
        </a:p>
        <a:p>
          <a:pPr marL="114300" lvl="1" indent="-114300" algn="l" defTabSz="622300">
            <a:lnSpc>
              <a:spcPct val="90000"/>
            </a:lnSpc>
            <a:spcBef>
              <a:spcPct val="0"/>
            </a:spcBef>
            <a:spcAft>
              <a:spcPct val="15000"/>
            </a:spcAft>
            <a:buChar char="••"/>
          </a:pPr>
          <a:r>
            <a:rPr lang="en-US" sz="1400" kern="1200" dirty="0" smtClean="0"/>
            <a:t>Obtain feedback from EOM, stakeholders and make modifications as necessary</a:t>
          </a:r>
        </a:p>
        <a:p>
          <a:pPr marL="114300" lvl="1" indent="-114300" algn="l" defTabSz="622300">
            <a:lnSpc>
              <a:spcPct val="90000"/>
            </a:lnSpc>
            <a:spcBef>
              <a:spcPct val="0"/>
            </a:spcBef>
            <a:spcAft>
              <a:spcPct val="15000"/>
            </a:spcAft>
            <a:buChar char="••"/>
          </a:pPr>
          <a:r>
            <a:rPr lang="en-US" sz="1400" kern="1200" dirty="0" smtClean="0"/>
            <a:t>Post for public comment </a:t>
          </a:r>
        </a:p>
      </dsp:txBody>
      <dsp:txXfrm>
        <a:off x="0" y="273916"/>
        <a:ext cx="8475259" cy="1562399"/>
      </dsp:txXfrm>
    </dsp:sp>
    <dsp:sp modelId="{A0C745F6-20D4-468A-A3C3-D048EBAA4A3C}">
      <dsp:nvSpPr>
        <dsp:cNvPr id="0" name=""/>
        <dsp:cNvSpPr/>
      </dsp:nvSpPr>
      <dsp:spPr>
        <a:xfrm>
          <a:off x="423763" y="134809"/>
          <a:ext cx="7168696"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41" tIns="0" rIns="224241" bIns="0" numCol="1" spcCol="1270" anchor="ctr" anchorCtr="0">
          <a:noAutofit/>
        </a:bodyPr>
        <a:lstStyle/>
        <a:p>
          <a:pPr lvl="0" algn="l" defTabSz="711200">
            <a:lnSpc>
              <a:spcPct val="90000"/>
            </a:lnSpc>
            <a:spcBef>
              <a:spcPct val="0"/>
            </a:spcBef>
            <a:spcAft>
              <a:spcPct val="35000"/>
            </a:spcAft>
          </a:pPr>
          <a:r>
            <a:rPr lang="en-US" sz="1600" b="1" kern="1200" dirty="0" smtClean="0"/>
            <a:t>Development Stage (August 2014 to November  2014)  </a:t>
          </a:r>
          <a:endParaRPr lang="en-US" sz="1600" b="1" kern="1200" dirty="0"/>
        </a:p>
      </dsp:txBody>
      <dsp:txXfrm>
        <a:off x="446820" y="157866"/>
        <a:ext cx="7122582" cy="426206"/>
      </dsp:txXfrm>
    </dsp:sp>
    <dsp:sp modelId="{AA610EDA-80B6-4A71-99EF-3F71F269BD82}">
      <dsp:nvSpPr>
        <dsp:cNvPr id="0" name=""/>
        <dsp:cNvSpPr/>
      </dsp:nvSpPr>
      <dsp:spPr>
        <a:xfrm>
          <a:off x="0" y="2158876"/>
          <a:ext cx="8475259" cy="1285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774" tIns="333248" rIns="657774"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Share final licensing regulation to stakeholders</a:t>
          </a:r>
        </a:p>
        <a:p>
          <a:pPr marL="114300" lvl="1" indent="-114300" algn="l" defTabSz="622300">
            <a:lnSpc>
              <a:spcPct val="90000"/>
            </a:lnSpc>
            <a:spcBef>
              <a:spcPct val="0"/>
            </a:spcBef>
            <a:spcAft>
              <a:spcPct val="15000"/>
            </a:spcAft>
            <a:buChar char="••"/>
          </a:pPr>
          <a:r>
            <a:rPr lang="en-US" sz="1400" b="0" kern="1200" dirty="0" smtClean="0"/>
            <a:t>Develop press release sharing revised licensing regulation with community</a:t>
          </a:r>
        </a:p>
        <a:p>
          <a:pPr marL="114300" lvl="1" indent="-114300" algn="l" defTabSz="622300">
            <a:lnSpc>
              <a:spcPct val="90000"/>
            </a:lnSpc>
            <a:spcBef>
              <a:spcPct val="0"/>
            </a:spcBef>
            <a:spcAft>
              <a:spcPct val="15000"/>
            </a:spcAft>
            <a:buChar char="••"/>
          </a:pPr>
          <a:r>
            <a:rPr lang="en-US" sz="1400" b="0" kern="1200" dirty="0" smtClean="0"/>
            <a:t>Post supporting documents such as FAQ’s, the revised licensing regulations   on OSSE and Learn DC websites</a:t>
          </a:r>
        </a:p>
      </dsp:txBody>
      <dsp:txXfrm>
        <a:off x="0" y="2158876"/>
        <a:ext cx="8475259" cy="1285200"/>
      </dsp:txXfrm>
    </dsp:sp>
    <dsp:sp modelId="{4A1E7C13-762E-4318-A89A-6FABC4C57D68}">
      <dsp:nvSpPr>
        <dsp:cNvPr id="0" name=""/>
        <dsp:cNvSpPr/>
      </dsp:nvSpPr>
      <dsp:spPr>
        <a:xfrm>
          <a:off x="479983" y="1910587"/>
          <a:ext cx="5932682"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41" tIns="0" rIns="224241" bIns="0" numCol="1" spcCol="1270" anchor="ctr" anchorCtr="0">
          <a:noAutofit/>
        </a:bodyPr>
        <a:lstStyle/>
        <a:p>
          <a:pPr lvl="0" algn="l" defTabSz="711200">
            <a:lnSpc>
              <a:spcPct val="90000"/>
            </a:lnSpc>
            <a:spcBef>
              <a:spcPct val="0"/>
            </a:spcBef>
            <a:spcAft>
              <a:spcPct val="35000"/>
            </a:spcAft>
          </a:pPr>
          <a:r>
            <a:rPr lang="en-US" sz="1600" b="1" kern="1200" dirty="0" smtClean="0"/>
            <a:t>Communication Stage (November 2014 to December 2014)</a:t>
          </a:r>
        </a:p>
      </dsp:txBody>
      <dsp:txXfrm>
        <a:off x="503040" y="1933644"/>
        <a:ext cx="5886568" cy="426206"/>
      </dsp:txXfrm>
    </dsp:sp>
    <dsp:sp modelId="{475A8FD7-179A-4149-BD1B-D3EBE64CAE95}">
      <dsp:nvSpPr>
        <dsp:cNvPr id="0" name=""/>
        <dsp:cNvSpPr/>
      </dsp:nvSpPr>
      <dsp:spPr>
        <a:xfrm>
          <a:off x="0" y="3766637"/>
          <a:ext cx="8475259" cy="1108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774" tIns="333248" rIns="657774" bIns="9956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Provide various PD on the changed regulations for providers</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 Develop a monitoring tool that is aligned with the revised licensing regulation</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Implement the monitoring tool and provide continuous PD and TA as needed </a:t>
          </a:r>
        </a:p>
      </dsp:txBody>
      <dsp:txXfrm>
        <a:off x="0" y="3766637"/>
        <a:ext cx="8475259" cy="1108800"/>
      </dsp:txXfrm>
    </dsp:sp>
    <dsp:sp modelId="{2E45C1ED-80FE-40DC-BE8A-7790E0569D8D}">
      <dsp:nvSpPr>
        <dsp:cNvPr id="0" name=""/>
        <dsp:cNvSpPr/>
      </dsp:nvSpPr>
      <dsp:spPr>
        <a:xfrm>
          <a:off x="436679" y="3530477"/>
          <a:ext cx="7151610"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41" tIns="0" rIns="224241" bIns="0" numCol="1" spcCol="1270" anchor="ctr" anchorCtr="0">
          <a:noAutofit/>
        </a:bodyPr>
        <a:lstStyle/>
        <a:p>
          <a:pPr lvl="0" algn="l" defTabSz="711200">
            <a:lnSpc>
              <a:spcPct val="90000"/>
            </a:lnSpc>
            <a:spcBef>
              <a:spcPct val="0"/>
            </a:spcBef>
            <a:spcAft>
              <a:spcPct val="35000"/>
            </a:spcAft>
          </a:pPr>
          <a:r>
            <a:rPr lang="en-US" sz="1600" b="1" kern="1200" dirty="0" smtClean="0"/>
            <a:t>Implementation Stage (Starting January 2015)</a:t>
          </a:r>
        </a:p>
      </dsp:txBody>
      <dsp:txXfrm>
        <a:off x="459736" y="3553534"/>
        <a:ext cx="710549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9121145-6990-ED40-9ABB-7D4E18C80AEC}" type="datetimeFigureOut">
              <a:rPr lang="en-US" smtClean="0"/>
              <a:t>9/18/2014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B810C59-500D-9243-9B3B-130ED9E64B4B}" type="slidenum">
              <a:rPr lang="en-US" smtClean="0"/>
              <a:t>‹#›</a:t>
            </a:fld>
            <a:endParaRPr lang="en-US" dirty="0"/>
          </a:p>
        </p:txBody>
      </p:sp>
    </p:spTree>
    <p:extLst>
      <p:ext uri="{BB962C8B-B14F-4D97-AF65-F5344CB8AC3E}">
        <p14:creationId xmlns:p14="http://schemas.microsoft.com/office/powerpoint/2010/main" val="13120464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2F3F8B-8F8F-2F41-AC44-1441F8A40A04}" type="datetimeFigureOut">
              <a:rPr lang="en-US" smtClean="0"/>
              <a:t>9/18/2014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9525F7-36F2-454F-BEF1-BB29E8C5AA27}" type="slidenum">
              <a:rPr lang="en-US" smtClean="0"/>
              <a:t>‹#›</a:t>
            </a:fld>
            <a:endParaRPr lang="en-US" dirty="0"/>
          </a:p>
        </p:txBody>
      </p:sp>
    </p:spTree>
    <p:extLst>
      <p:ext uri="{BB962C8B-B14F-4D97-AF65-F5344CB8AC3E}">
        <p14:creationId xmlns:p14="http://schemas.microsoft.com/office/powerpoint/2010/main" val="1285415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525F7-36F2-454F-BEF1-BB29E8C5AA27}" type="slidenum">
              <a:rPr lang="en-US" smtClean="0"/>
              <a:t>1</a:t>
            </a:fld>
            <a:endParaRPr lang="en-US" dirty="0"/>
          </a:p>
        </p:txBody>
      </p:sp>
    </p:spTree>
    <p:extLst>
      <p:ext uri="{BB962C8B-B14F-4D97-AF65-F5344CB8AC3E}">
        <p14:creationId xmlns:p14="http://schemas.microsoft.com/office/powerpoint/2010/main" val="254889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list of the sections with proposed changes.</a:t>
            </a:r>
          </a:p>
          <a:p>
            <a:r>
              <a:rPr lang="en-US" dirty="0" smtClean="0"/>
              <a:t>It</a:t>
            </a:r>
            <a:r>
              <a:rPr lang="en-US" baseline="0" dirty="0" smtClean="0"/>
              <a:t> is my understanding that a document was sent to everyone for review, so at this time b</a:t>
            </a:r>
            <a:r>
              <a:rPr lang="en-US" dirty="0" smtClean="0"/>
              <a:t>ecause of the vast number of proposed</a:t>
            </a:r>
            <a:r>
              <a:rPr lang="en-US" baseline="0" dirty="0" smtClean="0"/>
              <a:t> changes and additions, instead of going through each change we would like to hear comments or recommendations.</a:t>
            </a:r>
            <a:endParaRPr lang="en-US"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10</a:t>
            </a:fld>
            <a:endParaRPr lang="en-US" dirty="0"/>
          </a:p>
        </p:txBody>
      </p:sp>
    </p:spTree>
    <p:extLst>
      <p:ext uri="{BB962C8B-B14F-4D97-AF65-F5344CB8AC3E}">
        <p14:creationId xmlns:p14="http://schemas.microsoft.com/office/powerpoint/2010/main" val="320277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11</a:t>
            </a:fld>
            <a:endParaRPr lang="en-US" dirty="0"/>
          </a:p>
        </p:txBody>
      </p:sp>
    </p:spTree>
    <p:extLst>
      <p:ext uri="{BB962C8B-B14F-4D97-AF65-F5344CB8AC3E}">
        <p14:creationId xmlns:p14="http://schemas.microsoft.com/office/powerpoint/2010/main" val="364182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department would</a:t>
            </a:r>
            <a:r>
              <a:rPr lang="en-US" baseline="0" dirty="0" smtClean="0"/>
              <a:t> like these regulations to align with the vision, mission and goals of Early learning.</a:t>
            </a:r>
          </a:p>
          <a:p>
            <a:r>
              <a:rPr lang="en-US" dirty="0" smtClean="0"/>
              <a:t>In</a:t>
            </a:r>
            <a:r>
              <a:rPr lang="en-US" baseline="0" dirty="0" smtClean="0"/>
              <a:t> what ways do we make sure these goals are being actively pursued? </a:t>
            </a:r>
          </a:p>
          <a:p>
            <a:r>
              <a:rPr lang="en-US" baseline="0" dirty="0" smtClean="0"/>
              <a:t>One way to meet these goals is to enhance the current licensing regulations by embedding stringent rules and high standards.</a:t>
            </a:r>
          </a:p>
          <a:p>
            <a:endParaRPr lang="en-US"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subsequent slides the sections of proposed changes will be listed/reviewed</a:t>
            </a:r>
          </a:p>
          <a:p>
            <a:r>
              <a:rPr lang="en-US" baseline="0" dirty="0" smtClean="0"/>
              <a:t>Priority to improve early childhood education and school readiness – QRIS (teacher qualifications) Healthy Tots (limiting sedentary time)</a:t>
            </a:r>
            <a:endParaRPr lang="en-US"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3</a:t>
            </a:fld>
            <a:endParaRPr lang="en-US" dirty="0"/>
          </a:p>
        </p:txBody>
      </p:sp>
    </p:spTree>
    <p:extLst>
      <p:ext uri="{BB962C8B-B14F-4D97-AF65-F5344CB8AC3E}">
        <p14:creationId xmlns:p14="http://schemas.microsoft.com/office/powerpoint/2010/main" val="373387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1-</a:t>
            </a:r>
            <a:r>
              <a:rPr lang="en-US" sz="1200" b="1" dirty="0" smtClean="0">
                <a:solidFill>
                  <a:schemeClr val="bg1"/>
                </a:solidFill>
                <a:latin typeface="Arial" pitchFamily="34" charset="0"/>
                <a:cs typeface="Arial" pitchFamily="34" charset="0"/>
              </a:rPr>
              <a:t> </a:t>
            </a:r>
            <a:r>
              <a:rPr lang="en-US" sz="1200" b="0" dirty="0" smtClean="0">
                <a:solidFill>
                  <a:schemeClr val="bg1"/>
                </a:solidFill>
                <a:latin typeface="Arial" pitchFamily="34" charset="0"/>
                <a:cs typeface="Arial" pitchFamily="34" charset="0"/>
              </a:rPr>
              <a:t>by requiring licensed childcare providers to</a:t>
            </a:r>
            <a:r>
              <a:rPr lang="en-US" sz="1200" b="0" baseline="0" dirty="0" smtClean="0">
                <a:solidFill>
                  <a:schemeClr val="bg1"/>
                </a:solidFill>
                <a:latin typeface="Arial" pitchFamily="34" charset="0"/>
                <a:cs typeface="Arial" pitchFamily="34" charset="0"/>
              </a:rPr>
              <a:t> </a:t>
            </a:r>
            <a:r>
              <a:rPr lang="en-US" sz="1200" b="0" dirty="0" smtClean="0">
                <a:solidFill>
                  <a:schemeClr val="bg1"/>
                </a:solidFill>
                <a:latin typeface="Arial" pitchFamily="34" charset="0"/>
                <a:cs typeface="Arial" pitchFamily="34" charset="0"/>
              </a:rPr>
              <a:t>follow more rigorous licensing standards (that are aligned to the head start performance standards and CFOC3 standards)</a:t>
            </a:r>
            <a:r>
              <a:rPr lang="en-US" sz="1200" b="0" baseline="0" dirty="0" smtClean="0">
                <a:solidFill>
                  <a:schemeClr val="bg1"/>
                </a:solidFill>
                <a:latin typeface="Arial" pitchFamily="34" charset="0"/>
                <a:cs typeface="Arial" pitchFamily="34" charset="0"/>
              </a:rPr>
              <a:t> we will increase compliance and improve</a:t>
            </a:r>
            <a:r>
              <a:rPr lang="en-US" sz="1200" b="0" dirty="0" smtClean="0">
                <a:solidFill>
                  <a:schemeClr val="bg1"/>
                </a:solidFill>
                <a:latin typeface="Arial" pitchFamily="34" charset="0"/>
                <a:cs typeface="Arial" pitchFamily="34" charset="0"/>
              </a:rPr>
              <a:t> operational and professional standards </a:t>
            </a:r>
          </a:p>
          <a:p>
            <a:r>
              <a:rPr lang="en-US" sz="1200" b="0" dirty="0" smtClean="0">
                <a:solidFill>
                  <a:schemeClr val="bg1"/>
                </a:solidFill>
                <a:latin typeface="Arial" pitchFamily="34" charset="0"/>
                <a:cs typeface="Arial" pitchFamily="34" charset="0"/>
              </a:rPr>
              <a:t>Purpose 2-  The proposed rulemaking includes revisions to</a:t>
            </a:r>
            <a:r>
              <a:rPr lang="en-US" sz="1200" b="0" baseline="0" dirty="0" smtClean="0">
                <a:solidFill>
                  <a:schemeClr val="bg1"/>
                </a:solidFill>
                <a:latin typeface="Arial" pitchFamily="34" charset="0"/>
                <a:cs typeface="Arial" pitchFamily="34" charset="0"/>
              </a:rPr>
              <a:t> entire document including addition of sections</a:t>
            </a:r>
            <a:r>
              <a:rPr lang="en-US" sz="1200" b="0" dirty="0" smtClean="0">
                <a:solidFill>
                  <a:schemeClr val="bg1"/>
                </a:solidFill>
                <a:latin typeface="Arial" pitchFamily="34" charset="0"/>
                <a:cs typeface="Arial" pitchFamily="34" charset="0"/>
              </a:rPr>
              <a:t>. </a:t>
            </a:r>
          </a:p>
          <a:p>
            <a:r>
              <a:rPr lang="en-US" sz="1200" b="0" dirty="0" smtClean="0">
                <a:solidFill>
                  <a:schemeClr val="bg1"/>
                </a:solidFill>
                <a:latin typeface="Arial" pitchFamily="34" charset="0"/>
                <a:cs typeface="Arial" pitchFamily="34" charset="0"/>
              </a:rPr>
              <a:t>Purpose 3-The revision of the regulations will assist</a:t>
            </a:r>
            <a:r>
              <a:rPr lang="en-US" sz="1200" b="0" baseline="0" dirty="0" smtClean="0">
                <a:solidFill>
                  <a:schemeClr val="bg1"/>
                </a:solidFill>
                <a:latin typeface="Arial" pitchFamily="34" charset="0"/>
                <a:cs typeface="Arial" pitchFamily="34" charset="0"/>
              </a:rPr>
              <a:t> in ensuring high quality standards</a:t>
            </a:r>
            <a:endParaRPr lang="en-US" b="0"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4</a:t>
            </a:fld>
            <a:endParaRPr lang="en-US" dirty="0"/>
          </a:p>
        </p:txBody>
      </p:sp>
    </p:spTree>
    <p:extLst>
      <p:ext uri="{BB962C8B-B14F-4D97-AF65-F5344CB8AC3E}">
        <p14:creationId xmlns:p14="http://schemas.microsoft.com/office/powerpoint/2010/main" val="383136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the district has 482</a:t>
            </a:r>
            <a:r>
              <a:rPr lang="en-US" baseline="0" dirty="0" smtClean="0"/>
              <a:t> licensed facilities</a:t>
            </a:r>
          </a:p>
          <a:p>
            <a:r>
              <a:rPr lang="en-US" baseline="0" dirty="0" smtClean="0"/>
              <a:t>351 Center based</a:t>
            </a:r>
          </a:p>
          <a:p>
            <a:r>
              <a:rPr lang="en-US" baseline="0" dirty="0" smtClean="0"/>
              <a:t>129 Home based</a:t>
            </a:r>
          </a:p>
          <a:p>
            <a:r>
              <a:rPr lang="en-US" baseline="0" dirty="0" smtClean="0"/>
              <a:t>Roughly 224 Subsidize facilities  </a:t>
            </a:r>
            <a:endParaRPr lang="en-US"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5</a:t>
            </a:fld>
            <a:endParaRPr lang="en-US" dirty="0"/>
          </a:p>
        </p:txBody>
      </p:sp>
    </p:spTree>
    <p:extLst>
      <p:ext uri="{BB962C8B-B14F-4D97-AF65-F5344CB8AC3E}">
        <p14:creationId xmlns:p14="http://schemas.microsoft.com/office/powerpoint/2010/main" val="242365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Evaluations by Howard</a:t>
            </a:r>
            <a:r>
              <a:rPr lang="en-US" baseline="0" dirty="0" smtClean="0"/>
              <a:t> – ITERS-R, ECERS-R, and FCCERS-R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evaluation tools look at </a:t>
            </a:r>
            <a:r>
              <a:rPr lang="en-US" sz="1200" dirty="0" smtClean="0"/>
              <a:t>Space and Furnishings, Personal Care Routines, Listening and</a:t>
            </a:r>
            <a:r>
              <a:rPr lang="en-US" sz="1200" baseline="0" dirty="0" smtClean="0"/>
              <a:t> </a:t>
            </a:r>
            <a:r>
              <a:rPr lang="en-US" sz="1200" dirty="0" smtClean="0"/>
              <a:t>Talking,</a:t>
            </a:r>
            <a:r>
              <a:rPr lang="en-US" sz="1200" baseline="0" dirty="0" smtClean="0"/>
              <a:t> </a:t>
            </a:r>
            <a:r>
              <a:rPr lang="en-US" sz="1200" dirty="0" smtClean="0"/>
              <a:t> A=Activities, I= Interaction, PS= Program Structure, P&amp;S=Parents and Staff</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6</a:t>
            </a:fld>
            <a:endParaRPr lang="en-US" dirty="0"/>
          </a:p>
        </p:txBody>
      </p:sp>
    </p:spTree>
    <p:extLst>
      <p:ext uri="{BB962C8B-B14F-4D97-AF65-F5344CB8AC3E}">
        <p14:creationId xmlns:p14="http://schemas.microsoft.com/office/powerpoint/2010/main" val="371818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seen in this graph, </a:t>
            </a:r>
            <a:r>
              <a:rPr lang="en-US" dirty="0" smtClean="0"/>
              <a:t>the findings of the evaluation showed</a:t>
            </a:r>
            <a:r>
              <a:rPr lang="en-US" baseline="0" dirty="0" smtClean="0"/>
              <a:t> five (5) areas in which improvements are needed  (space and furnishing, personal care routines, activities, and program structure). These are all areas that can be impacted by our licensing regulations and have been addressed in the proposed regulations.</a:t>
            </a:r>
            <a:endParaRPr lang="en-US"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7</a:t>
            </a:fld>
            <a:endParaRPr lang="en-US" dirty="0"/>
          </a:p>
        </p:txBody>
      </p:sp>
    </p:spTree>
    <p:extLst>
      <p:ext uri="{BB962C8B-B14F-4D97-AF65-F5344CB8AC3E}">
        <p14:creationId xmlns:p14="http://schemas.microsoft.com/office/powerpoint/2010/main" val="118461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a:t>
            </a:r>
            <a:r>
              <a:rPr lang="en-US" baseline="0" dirty="0" smtClean="0"/>
              <a:t> we have looked at past patterns regarding UIRS and </a:t>
            </a:r>
            <a:r>
              <a:rPr lang="en-US" dirty="0" smtClean="0"/>
              <a:t>Complaint Data </a:t>
            </a:r>
          </a:p>
          <a:p>
            <a:r>
              <a:rPr lang="en-US" dirty="0" smtClean="0"/>
              <a:t>From the</a:t>
            </a:r>
            <a:r>
              <a:rPr lang="en-US" baseline="0" dirty="0" smtClean="0"/>
              <a:t> graph you can see high areas of non compliance.  Some of these high occurrences could be due in part to the regulations needing details or clarity. </a:t>
            </a:r>
          </a:p>
          <a:p>
            <a:r>
              <a:rPr lang="en-US" dirty="0" smtClean="0"/>
              <a:t>39 Program Operation Complaints- ratios, employee issues, provider policy issues</a:t>
            </a:r>
          </a:p>
          <a:p>
            <a:r>
              <a:rPr lang="en-US" dirty="0" smtClean="0"/>
              <a:t>24 Health &amp; Safety Issues- communicable disease, child injury</a:t>
            </a:r>
          </a:p>
          <a:p>
            <a:r>
              <a:rPr lang="en-US" dirty="0" smtClean="0"/>
              <a:t>20 Environmental/Sanitation Issues- bug, mice infestation, mold, clutter, </a:t>
            </a:r>
            <a:r>
              <a:rPr lang="en-US" dirty="0" err="1" smtClean="0"/>
              <a:t>etc</a:t>
            </a:r>
            <a:endParaRPr lang="en-US" dirty="0" smtClean="0"/>
          </a:p>
          <a:p>
            <a:r>
              <a:rPr lang="en-US" dirty="0" smtClean="0"/>
              <a:t>Abuse/Neglect Complaints- physical/verbal, diaper rash</a:t>
            </a:r>
          </a:p>
          <a:p>
            <a:r>
              <a:rPr lang="en-US" dirty="0" smtClean="0"/>
              <a:t>5 Nutrition Complaints </a:t>
            </a:r>
          </a:p>
          <a:p>
            <a:endParaRPr lang="en-US"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8</a:t>
            </a:fld>
            <a:endParaRPr lang="en-US" dirty="0"/>
          </a:p>
        </p:txBody>
      </p:sp>
    </p:spTree>
    <p:extLst>
      <p:ext uri="{BB962C8B-B14F-4D97-AF65-F5344CB8AC3E}">
        <p14:creationId xmlns:p14="http://schemas.microsoft.com/office/powerpoint/2010/main" val="66684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26526-BD99-443E-89A2-1728F5AEF188}" type="slidenum">
              <a:rPr lang="en-US" smtClean="0"/>
              <a:pPr/>
              <a:t>9</a:t>
            </a:fld>
            <a:endParaRPr lang="en-US" dirty="0"/>
          </a:p>
        </p:txBody>
      </p:sp>
    </p:spTree>
    <p:extLst>
      <p:ext uri="{BB962C8B-B14F-4D97-AF65-F5344CB8AC3E}">
        <p14:creationId xmlns:p14="http://schemas.microsoft.com/office/powerpoint/2010/main" val="1446266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259353" y="135836"/>
            <a:ext cx="8625294" cy="3660769"/>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userDrawn="1"/>
        </p:nvSpPr>
        <p:spPr>
          <a:xfrm>
            <a:off x="4048609" y="3220797"/>
            <a:ext cx="1046783" cy="115161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743281"/>
            <a:ext cx="7772400" cy="1470025"/>
          </a:xfrm>
        </p:spPr>
        <p:txBody>
          <a:bodyPr/>
          <a:lstStyle>
            <a:lvl1pP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07856"/>
            <a:ext cx="6400800" cy="98643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6DA1D26A-2C4C-914B-A451-988754CC3079}" type="slidenum">
              <a:rPr lang="en-US" smtClean="0"/>
              <a:t>‹#›</a:t>
            </a:fld>
            <a:endParaRPr lang="en-US" dirty="0"/>
          </a:p>
        </p:txBody>
      </p:sp>
      <p:sp>
        <p:nvSpPr>
          <p:cNvPr id="7" name="Rectangle 6"/>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OSSE LOGO DIMENSIONAL WITH CLIPPING PATH 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5401" y="3200421"/>
            <a:ext cx="1046783" cy="1151615"/>
          </a:xfrm>
          <a:prstGeom prst="rect">
            <a:avLst/>
          </a:prstGeom>
        </p:spPr>
      </p:pic>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Next Generation Science Standards</a:t>
            </a:r>
            <a:endParaRPr lang="en-US" dirty="0"/>
          </a:p>
        </p:txBody>
      </p:sp>
    </p:spTree>
    <p:extLst>
      <p:ext uri="{BB962C8B-B14F-4D97-AF65-F5344CB8AC3E}">
        <p14:creationId xmlns:p14="http://schemas.microsoft.com/office/powerpoint/2010/main" val="291599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716962"/>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5728"/>
            <a:ext cx="8229600" cy="4910435"/>
          </a:xfr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DA1D26A-2C4C-914B-A451-988754CC3079}" type="slidenum">
              <a:rPr lang="en-US" smtClean="0"/>
              <a:t>‹#›</a:t>
            </a:fld>
            <a:endParaRPr lang="en-US" dirty="0"/>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Next Generation Science Standards</a:t>
            </a:r>
            <a:endParaRPr lang="en-US" dirty="0"/>
          </a:p>
        </p:txBody>
      </p:sp>
    </p:spTree>
    <p:extLst>
      <p:ext uri="{BB962C8B-B14F-4D97-AF65-F5344CB8AC3E}">
        <p14:creationId xmlns:p14="http://schemas.microsoft.com/office/powerpoint/2010/main" val="262120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6" name="Rectangle 15"/>
          <p:cNvSpPr/>
          <p:nvPr userDrawn="1"/>
        </p:nvSpPr>
        <p:spPr>
          <a:xfrm>
            <a:off x="4552899" y="135837"/>
            <a:ext cx="4331748" cy="1290438"/>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59353" y="135837"/>
            <a:ext cx="4331748" cy="1290438"/>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a:off x="3810326" y="599247"/>
            <a:ext cx="1523348" cy="1523348"/>
          </a:xfrm>
          <a:prstGeom prst="round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3299840"/>
            <a:ext cx="7772400" cy="1362075"/>
          </a:xfrm>
        </p:spPr>
        <p:txBody>
          <a:bodyPr anchor="t"/>
          <a:lstStyle>
            <a:lvl1pPr algn="ctr">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08044"/>
            <a:ext cx="7772400" cy="691796"/>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6DA1D26A-2C4C-914B-A451-988754CC3079}" type="slidenum">
              <a:rPr lang="en-US" smtClean="0"/>
              <a:t>‹#›</a:t>
            </a:fld>
            <a:endParaRPr lang="en-US" dirty="0"/>
          </a:p>
        </p:txBody>
      </p:sp>
      <p:sp>
        <p:nvSpPr>
          <p:cNvPr id="7" name="Rectangle 6"/>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OSSE LOGO DIMENSIONAL WITH CLIPPING PATH 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632" y="550136"/>
            <a:ext cx="1523348" cy="1675906"/>
          </a:xfrm>
          <a:prstGeom prst="rect">
            <a:avLst/>
          </a:prstGeom>
          <a:effectLst/>
        </p:spPr>
      </p:pic>
      <p:sp>
        <p:nvSpPr>
          <p:cNvPr id="14" name="Rectangle 13"/>
          <p:cNvSpPr/>
          <p:nvPr userDrawn="1"/>
        </p:nvSpPr>
        <p:spPr>
          <a:xfrm>
            <a:off x="4387354" y="135836"/>
            <a:ext cx="339579" cy="536550"/>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1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Next Generation Science Standards</a:t>
            </a:r>
            <a:endParaRPr lang="en-US" dirty="0"/>
          </a:p>
        </p:txBody>
      </p:sp>
    </p:spTree>
    <p:extLst>
      <p:ext uri="{BB962C8B-B14F-4D97-AF65-F5344CB8AC3E}">
        <p14:creationId xmlns:p14="http://schemas.microsoft.com/office/powerpoint/2010/main" val="395033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818840"/>
          </a:xfr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8938"/>
            <a:ext cx="4038600" cy="4917226"/>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8938"/>
            <a:ext cx="4038600" cy="4917226"/>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6DA1D26A-2C4C-914B-A451-988754CC3079}" type="slidenum">
              <a:rPr lang="en-US" smtClean="0"/>
              <a:t>‹#›</a:t>
            </a:fld>
            <a:endParaRPr lang="en-US" dirty="0"/>
          </a:p>
        </p:txBody>
      </p:sp>
      <p:sp>
        <p:nvSpPr>
          <p:cNvPr id="10" name="Date Placehold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Next Generation Science Standards</a:t>
            </a:r>
            <a:endParaRPr lang="en-US" dirty="0"/>
          </a:p>
        </p:txBody>
      </p:sp>
    </p:spTree>
    <p:extLst>
      <p:ext uri="{BB962C8B-B14F-4D97-AF65-F5344CB8AC3E}">
        <p14:creationId xmlns:p14="http://schemas.microsoft.com/office/powerpoint/2010/main" val="278016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81884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43057"/>
            <a:ext cx="4040188" cy="639762"/>
          </a:xfr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82819"/>
            <a:ext cx="4040188" cy="4243344"/>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43057"/>
            <a:ext cx="4041775" cy="639762"/>
          </a:xfr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82819"/>
            <a:ext cx="4041775" cy="4243344"/>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DA1D26A-2C4C-914B-A451-988754CC3079}" type="slidenum">
              <a:rPr lang="en-US" smtClean="0"/>
              <a:t>‹#›</a:t>
            </a:fld>
            <a:endParaRPr lang="en-US" dirty="0"/>
          </a:p>
        </p:txBody>
      </p:sp>
      <p:sp>
        <p:nvSpPr>
          <p:cNvPr id="12" name="Date Placehold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13" name="Footer Placeholder 4"/>
          <p:cNvSpPr>
            <a:spLocks noGrp="1"/>
          </p:cNvSpPr>
          <p:nvPr>
            <p:ph type="ftr" sz="quarter" idx="14"/>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Next Generation Science Standards</a:t>
            </a:r>
            <a:endParaRPr lang="en-US" dirty="0"/>
          </a:p>
        </p:txBody>
      </p:sp>
    </p:spTree>
    <p:extLst>
      <p:ext uri="{BB962C8B-B14F-4D97-AF65-F5344CB8AC3E}">
        <p14:creationId xmlns:p14="http://schemas.microsoft.com/office/powerpoint/2010/main" val="312957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259353" y="135836"/>
            <a:ext cx="3265472" cy="6119394"/>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DA1D26A-2C4C-914B-A451-988754CC3079}" type="slidenum">
              <a:rPr lang="en-US" smtClean="0"/>
              <a:t>‹#›</a:t>
            </a:fld>
            <a:endParaRPr lang="en-US" dirty="0"/>
          </a:p>
        </p:txBody>
      </p:sp>
      <p:sp>
        <p:nvSpPr>
          <p:cNvPr id="10" name="Date Placehold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Next Generation Science Standards</a:t>
            </a:r>
            <a:endParaRPr lang="en-US" dirty="0"/>
          </a:p>
        </p:txBody>
      </p:sp>
    </p:spTree>
    <p:extLst>
      <p:ext uri="{BB962C8B-B14F-4D97-AF65-F5344CB8AC3E}">
        <p14:creationId xmlns:p14="http://schemas.microsoft.com/office/powerpoint/2010/main" val="386380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259353" y="135836"/>
            <a:ext cx="8625294" cy="6119394"/>
          </a:xfrm>
          <a:prstGeom prst="rect">
            <a:avLst/>
          </a:prstGeom>
          <a:solidFill>
            <a:srgbClr val="004B8D"/>
          </a:solid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2288" y="4800600"/>
            <a:ext cx="5486400" cy="566738"/>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DA1D26A-2C4C-914B-A451-988754CC3079}" type="slidenum">
              <a:rPr lang="en-US" smtClean="0"/>
              <a:t>‹#›</a:t>
            </a:fld>
            <a:endParaRPr lang="en-US" dirty="0"/>
          </a:p>
        </p:txBody>
      </p:sp>
      <p:sp>
        <p:nvSpPr>
          <p:cNvPr id="10" name="Date Placehold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Next Generation Science Standards</a:t>
            </a:r>
            <a:endParaRPr lang="en-US" dirty="0"/>
          </a:p>
        </p:txBody>
      </p:sp>
    </p:spTree>
    <p:extLst>
      <p:ext uri="{BB962C8B-B14F-4D97-AF65-F5344CB8AC3E}">
        <p14:creationId xmlns:p14="http://schemas.microsoft.com/office/powerpoint/2010/main" val="348086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Next Generation Science Standards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1D26A-2C4C-914B-A451-988754CC3079}" type="slidenum">
              <a:rPr lang="en-US" smtClean="0"/>
              <a:t>‹#›</a:t>
            </a:fld>
            <a:endParaRPr lang="en-US" dirty="0"/>
          </a:p>
        </p:txBody>
      </p:sp>
    </p:spTree>
    <p:extLst>
      <p:ext uri="{BB962C8B-B14F-4D97-AF65-F5344CB8AC3E}">
        <p14:creationId xmlns:p14="http://schemas.microsoft.com/office/powerpoint/2010/main" val="370575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2956" y="818865"/>
            <a:ext cx="8557145" cy="1962653"/>
          </a:xfrm>
        </p:spPr>
        <p:txBody>
          <a:bodyPr>
            <a:normAutofit/>
          </a:bodyPr>
          <a:lstStyle/>
          <a:p>
            <a:r>
              <a:rPr lang="en-US" sz="4800" b="1" dirty="0" smtClean="0"/>
              <a:t>Proposed </a:t>
            </a:r>
            <a:br>
              <a:rPr lang="en-US" sz="4800" b="1" dirty="0" smtClean="0"/>
            </a:br>
            <a:r>
              <a:rPr lang="en-US" sz="4800" b="1" dirty="0" smtClean="0"/>
              <a:t>Childcare Licensing Regulations</a:t>
            </a:r>
            <a:endParaRPr lang="en-US" i="1" dirty="0"/>
          </a:p>
        </p:txBody>
      </p:sp>
      <p:sp>
        <p:nvSpPr>
          <p:cNvPr id="7" name="Subtitle 6"/>
          <p:cNvSpPr>
            <a:spLocks noGrp="1"/>
          </p:cNvSpPr>
          <p:nvPr>
            <p:ph type="subTitle" idx="1"/>
          </p:nvPr>
        </p:nvSpPr>
        <p:spPr>
          <a:xfrm>
            <a:off x="272956" y="4533980"/>
            <a:ext cx="8557146" cy="1334038"/>
          </a:xfrm>
        </p:spPr>
        <p:txBody>
          <a:bodyPr>
            <a:normAutofit fontScale="70000" lnSpcReduction="20000"/>
          </a:bodyPr>
          <a:lstStyle/>
          <a:p>
            <a:r>
              <a:rPr lang="en-US" sz="3400" dirty="0" smtClean="0">
                <a:solidFill>
                  <a:schemeClr val="tx1"/>
                </a:solidFill>
              </a:rPr>
              <a:t>District of Columbia Office </a:t>
            </a:r>
            <a:r>
              <a:rPr lang="en-US" sz="3400" dirty="0">
                <a:solidFill>
                  <a:schemeClr val="tx1"/>
                </a:solidFill>
              </a:rPr>
              <a:t>of the State Superintendent of Education</a:t>
            </a:r>
          </a:p>
          <a:p>
            <a:r>
              <a:rPr lang="en-US" sz="2800" dirty="0" smtClean="0">
                <a:solidFill>
                  <a:schemeClr val="tx1"/>
                </a:solidFill>
              </a:rPr>
              <a:t>Division of Early Learning</a:t>
            </a:r>
            <a:endParaRPr lang="en-US" sz="2600" dirty="0">
              <a:solidFill>
                <a:schemeClr val="tx1"/>
              </a:solidFill>
            </a:endParaRPr>
          </a:p>
          <a:p>
            <a:r>
              <a:rPr lang="en-US" sz="2600" dirty="0" smtClean="0">
                <a:solidFill>
                  <a:schemeClr val="tx1"/>
                </a:solidFill>
              </a:rPr>
              <a:t>September 2014</a:t>
            </a:r>
            <a:endParaRPr lang="en-US" sz="2600" dirty="0">
              <a:solidFill>
                <a:schemeClr val="tx1"/>
              </a:solidFill>
            </a:endParaRPr>
          </a:p>
          <a:p>
            <a:endParaRPr lang="en-US" sz="2600" dirty="0"/>
          </a:p>
        </p:txBody>
      </p:sp>
    </p:spTree>
    <p:extLst>
      <p:ext uri="{BB962C8B-B14F-4D97-AF65-F5344CB8AC3E}">
        <p14:creationId xmlns:p14="http://schemas.microsoft.com/office/powerpoint/2010/main" val="583567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Changes</a:t>
            </a:r>
            <a:endParaRPr lang="en-US" dirty="0"/>
          </a:p>
        </p:txBody>
      </p:sp>
      <p:sp>
        <p:nvSpPr>
          <p:cNvPr id="3" name="Content Placeholder 2"/>
          <p:cNvSpPr>
            <a:spLocks noGrp="1"/>
          </p:cNvSpPr>
          <p:nvPr>
            <p:ph idx="1"/>
          </p:nvPr>
        </p:nvSpPr>
        <p:spPr>
          <a:xfrm>
            <a:off x="457200" y="1255594"/>
            <a:ext cx="8229600" cy="5036024"/>
          </a:xfrm>
        </p:spPr>
        <p:txBody>
          <a:bodyPr>
            <a:normAutofit fontScale="55000" lnSpcReduction="20000"/>
          </a:bodyPr>
          <a:lstStyle/>
          <a:p>
            <a:pPr lvl="0"/>
            <a:r>
              <a:rPr lang="en-US" dirty="0" smtClean="0">
                <a:solidFill>
                  <a:schemeClr val="tx1"/>
                </a:solidFill>
              </a:rPr>
              <a:t>Replaced </a:t>
            </a:r>
            <a:r>
              <a:rPr lang="en-US" dirty="0">
                <a:solidFill>
                  <a:schemeClr val="tx1"/>
                </a:solidFill>
              </a:rPr>
              <a:t>“provisional” license with </a:t>
            </a:r>
            <a:r>
              <a:rPr lang="en-US" dirty="0" smtClean="0">
                <a:solidFill>
                  <a:schemeClr val="tx1"/>
                </a:solidFill>
              </a:rPr>
              <a:t>conditional </a:t>
            </a:r>
            <a:r>
              <a:rPr lang="en-US" dirty="0">
                <a:solidFill>
                  <a:schemeClr val="tx1"/>
                </a:solidFill>
              </a:rPr>
              <a:t>license</a:t>
            </a:r>
          </a:p>
          <a:p>
            <a:pPr lvl="0"/>
            <a:r>
              <a:rPr lang="en-US" dirty="0" smtClean="0">
                <a:solidFill>
                  <a:schemeClr val="tx1"/>
                </a:solidFill>
              </a:rPr>
              <a:t>Multi-year </a:t>
            </a:r>
            <a:r>
              <a:rPr lang="en-US" dirty="0">
                <a:solidFill>
                  <a:schemeClr val="tx1"/>
                </a:solidFill>
              </a:rPr>
              <a:t>licensing option </a:t>
            </a:r>
            <a:endParaRPr lang="en-US" dirty="0" smtClean="0">
              <a:solidFill>
                <a:schemeClr val="tx1"/>
              </a:solidFill>
            </a:endParaRPr>
          </a:p>
          <a:p>
            <a:pPr lvl="0"/>
            <a:r>
              <a:rPr lang="en-US" dirty="0" smtClean="0">
                <a:solidFill>
                  <a:schemeClr val="tx1"/>
                </a:solidFill>
              </a:rPr>
              <a:t>Prohibit Facilities with revoked licenses from reapplying for three years</a:t>
            </a:r>
          </a:p>
          <a:p>
            <a:pPr lvl="0"/>
            <a:r>
              <a:rPr lang="en-US" dirty="0" smtClean="0">
                <a:solidFill>
                  <a:schemeClr val="tx1"/>
                </a:solidFill>
              </a:rPr>
              <a:t>Aligned </a:t>
            </a:r>
            <a:r>
              <a:rPr lang="en-US" dirty="0">
                <a:solidFill>
                  <a:schemeClr val="tx1"/>
                </a:solidFill>
              </a:rPr>
              <a:t>active play and nutrition with Healthy Tots Act</a:t>
            </a:r>
          </a:p>
          <a:p>
            <a:pPr lvl="0"/>
            <a:r>
              <a:rPr lang="en-US" dirty="0" smtClean="0">
                <a:solidFill>
                  <a:schemeClr val="tx1"/>
                </a:solidFill>
              </a:rPr>
              <a:t>Facilities </a:t>
            </a:r>
            <a:r>
              <a:rPr lang="en-US" dirty="0">
                <a:solidFill>
                  <a:schemeClr val="tx1"/>
                </a:solidFill>
              </a:rPr>
              <a:t>install and maintain carbon monoxide detectors</a:t>
            </a:r>
          </a:p>
          <a:p>
            <a:pPr lvl="0"/>
            <a:r>
              <a:rPr lang="en-US" dirty="0">
                <a:solidFill>
                  <a:schemeClr val="tx1"/>
                </a:solidFill>
              </a:rPr>
              <a:t>Late fees increased if license renewal application not filed within timelines</a:t>
            </a:r>
          </a:p>
          <a:p>
            <a:pPr lvl="0"/>
            <a:r>
              <a:rPr lang="en-US" dirty="0">
                <a:solidFill>
                  <a:schemeClr val="tx1"/>
                </a:solidFill>
              </a:rPr>
              <a:t>No </a:t>
            </a:r>
            <a:r>
              <a:rPr lang="en-US" dirty="0" smtClean="0">
                <a:solidFill>
                  <a:schemeClr val="tx1"/>
                </a:solidFill>
              </a:rPr>
              <a:t>variance </a:t>
            </a:r>
            <a:r>
              <a:rPr lang="en-US" dirty="0" smtClean="0">
                <a:solidFill>
                  <a:schemeClr val="tx1"/>
                </a:solidFill>
              </a:rPr>
              <a:t>clause</a:t>
            </a:r>
            <a:endParaRPr lang="en-US" dirty="0">
              <a:solidFill>
                <a:schemeClr val="tx1"/>
              </a:solidFill>
            </a:endParaRPr>
          </a:p>
          <a:p>
            <a:pPr lvl="0"/>
            <a:r>
              <a:rPr lang="en-US" dirty="0">
                <a:solidFill>
                  <a:schemeClr val="tx1"/>
                </a:solidFill>
              </a:rPr>
              <a:t>Changed credentialing q</a:t>
            </a:r>
            <a:r>
              <a:rPr lang="en-US" dirty="0" smtClean="0">
                <a:solidFill>
                  <a:schemeClr val="tx1"/>
                </a:solidFill>
              </a:rPr>
              <a:t>ualifications</a:t>
            </a:r>
          </a:p>
          <a:p>
            <a:pPr lvl="0"/>
            <a:r>
              <a:rPr lang="en-US" dirty="0" smtClean="0">
                <a:solidFill>
                  <a:schemeClr val="tx1"/>
                </a:solidFill>
              </a:rPr>
              <a:t>Prohibiting </a:t>
            </a:r>
            <a:r>
              <a:rPr lang="en-US" dirty="0">
                <a:solidFill>
                  <a:schemeClr val="tx1"/>
                </a:solidFill>
              </a:rPr>
              <a:t>individuals under the age of 18 with a criminal history of volunteering in a childcare facility</a:t>
            </a:r>
          </a:p>
          <a:p>
            <a:pPr lvl="0"/>
            <a:r>
              <a:rPr lang="en-US" dirty="0">
                <a:solidFill>
                  <a:schemeClr val="tx1"/>
                </a:solidFill>
              </a:rPr>
              <a:t>Added Sections: </a:t>
            </a:r>
          </a:p>
          <a:p>
            <a:pPr lvl="1"/>
            <a:r>
              <a:rPr lang="en-US" dirty="0">
                <a:solidFill>
                  <a:schemeClr val="tx1"/>
                </a:solidFill>
              </a:rPr>
              <a:t>Physical Demands and Work Environment Requirements  </a:t>
            </a:r>
          </a:p>
          <a:p>
            <a:pPr lvl="1"/>
            <a:r>
              <a:rPr lang="en-US" dirty="0">
                <a:solidFill>
                  <a:schemeClr val="tx1"/>
                </a:solidFill>
              </a:rPr>
              <a:t>Prohibited Forms of Discipline</a:t>
            </a:r>
          </a:p>
          <a:p>
            <a:pPr lvl="0"/>
            <a:r>
              <a:rPr lang="en-US" dirty="0">
                <a:solidFill>
                  <a:schemeClr val="tx1"/>
                </a:solidFill>
              </a:rPr>
              <a:t>Increased </a:t>
            </a:r>
            <a:r>
              <a:rPr lang="en-US" dirty="0" smtClean="0">
                <a:solidFill>
                  <a:schemeClr val="tx1"/>
                </a:solidFill>
              </a:rPr>
              <a:t>professional </a:t>
            </a:r>
            <a:r>
              <a:rPr lang="en-US" dirty="0">
                <a:solidFill>
                  <a:schemeClr val="tx1"/>
                </a:solidFill>
              </a:rPr>
              <a:t>d</a:t>
            </a:r>
            <a:r>
              <a:rPr lang="en-US" dirty="0" smtClean="0">
                <a:solidFill>
                  <a:schemeClr val="tx1"/>
                </a:solidFill>
              </a:rPr>
              <a:t>evelopment hours </a:t>
            </a:r>
            <a:endParaRPr lang="en-US" dirty="0">
              <a:solidFill>
                <a:schemeClr val="tx1"/>
              </a:solidFill>
            </a:endParaRPr>
          </a:p>
          <a:p>
            <a:pPr lvl="0"/>
            <a:r>
              <a:rPr lang="en-US" dirty="0" smtClean="0">
                <a:solidFill>
                  <a:schemeClr val="tx1"/>
                </a:solidFill>
              </a:rPr>
              <a:t>Aligned toddler and preschool age definitions with subsidy payment definitions</a:t>
            </a:r>
            <a:endParaRPr lang="en-US" dirty="0">
              <a:solidFill>
                <a:schemeClr val="tx1"/>
              </a:solidFill>
            </a:endParaRPr>
          </a:p>
          <a:p>
            <a:pPr lvl="0"/>
            <a:r>
              <a:rPr lang="en-US" dirty="0">
                <a:solidFill>
                  <a:schemeClr val="tx1"/>
                </a:solidFill>
              </a:rPr>
              <a:t>Strengthened requirements regarding health &amp; sanitation</a:t>
            </a:r>
          </a:p>
          <a:p>
            <a:pPr lvl="0"/>
            <a:r>
              <a:rPr lang="en-US" dirty="0" smtClean="0">
                <a:solidFill>
                  <a:schemeClr val="tx1"/>
                </a:solidFill>
              </a:rPr>
              <a:t>Prohibit </a:t>
            </a:r>
            <a:r>
              <a:rPr lang="en-US" dirty="0">
                <a:solidFill>
                  <a:schemeClr val="tx1"/>
                </a:solidFill>
              </a:rPr>
              <a:t>peanuts in Child Development Facilities where an enrolled child has a peanut </a:t>
            </a:r>
            <a:r>
              <a:rPr lang="en-US" dirty="0" smtClean="0">
                <a:solidFill>
                  <a:schemeClr val="tx1"/>
                </a:solidFill>
              </a:rPr>
              <a:t>allergy</a:t>
            </a:r>
            <a:endParaRPr lang="en-US" dirty="0">
              <a:solidFill>
                <a:schemeClr val="tx1"/>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5"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10</a:t>
            </a:fld>
            <a:endParaRPr lang="en-US" dirty="0"/>
          </a:p>
        </p:txBody>
      </p:sp>
    </p:spTree>
    <p:extLst>
      <p:ext uri="{BB962C8B-B14F-4D97-AF65-F5344CB8AC3E}">
        <p14:creationId xmlns:p14="http://schemas.microsoft.com/office/powerpoint/2010/main" val="12674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Development, Communication and Implementation Timeline </a:t>
            </a:r>
            <a:endParaRPr lang="en-US" sz="3600"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887014945"/>
              </p:ext>
            </p:extLst>
          </p:nvPr>
        </p:nvGraphicFramePr>
        <p:xfrm>
          <a:off x="327546" y="1173710"/>
          <a:ext cx="8475260" cy="491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6"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11</a:t>
            </a:fld>
            <a:endParaRPr lang="en-US" dirty="0"/>
          </a:p>
        </p:txBody>
      </p:sp>
    </p:spTree>
    <p:extLst>
      <p:ext uri="{BB962C8B-B14F-4D97-AF65-F5344CB8AC3E}">
        <p14:creationId xmlns:p14="http://schemas.microsoft.com/office/powerpoint/2010/main" val="520441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40310"/>
            <a:ext cx="5486400" cy="2079522"/>
          </a:xfrm>
        </p:spPr>
        <p:txBody>
          <a:bodyPr>
            <a:noAutofit/>
          </a:bodyPr>
          <a:lstStyle/>
          <a:p>
            <a:pPr algn="ctr"/>
            <a:r>
              <a:rPr lang="en-US" sz="7200" dirty="0" smtClean="0"/>
              <a:t>Q &amp; A </a:t>
            </a:r>
            <a:endParaRPr lang="en-US" sz="7200"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9" name="Slide Number Placeholder 8"/>
          <p:cNvSpPr>
            <a:spLocks noGrp="1"/>
          </p:cNvSpPr>
          <p:nvPr>
            <p:ph type="sldNum" sz="quarter" idx="12"/>
          </p:nvPr>
        </p:nvSpPr>
        <p:spPr/>
        <p:txBody>
          <a:bodyPr/>
          <a:lstStyle/>
          <a:p>
            <a:fld id="{6DA1D26A-2C4C-914B-A451-988754CC3079}" type="slidenum">
              <a:rPr lang="en-US" smtClean="0"/>
              <a:t>12</a:t>
            </a:fld>
            <a:endParaRPr lang="en-US" dirty="0"/>
          </a:p>
        </p:txBody>
      </p:sp>
    </p:spTree>
    <p:extLst>
      <p:ext uri="{BB962C8B-B14F-4D97-AF65-F5344CB8AC3E}">
        <p14:creationId xmlns:p14="http://schemas.microsoft.com/office/powerpoint/2010/main" val="405372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Division of Early Learning </a:t>
            </a:r>
            <a:endParaRPr lang="en-US" dirty="0"/>
          </a:p>
        </p:txBody>
      </p:sp>
      <p:sp>
        <p:nvSpPr>
          <p:cNvPr id="6" name="Content Placeholder 2"/>
          <p:cNvSpPr>
            <a:spLocks noGrp="1"/>
          </p:cNvSpPr>
          <p:nvPr>
            <p:ph idx="1"/>
          </p:nvPr>
        </p:nvSpPr>
        <p:spPr>
          <a:xfrm>
            <a:off x="457200" y="1181669"/>
            <a:ext cx="8229600" cy="5341961"/>
          </a:xfrm>
        </p:spPr>
        <p:txBody>
          <a:bodyPr>
            <a:normAutofit fontScale="70000" lnSpcReduction="20000"/>
          </a:bodyPr>
          <a:lstStyle/>
          <a:p>
            <a:pPr marL="0" indent="0">
              <a:buNone/>
            </a:pPr>
            <a:endParaRPr lang="en-US" b="1" dirty="0"/>
          </a:p>
          <a:p>
            <a:pPr marL="0" indent="0">
              <a:buNone/>
            </a:pPr>
            <a:r>
              <a:rPr lang="en-US" sz="3400" b="1" dirty="0" smtClean="0">
                <a:solidFill>
                  <a:schemeClr val="tx1"/>
                </a:solidFill>
              </a:rPr>
              <a:t>Vision: </a:t>
            </a:r>
            <a:r>
              <a:rPr lang="en-US" sz="3400" dirty="0"/>
              <a:t> </a:t>
            </a:r>
            <a:r>
              <a:rPr lang="en-US" sz="3400" dirty="0" smtClean="0"/>
              <a:t>	</a:t>
            </a:r>
            <a:r>
              <a:rPr lang="en-US" sz="3400" dirty="0" smtClean="0">
                <a:solidFill>
                  <a:schemeClr val="tx1"/>
                </a:solidFill>
              </a:rPr>
              <a:t>To offer </a:t>
            </a:r>
            <a:r>
              <a:rPr lang="en-US" sz="3400" dirty="0">
                <a:solidFill>
                  <a:schemeClr val="tx1"/>
                </a:solidFill>
              </a:rPr>
              <a:t>developmentally and culturally appropriate </a:t>
            </a:r>
            <a:r>
              <a:rPr lang="en-US" sz="3400" dirty="0" smtClean="0">
                <a:solidFill>
                  <a:schemeClr val="tx1"/>
                </a:solidFill>
              </a:rPr>
              <a:t>			early learning </a:t>
            </a:r>
            <a:r>
              <a:rPr lang="en-US" sz="3400" dirty="0">
                <a:solidFill>
                  <a:schemeClr val="tx1"/>
                </a:solidFill>
              </a:rPr>
              <a:t>opportunities for all </a:t>
            </a:r>
            <a:r>
              <a:rPr lang="en-US" sz="3400" dirty="0" smtClean="0">
                <a:solidFill>
                  <a:schemeClr val="tx1"/>
                </a:solidFill>
              </a:rPr>
              <a:t>of the </a:t>
            </a:r>
            <a:r>
              <a:rPr lang="en-US" sz="3400" dirty="0">
                <a:solidFill>
                  <a:schemeClr val="tx1"/>
                </a:solidFill>
              </a:rPr>
              <a:t>District’s </a:t>
            </a:r>
            <a:r>
              <a:rPr lang="en-US" sz="3400" dirty="0" smtClean="0">
                <a:solidFill>
                  <a:schemeClr val="tx1"/>
                </a:solidFill>
              </a:rPr>
              <a:t>				youngest learners </a:t>
            </a:r>
            <a:r>
              <a:rPr lang="en-US" sz="3400" dirty="0">
                <a:solidFill>
                  <a:schemeClr val="tx1"/>
                </a:solidFill>
              </a:rPr>
              <a:t>so each child enters kindergarten </a:t>
            </a:r>
            <a:r>
              <a:rPr lang="en-US" sz="3400" dirty="0" smtClean="0">
                <a:solidFill>
                  <a:schemeClr val="tx1"/>
                </a:solidFill>
              </a:rPr>
              <a:t>			with </a:t>
            </a:r>
            <a:r>
              <a:rPr lang="en-US" sz="3400" dirty="0">
                <a:solidFill>
                  <a:schemeClr val="tx1"/>
                </a:solidFill>
              </a:rPr>
              <a:t>a </a:t>
            </a:r>
            <a:r>
              <a:rPr lang="en-US" sz="3400" dirty="0" smtClean="0">
                <a:solidFill>
                  <a:schemeClr val="tx1"/>
                </a:solidFill>
              </a:rPr>
              <a:t>solid foundation </a:t>
            </a:r>
            <a:r>
              <a:rPr lang="en-US" sz="3400" dirty="0">
                <a:solidFill>
                  <a:schemeClr val="tx1"/>
                </a:solidFill>
              </a:rPr>
              <a:t>for </a:t>
            </a:r>
            <a:r>
              <a:rPr lang="en-US" sz="3400" dirty="0" smtClean="0">
                <a:solidFill>
                  <a:schemeClr val="tx1"/>
                </a:solidFill>
              </a:rPr>
              <a:t>success </a:t>
            </a:r>
            <a:r>
              <a:rPr lang="en-US" sz="3400" dirty="0">
                <a:solidFill>
                  <a:schemeClr val="tx1"/>
                </a:solidFill>
              </a:rPr>
              <a:t>in school and life.</a:t>
            </a:r>
          </a:p>
          <a:p>
            <a:pPr marL="0" indent="0">
              <a:buNone/>
            </a:pPr>
            <a:endParaRPr lang="en-US" dirty="0" smtClean="0">
              <a:solidFill>
                <a:schemeClr val="tx1"/>
              </a:solidFill>
            </a:endParaRPr>
          </a:p>
          <a:p>
            <a:pPr marL="0" lvl="0" indent="0">
              <a:buNone/>
            </a:pPr>
            <a:r>
              <a:rPr lang="en-US" b="1" dirty="0" smtClean="0">
                <a:solidFill>
                  <a:schemeClr val="tx1"/>
                </a:solidFill>
              </a:rPr>
              <a:t>Goals: </a:t>
            </a:r>
          </a:p>
          <a:p>
            <a:r>
              <a:rPr lang="en-US" dirty="0" smtClean="0">
                <a:solidFill>
                  <a:schemeClr val="tx1"/>
                </a:solidFill>
              </a:rPr>
              <a:t>Provide </a:t>
            </a:r>
            <a:r>
              <a:rPr lang="en-US" dirty="0">
                <a:solidFill>
                  <a:schemeClr val="tx1"/>
                </a:solidFill>
              </a:rPr>
              <a:t>high-quality, safe, and healthy early care and education opportunities for all children.</a:t>
            </a:r>
          </a:p>
          <a:p>
            <a:pPr lvl="0"/>
            <a:r>
              <a:rPr lang="en-US" dirty="0">
                <a:solidFill>
                  <a:schemeClr val="tx1"/>
                </a:solidFill>
              </a:rPr>
              <a:t>Partner with and inform parents, families and communities about early learning.</a:t>
            </a:r>
          </a:p>
          <a:p>
            <a:pPr lvl="0"/>
            <a:r>
              <a:rPr lang="en-US" dirty="0">
                <a:solidFill>
                  <a:schemeClr val="tx1"/>
                </a:solidFill>
              </a:rPr>
              <a:t>Support early learning professionals with professional development and technical assistance.</a:t>
            </a:r>
          </a:p>
          <a:p>
            <a:pPr lvl="0"/>
            <a:r>
              <a:rPr lang="en-US" dirty="0">
                <a:solidFill>
                  <a:schemeClr val="tx1"/>
                </a:solidFill>
              </a:rPr>
              <a:t>Promote excellence and hold the system accountable for results</a:t>
            </a:r>
            <a:r>
              <a:rPr lang="en-US" dirty="0" smtClean="0">
                <a:solidFill>
                  <a:schemeClr val="tx1"/>
                </a:solidFill>
              </a:rPr>
              <a:t>.</a:t>
            </a:r>
            <a:r>
              <a:rPr lang="en-US" dirty="0" smtClean="0"/>
              <a:t> </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5"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2</a:t>
            </a:fld>
            <a:endParaRPr lang="en-US" dirty="0"/>
          </a:p>
        </p:txBody>
      </p:sp>
    </p:spTree>
    <p:extLst>
      <p:ext uri="{BB962C8B-B14F-4D97-AF65-F5344CB8AC3E}">
        <p14:creationId xmlns:p14="http://schemas.microsoft.com/office/powerpoint/2010/main" val="389411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Proposal</a:t>
            </a:r>
            <a:endParaRPr lang="en-US" dirty="0"/>
          </a:p>
        </p:txBody>
      </p:sp>
      <p:sp>
        <p:nvSpPr>
          <p:cNvPr id="3" name="Content Placeholder 2"/>
          <p:cNvSpPr>
            <a:spLocks noGrp="1"/>
          </p:cNvSpPr>
          <p:nvPr>
            <p:ph idx="1"/>
          </p:nvPr>
        </p:nvSpPr>
        <p:spPr>
          <a:xfrm>
            <a:off x="457200" y="1340893"/>
            <a:ext cx="8229600" cy="4964373"/>
          </a:xfrm>
        </p:spPr>
        <p:txBody>
          <a:bodyPr>
            <a:normAutofit/>
          </a:bodyPr>
          <a:lstStyle/>
          <a:p>
            <a:pPr marL="0" indent="0">
              <a:buNone/>
            </a:pPr>
            <a:r>
              <a:rPr lang="en-US" dirty="0" smtClean="0">
                <a:solidFill>
                  <a:schemeClr val="tx1"/>
                </a:solidFill>
                <a:latin typeface="+mn-lt"/>
              </a:rPr>
              <a:t>The Division of Early Learning (DEL) proposes to revise the current licensing regulations located in DCMR Title 29 Chapter </a:t>
            </a:r>
            <a:r>
              <a:rPr lang="en-US" dirty="0" smtClean="0">
                <a:solidFill>
                  <a:schemeClr val="tx1"/>
                </a:solidFill>
              </a:rPr>
              <a:t>3:</a:t>
            </a:r>
          </a:p>
          <a:p>
            <a:pPr lvl="1"/>
            <a:r>
              <a:rPr lang="en-US" dirty="0" smtClean="0">
                <a:solidFill>
                  <a:schemeClr val="tx1"/>
                </a:solidFill>
                <a:latin typeface="+mn-lt"/>
              </a:rPr>
              <a:t>Move to DCMR Title 5A Chapter 1</a:t>
            </a:r>
          </a:p>
          <a:p>
            <a:pPr lvl="1"/>
            <a:r>
              <a:rPr lang="en-US" dirty="0" smtClean="0">
                <a:solidFill>
                  <a:schemeClr val="tx1"/>
                </a:solidFill>
                <a:latin typeface="+mn-lt"/>
              </a:rPr>
              <a:t>Align regulations with the District’s priority to focus on early childhood education and school readiness</a:t>
            </a:r>
          </a:p>
          <a:p>
            <a:pPr lvl="1"/>
            <a:r>
              <a:rPr lang="en-US" dirty="0" smtClean="0">
                <a:solidFill>
                  <a:schemeClr val="tx1"/>
                </a:solidFill>
                <a:latin typeface="+mn-lt"/>
              </a:rPr>
              <a:t>Address areas </a:t>
            </a:r>
            <a:r>
              <a:rPr lang="en-US" dirty="0">
                <a:solidFill>
                  <a:schemeClr val="tx1"/>
                </a:solidFill>
                <a:latin typeface="+mn-lt"/>
              </a:rPr>
              <a:t>that need improvement </a:t>
            </a:r>
            <a:r>
              <a:rPr lang="en-US" dirty="0" smtClean="0">
                <a:solidFill>
                  <a:schemeClr val="tx1"/>
                </a:solidFill>
                <a:latin typeface="+mn-lt"/>
              </a:rPr>
              <a:t>based </a:t>
            </a:r>
            <a:r>
              <a:rPr lang="en-US" dirty="0">
                <a:solidFill>
                  <a:schemeClr val="tx1"/>
                </a:solidFill>
                <a:latin typeface="+mn-lt"/>
              </a:rPr>
              <a:t>on data collected </a:t>
            </a:r>
            <a:r>
              <a:rPr lang="en-US" dirty="0" smtClean="0">
                <a:solidFill>
                  <a:schemeClr val="tx1"/>
                </a:solidFill>
                <a:latin typeface="+mn-lt"/>
              </a:rPr>
              <a:t>or national standards</a:t>
            </a:r>
          </a:p>
          <a:p>
            <a:pPr lvl="1"/>
            <a:endParaRPr lang="en-US" dirty="0">
              <a:latin typeface="+mn-lt"/>
            </a:endParaRPr>
          </a:p>
          <a:p>
            <a:pPr lvl="1"/>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5"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3</a:t>
            </a:fld>
            <a:endParaRPr lang="en-US" dirty="0"/>
          </a:p>
        </p:txBody>
      </p:sp>
    </p:spTree>
    <p:extLst>
      <p:ext uri="{BB962C8B-B14F-4D97-AF65-F5344CB8AC3E}">
        <p14:creationId xmlns:p14="http://schemas.microsoft.com/office/powerpoint/2010/main" val="164754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Proposal</a:t>
            </a:r>
            <a:endParaRPr lang="en-US" dirty="0"/>
          </a:p>
        </p:txBody>
      </p:sp>
      <p:sp>
        <p:nvSpPr>
          <p:cNvPr id="4" name="Rectangle 3"/>
          <p:cNvSpPr/>
          <p:nvPr/>
        </p:nvSpPr>
        <p:spPr>
          <a:xfrm>
            <a:off x="1460725" y="1264038"/>
            <a:ext cx="1622560" cy="523220"/>
          </a:xfrm>
          <a:prstGeom prst="rect">
            <a:avLst/>
          </a:prstGeom>
        </p:spPr>
        <p:txBody>
          <a:bodyPr wrap="none">
            <a:spAutoFit/>
          </a:bodyPr>
          <a:lstStyle/>
          <a:p>
            <a:pPr lvl="0" algn="ctr"/>
            <a:r>
              <a:rPr lang="en-US" sz="2800" b="1" dirty="0">
                <a:solidFill>
                  <a:prstClr val="black"/>
                </a:solidFill>
                <a:latin typeface="Arial" pitchFamily="34" charset="0"/>
                <a:cs typeface="Arial" pitchFamily="34" charset="0"/>
              </a:rPr>
              <a:t>Purpose</a:t>
            </a:r>
          </a:p>
        </p:txBody>
      </p:sp>
      <p:sp>
        <p:nvSpPr>
          <p:cNvPr id="5" name="Text Placeholder 9"/>
          <p:cNvSpPr txBox="1">
            <a:spLocks/>
          </p:cNvSpPr>
          <p:nvPr/>
        </p:nvSpPr>
        <p:spPr>
          <a:xfrm>
            <a:off x="5233834" y="1264037"/>
            <a:ext cx="3595793" cy="58477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smtClean="0">
                <a:latin typeface="Arial" pitchFamily="34" charset="0"/>
                <a:cs typeface="Arial" pitchFamily="34" charset="0"/>
              </a:rPr>
              <a:t>Intended Outcome</a:t>
            </a:r>
            <a:endParaRPr lang="en-US" sz="2800" b="1" dirty="0">
              <a:latin typeface="Arial" pitchFamily="34" charset="0"/>
              <a:cs typeface="Arial" pitchFamily="34" charset="0"/>
            </a:endParaRPr>
          </a:p>
        </p:txBody>
      </p:sp>
      <p:sp>
        <p:nvSpPr>
          <p:cNvPr id="6" name="Content Placeholder 2"/>
          <p:cNvSpPr>
            <a:spLocks noGrp="1"/>
          </p:cNvSpPr>
          <p:nvPr>
            <p:ph sz="half" idx="4294967295"/>
          </p:nvPr>
        </p:nvSpPr>
        <p:spPr>
          <a:xfrm>
            <a:off x="370031" y="1848812"/>
            <a:ext cx="3884704" cy="4193199"/>
          </a:xfrm>
          <a:prstGeom prst="rect">
            <a:avLst/>
          </a:prstGeom>
          <a:solidFill>
            <a:schemeClr val="tx1">
              <a:lumMod val="65000"/>
              <a:lumOff val="35000"/>
            </a:schemeClr>
          </a:solidFill>
        </p:spPr>
        <p:txBody>
          <a:bodyPr>
            <a:noAutofit/>
          </a:bodyPr>
          <a:lstStyle/>
          <a:p>
            <a:pPr marL="0" lvl="0" indent="0" algn="ctr">
              <a:buNone/>
            </a:pPr>
            <a:endParaRPr lang="en-US" sz="1400" b="1" dirty="0">
              <a:solidFill>
                <a:srgbClr val="004B8D"/>
              </a:solidFill>
              <a:latin typeface="Arial" pitchFamily="34" charset="0"/>
              <a:cs typeface="Arial" pitchFamily="34" charset="0"/>
            </a:endParaRPr>
          </a:p>
          <a:p>
            <a:pPr marL="0" indent="0">
              <a:buNone/>
            </a:pPr>
            <a:r>
              <a:rPr lang="en-US" sz="1400" b="1" dirty="0">
                <a:solidFill>
                  <a:schemeClr val="bg1"/>
                </a:solidFill>
                <a:latin typeface="Arial" pitchFamily="34" charset="0"/>
                <a:cs typeface="Arial" pitchFamily="34" charset="0"/>
              </a:rPr>
              <a:t>Revisions reflect statutory requirements and clarification that  OSSE is now the lead agency regulating child development facilities. </a:t>
            </a:r>
          </a:p>
          <a:p>
            <a:pPr marL="0" lvl="0" indent="0">
              <a:buNone/>
            </a:pPr>
            <a:endParaRPr lang="en-US" sz="1400" b="1" dirty="0" smtClean="0">
              <a:solidFill>
                <a:schemeClr val="bg1"/>
              </a:solidFill>
              <a:latin typeface="Arial" pitchFamily="34" charset="0"/>
              <a:cs typeface="Arial" pitchFamily="34" charset="0"/>
            </a:endParaRPr>
          </a:p>
          <a:p>
            <a:pPr marL="0" lvl="0" indent="0">
              <a:buNone/>
            </a:pPr>
            <a:r>
              <a:rPr lang="en-US" sz="1400" b="1" dirty="0">
                <a:solidFill>
                  <a:schemeClr val="bg1"/>
                </a:solidFill>
                <a:latin typeface="Arial" pitchFamily="34" charset="0"/>
                <a:cs typeface="Arial" pitchFamily="34" charset="0"/>
              </a:rPr>
              <a:t>Align with current legislation</a:t>
            </a:r>
          </a:p>
          <a:p>
            <a:r>
              <a:rPr lang="en-US" sz="1400" b="1" dirty="0">
                <a:solidFill>
                  <a:schemeClr val="bg1"/>
                </a:solidFill>
                <a:latin typeface="Arial" pitchFamily="34" charset="0"/>
                <a:cs typeface="Arial" pitchFamily="34" charset="0"/>
              </a:rPr>
              <a:t>	Pre-K Act</a:t>
            </a:r>
          </a:p>
          <a:p>
            <a:r>
              <a:rPr lang="en-US" sz="1400" b="1" dirty="0">
                <a:solidFill>
                  <a:schemeClr val="bg1"/>
                </a:solidFill>
                <a:latin typeface="Arial" pitchFamily="34" charset="0"/>
                <a:cs typeface="Arial" pitchFamily="34" charset="0"/>
              </a:rPr>
              <a:t>	Graham’s recent legislation</a:t>
            </a:r>
          </a:p>
          <a:p>
            <a:r>
              <a:rPr lang="en-US" sz="1400" b="1" dirty="0">
                <a:solidFill>
                  <a:schemeClr val="bg1"/>
                </a:solidFill>
                <a:latin typeface="Arial" pitchFamily="34" charset="0"/>
                <a:cs typeface="Arial" pitchFamily="34" charset="0"/>
              </a:rPr>
              <a:t>	Healthy Tots Act</a:t>
            </a:r>
            <a:endParaRPr lang="en-US" sz="1400" dirty="0">
              <a:solidFill>
                <a:schemeClr val="bg1"/>
              </a:solidFill>
              <a:latin typeface="Arial" pitchFamily="34" charset="0"/>
              <a:cs typeface="Arial" pitchFamily="34" charset="0"/>
            </a:endParaRPr>
          </a:p>
          <a:p>
            <a:pPr marL="0" lvl="0" indent="0">
              <a:buNone/>
            </a:pPr>
            <a:endParaRPr lang="en-US" sz="1400" b="1" dirty="0" smtClean="0">
              <a:solidFill>
                <a:schemeClr val="bg1"/>
              </a:solidFill>
              <a:latin typeface="Arial" pitchFamily="34" charset="0"/>
              <a:cs typeface="Arial" pitchFamily="34" charset="0"/>
            </a:endParaRPr>
          </a:p>
          <a:p>
            <a:pPr marL="0" lvl="0" indent="0">
              <a:buNone/>
            </a:pPr>
            <a:r>
              <a:rPr lang="en-US" sz="1400" b="1" dirty="0">
                <a:solidFill>
                  <a:schemeClr val="bg1"/>
                </a:solidFill>
                <a:latin typeface="Arial" pitchFamily="34" charset="0"/>
                <a:cs typeface="Arial" pitchFamily="34" charset="0"/>
              </a:rPr>
              <a:t>S</a:t>
            </a:r>
            <a:r>
              <a:rPr lang="en-US" sz="1400" b="1" dirty="0" smtClean="0">
                <a:solidFill>
                  <a:schemeClr val="bg1"/>
                </a:solidFill>
                <a:latin typeface="Arial" pitchFamily="34" charset="0"/>
                <a:cs typeface="Arial" pitchFamily="34" charset="0"/>
              </a:rPr>
              <a:t>trengthen </a:t>
            </a:r>
            <a:r>
              <a:rPr lang="en-US" sz="1400" b="1" dirty="0">
                <a:solidFill>
                  <a:schemeClr val="bg1"/>
                </a:solidFill>
                <a:latin typeface="Arial" pitchFamily="34" charset="0"/>
                <a:cs typeface="Arial" pitchFamily="34" charset="0"/>
              </a:rPr>
              <a:t>the quality of child care programs in the District of </a:t>
            </a:r>
            <a:r>
              <a:rPr lang="en-US" sz="1400" b="1" dirty="0" smtClean="0">
                <a:solidFill>
                  <a:schemeClr val="bg1"/>
                </a:solidFill>
                <a:latin typeface="Arial" pitchFamily="34" charset="0"/>
                <a:cs typeface="Arial" pitchFamily="34" charset="0"/>
              </a:rPr>
              <a:t>Columbia  </a:t>
            </a:r>
          </a:p>
          <a:p>
            <a:pPr marL="0" lvl="0" indent="0">
              <a:buNone/>
            </a:pPr>
            <a:endParaRPr lang="en-US" sz="1250" b="1" dirty="0" smtClean="0">
              <a:solidFill>
                <a:schemeClr val="bg1"/>
              </a:solidFill>
              <a:latin typeface="Arial" pitchFamily="34" charset="0"/>
              <a:cs typeface="Arial" pitchFamily="34" charset="0"/>
            </a:endParaRPr>
          </a:p>
          <a:p>
            <a:pPr marL="0" lvl="0" indent="0">
              <a:buNone/>
            </a:pPr>
            <a:endParaRPr lang="en-US" sz="1250" b="1" dirty="0">
              <a:solidFill>
                <a:schemeClr val="bg1"/>
              </a:solidFill>
              <a:latin typeface="Arial" pitchFamily="34" charset="0"/>
              <a:cs typeface="Arial" pitchFamily="34" charset="0"/>
            </a:endParaRPr>
          </a:p>
          <a:p>
            <a:pPr marL="0" lvl="0" indent="0">
              <a:buNone/>
            </a:pPr>
            <a:endParaRPr lang="en-US" sz="1250" b="1" dirty="0" smtClean="0">
              <a:solidFill>
                <a:schemeClr val="bg1"/>
              </a:solidFill>
              <a:latin typeface="Arial" pitchFamily="34" charset="0"/>
              <a:cs typeface="Arial" pitchFamily="34" charset="0"/>
            </a:endParaRPr>
          </a:p>
          <a:p>
            <a:pPr marL="0" lvl="0" indent="0">
              <a:buNone/>
            </a:pPr>
            <a:endParaRPr lang="en-US" sz="1250" b="1" dirty="0" smtClean="0">
              <a:solidFill>
                <a:schemeClr val="bg1"/>
              </a:solidFill>
              <a:latin typeface="Arial" pitchFamily="34" charset="0"/>
              <a:cs typeface="Arial" pitchFamily="34" charset="0"/>
            </a:endParaRPr>
          </a:p>
          <a:p>
            <a:pPr marL="0" lvl="0" indent="0">
              <a:buNone/>
            </a:pPr>
            <a:endParaRPr lang="en-US" sz="1250" b="1" dirty="0">
              <a:solidFill>
                <a:schemeClr val="bg1"/>
              </a:solidFill>
              <a:latin typeface="Arial" pitchFamily="34" charset="0"/>
              <a:cs typeface="Arial" pitchFamily="34" charset="0"/>
            </a:endParaRPr>
          </a:p>
          <a:p>
            <a:pPr marL="0" lvl="0" indent="0">
              <a:buNone/>
            </a:pPr>
            <a:endParaRPr lang="en-US" sz="1250" b="1" dirty="0" smtClean="0">
              <a:solidFill>
                <a:schemeClr val="bg1"/>
              </a:solidFill>
              <a:latin typeface="Arial" pitchFamily="34" charset="0"/>
              <a:cs typeface="Arial" pitchFamily="34" charset="0"/>
            </a:endParaRPr>
          </a:p>
          <a:p>
            <a:pPr marL="0" lvl="0" indent="0">
              <a:buNone/>
            </a:pPr>
            <a:endParaRPr lang="en-US" sz="1250" b="1" dirty="0" smtClean="0">
              <a:solidFill>
                <a:schemeClr val="bg1"/>
              </a:solidFill>
              <a:latin typeface="Arial" pitchFamily="34" charset="0"/>
              <a:cs typeface="Arial" pitchFamily="34" charset="0"/>
            </a:endParaRPr>
          </a:p>
        </p:txBody>
      </p:sp>
      <p:sp>
        <p:nvSpPr>
          <p:cNvPr id="7" name="Content Placeholder 10"/>
          <p:cNvSpPr>
            <a:spLocks noGrp="1"/>
          </p:cNvSpPr>
          <p:nvPr>
            <p:ph sz="quarter" idx="4294967295"/>
          </p:nvPr>
        </p:nvSpPr>
        <p:spPr>
          <a:xfrm>
            <a:off x="5139247" y="1848813"/>
            <a:ext cx="3690380" cy="4092346"/>
          </a:xfrm>
          <a:prstGeom prst="rect">
            <a:avLst/>
          </a:prstGeom>
          <a:solidFill>
            <a:schemeClr val="tx1">
              <a:lumMod val="65000"/>
              <a:lumOff val="35000"/>
            </a:schemeClr>
          </a:solidFill>
        </p:spPr>
        <p:txBody>
          <a:bodyPr>
            <a:normAutofit/>
          </a:bodyPr>
          <a:lstStyle/>
          <a:p>
            <a:pPr lvl="0"/>
            <a:endParaRPr lang="en-US" sz="1400" b="1" dirty="0" smtClean="0">
              <a:solidFill>
                <a:schemeClr val="bg1"/>
              </a:solidFill>
              <a:latin typeface="Arial" panose="020B0604020202020204" pitchFamily="34" charset="0"/>
              <a:cs typeface="Arial" panose="020B0604020202020204" pitchFamily="34" charset="0"/>
            </a:endParaRPr>
          </a:p>
          <a:p>
            <a:pPr lvl="0"/>
            <a:r>
              <a:rPr lang="en-US" sz="1400" b="1" dirty="0" smtClean="0">
                <a:solidFill>
                  <a:schemeClr val="bg1"/>
                </a:solidFill>
                <a:latin typeface="Arial" panose="020B0604020202020204" pitchFamily="34" charset="0"/>
                <a:cs typeface="Arial" panose="020B0604020202020204" pitchFamily="34" charset="0"/>
              </a:rPr>
              <a:t>Increase compliance and lower incidents of complaints and unusual incidents</a:t>
            </a:r>
            <a:endParaRPr lang="en-US" sz="1400" b="1" dirty="0">
              <a:solidFill>
                <a:schemeClr val="bg1"/>
              </a:solidFill>
              <a:latin typeface="Arial" panose="020B0604020202020204" pitchFamily="34" charset="0"/>
              <a:cs typeface="Arial" panose="020B0604020202020204" pitchFamily="34" charset="0"/>
            </a:endParaRPr>
          </a:p>
          <a:p>
            <a:pPr lvl="0"/>
            <a:r>
              <a:rPr lang="en-US" sz="1400" b="1" dirty="0" smtClean="0">
                <a:solidFill>
                  <a:schemeClr val="bg1"/>
                </a:solidFill>
                <a:latin typeface="Arial" panose="020B0604020202020204" pitchFamily="34" charset="0"/>
                <a:cs typeface="Arial" panose="020B0604020202020204" pitchFamily="34" charset="0"/>
              </a:rPr>
              <a:t>Increase </a:t>
            </a:r>
            <a:r>
              <a:rPr lang="en-US" sz="1400" b="1" dirty="0">
                <a:solidFill>
                  <a:schemeClr val="bg1"/>
                </a:solidFill>
                <a:latin typeface="Arial" panose="020B0604020202020204" pitchFamily="34" charset="0"/>
                <a:cs typeface="Arial" panose="020B0604020202020204" pitchFamily="34" charset="0"/>
              </a:rPr>
              <a:t>the quality of facilities and programs caring for children</a:t>
            </a:r>
          </a:p>
          <a:p>
            <a:pPr lvl="0"/>
            <a:r>
              <a:rPr lang="en-US" sz="1400" b="1" dirty="0" smtClean="0">
                <a:solidFill>
                  <a:schemeClr val="bg1"/>
                </a:solidFill>
                <a:latin typeface="Arial" panose="020B0604020202020204" pitchFamily="34" charset="0"/>
                <a:cs typeface="Arial" panose="020B0604020202020204" pitchFamily="34" charset="0"/>
              </a:rPr>
              <a:t>Align </a:t>
            </a:r>
            <a:r>
              <a:rPr lang="en-US" sz="1400" b="1" dirty="0">
                <a:solidFill>
                  <a:schemeClr val="bg1"/>
                </a:solidFill>
                <a:latin typeface="Arial" panose="020B0604020202020204" pitchFamily="34" charset="0"/>
                <a:cs typeface="Arial" panose="020B0604020202020204" pitchFamily="34" charset="0"/>
              </a:rPr>
              <a:t>regulations with Head Start and Caring for Children 3</a:t>
            </a:r>
            <a:r>
              <a:rPr lang="en-US" sz="1400" b="1" baseline="30000" dirty="0">
                <a:solidFill>
                  <a:schemeClr val="bg1"/>
                </a:solidFill>
                <a:latin typeface="Arial" panose="020B0604020202020204" pitchFamily="34" charset="0"/>
                <a:cs typeface="Arial" panose="020B0604020202020204" pitchFamily="34" charset="0"/>
              </a:rPr>
              <a:t>rd</a:t>
            </a:r>
            <a:r>
              <a:rPr lang="en-US" sz="1400" b="1" dirty="0">
                <a:solidFill>
                  <a:schemeClr val="bg1"/>
                </a:solidFill>
                <a:latin typeface="Arial" panose="020B0604020202020204" pitchFamily="34" charset="0"/>
                <a:cs typeface="Arial" panose="020B0604020202020204" pitchFamily="34" charset="0"/>
              </a:rPr>
              <a:t> Edition (CFOC3) standards </a:t>
            </a:r>
            <a:endParaRPr lang="en-US" sz="1400" b="1" dirty="0" smtClean="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Increase </a:t>
            </a:r>
            <a:r>
              <a:rPr lang="en-US" sz="1400" b="1" dirty="0" smtClean="0">
                <a:solidFill>
                  <a:schemeClr val="bg1"/>
                </a:solidFill>
                <a:latin typeface="Arial" panose="020B0604020202020204" pitchFamily="34" charset="0"/>
                <a:cs typeface="Arial" panose="020B0604020202020204" pitchFamily="34" charset="0"/>
              </a:rPr>
              <a:t>teacher qualifications</a:t>
            </a:r>
          </a:p>
          <a:p>
            <a:r>
              <a:rPr lang="en-US" sz="1400" b="1" dirty="0" smtClean="0">
                <a:solidFill>
                  <a:schemeClr val="bg1"/>
                </a:solidFill>
                <a:latin typeface="Arial" panose="020B0604020202020204" pitchFamily="34" charset="0"/>
                <a:cs typeface="Arial" panose="020B0604020202020204" pitchFamily="34" charset="0"/>
              </a:rPr>
              <a:t>Increased capacity of Expanded Homes to add slots for children under the age of two</a:t>
            </a:r>
            <a:endParaRPr lang="en-US" sz="1400" b="1" dirty="0">
              <a:solidFill>
                <a:schemeClr val="bg1"/>
              </a:solidFill>
              <a:latin typeface="Arial" panose="020B0604020202020204" pitchFamily="34" charset="0"/>
              <a:cs typeface="Arial" panose="020B0604020202020204" pitchFamily="34" charset="0"/>
            </a:endParaRPr>
          </a:p>
          <a:p>
            <a:r>
              <a:rPr lang="en-US" sz="1400" b="1" dirty="0" smtClean="0">
                <a:solidFill>
                  <a:schemeClr val="bg1"/>
                </a:solidFill>
                <a:latin typeface="Arial" panose="020B0604020202020204" pitchFamily="34" charset="0"/>
                <a:cs typeface="Arial" panose="020B0604020202020204" pitchFamily="34" charset="0"/>
              </a:rPr>
              <a:t>Increase provider participation in CACFP program</a:t>
            </a:r>
            <a:endParaRPr lang="en-US" sz="1600"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8" name="Right Arrow 7"/>
          <p:cNvSpPr/>
          <p:nvPr/>
        </p:nvSpPr>
        <p:spPr>
          <a:xfrm>
            <a:off x="4273125" y="2896816"/>
            <a:ext cx="866122" cy="1200924"/>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10"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4</a:t>
            </a:fld>
            <a:endParaRPr lang="en-US" dirty="0"/>
          </a:p>
        </p:txBody>
      </p:sp>
    </p:spTree>
    <p:extLst>
      <p:ext uri="{BB962C8B-B14F-4D97-AF65-F5344CB8AC3E}">
        <p14:creationId xmlns:p14="http://schemas.microsoft.com/office/powerpoint/2010/main" val="1595343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443" y="254984"/>
            <a:ext cx="7485283" cy="699053"/>
          </a:xfrm>
        </p:spPr>
        <p:txBody>
          <a:bodyPr>
            <a:normAutofit fontScale="90000"/>
          </a:bodyPr>
          <a:lstStyle/>
          <a:p>
            <a:r>
              <a:rPr lang="en-US" dirty="0" smtClean="0"/>
              <a:t>Early Learning Provider Snapshot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4954747"/>
              </p:ext>
            </p:extLst>
          </p:nvPr>
        </p:nvGraphicFramePr>
        <p:xfrm>
          <a:off x="605046" y="1326620"/>
          <a:ext cx="7774680" cy="4479875"/>
        </p:xfrm>
        <a:graphic>
          <a:graphicData uri="http://schemas.openxmlformats.org/drawingml/2006/table">
            <a:tbl>
              <a:tblPr firstRow="1" bandRow="1">
                <a:tableStyleId>{7DF18680-E054-41AD-8BC1-D1AEF772440D}</a:tableStyleId>
              </a:tblPr>
              <a:tblGrid>
                <a:gridCol w="1943670"/>
                <a:gridCol w="2132466"/>
                <a:gridCol w="1754874"/>
                <a:gridCol w="1943670"/>
              </a:tblGrid>
              <a:tr h="666890">
                <a:tc>
                  <a:txBody>
                    <a:bodyPr/>
                    <a:lstStyle/>
                    <a:p>
                      <a:pPr algn="ctr" fontAlgn="b"/>
                      <a:r>
                        <a:rPr lang="en-US" sz="2400" u="none" strike="noStrike" dirty="0">
                          <a:effectLst/>
                        </a:rPr>
                        <a:t>Ward</a:t>
                      </a:r>
                      <a:endParaRPr lang="en-US" sz="24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n-US" sz="2400" u="none" strike="noStrike" dirty="0" smtClean="0">
                          <a:effectLst/>
                        </a:rPr>
                        <a:t># </a:t>
                      </a:r>
                      <a:r>
                        <a:rPr lang="en-US" sz="2400" u="none" strike="noStrike" dirty="0">
                          <a:effectLst/>
                        </a:rPr>
                        <a:t>Licensed Sites</a:t>
                      </a:r>
                      <a:endParaRPr lang="en-US" sz="2400" b="1" i="0" u="none" strike="noStrike" dirty="0">
                        <a:solidFill>
                          <a:schemeClr val="bg1"/>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n-US" sz="2400" u="none" strike="noStrike" dirty="0">
                          <a:effectLst/>
                        </a:rPr>
                        <a:t>Centers</a:t>
                      </a:r>
                      <a:endParaRPr lang="en-US" sz="24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n-US" sz="2400" u="none" strike="noStrike" dirty="0" smtClean="0">
                          <a:effectLst/>
                        </a:rPr>
                        <a:t>Homes</a:t>
                      </a:r>
                      <a:endParaRPr lang="en-US" sz="24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r>
              <a:tr h="376716">
                <a:tc>
                  <a:txBody>
                    <a:bodyPr/>
                    <a:lstStyle/>
                    <a:p>
                      <a:pPr algn="ctr" fontAlgn="b"/>
                      <a:r>
                        <a:rPr lang="en-US" sz="2400" u="none" strike="noStrike" dirty="0" smtClean="0">
                          <a:effectLst/>
                        </a:rPr>
                        <a:t>1</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34</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29</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chemeClr val="dk1"/>
                          </a:solidFill>
                          <a:effectLst/>
                          <a:latin typeface="+mn-lt"/>
                        </a:rPr>
                        <a:t>5</a:t>
                      </a:r>
                      <a:endParaRPr lang="en-US" sz="2400" b="0" i="0" u="none" strike="noStrike" dirty="0">
                        <a:solidFill>
                          <a:srgbClr val="000000"/>
                        </a:solidFill>
                        <a:effectLst/>
                        <a:latin typeface="Calibri"/>
                      </a:endParaRPr>
                    </a:p>
                  </a:txBody>
                  <a:tcPr marL="9525" marR="9525" marT="9525" marB="0" anchor="b"/>
                </a:tc>
              </a:tr>
              <a:tr h="381808">
                <a:tc>
                  <a:txBody>
                    <a:bodyPr/>
                    <a:lstStyle/>
                    <a:p>
                      <a:pPr algn="ctr" fontAlgn="b"/>
                      <a:r>
                        <a:rPr lang="en-US" sz="2400" u="none" strike="noStrike" dirty="0" smtClean="0">
                          <a:effectLst/>
                        </a:rPr>
                        <a:t>2</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chemeClr val="dk1"/>
                          </a:solidFill>
                          <a:effectLst/>
                          <a:latin typeface="+mn-lt"/>
                        </a:rPr>
                        <a:t>60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59</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a:endParaRPr>
                    </a:p>
                  </a:txBody>
                  <a:tcPr marL="9525" marR="9525" marT="9525" marB="0" anchor="b"/>
                </a:tc>
              </a:tr>
              <a:tr h="381808">
                <a:tc>
                  <a:txBody>
                    <a:bodyPr/>
                    <a:lstStyle/>
                    <a:p>
                      <a:pPr algn="ctr" fontAlgn="b"/>
                      <a:r>
                        <a:rPr lang="en-US" sz="2400" u="none" strike="noStrike" dirty="0" smtClean="0">
                          <a:effectLst/>
                        </a:rPr>
                        <a:t>3</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37</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34</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3</a:t>
                      </a:r>
                      <a:endParaRPr lang="en-US" sz="2400" b="0" i="0" u="none" strike="noStrike" dirty="0">
                        <a:solidFill>
                          <a:srgbClr val="000000"/>
                        </a:solidFill>
                        <a:effectLst/>
                        <a:latin typeface="Calibri"/>
                      </a:endParaRPr>
                    </a:p>
                  </a:txBody>
                  <a:tcPr marL="9525" marR="9525" marT="9525" marB="0" anchor="b"/>
                </a:tc>
              </a:tr>
              <a:tr h="381808">
                <a:tc>
                  <a:txBody>
                    <a:bodyPr/>
                    <a:lstStyle/>
                    <a:p>
                      <a:pPr algn="ctr" fontAlgn="b"/>
                      <a:r>
                        <a:rPr lang="en-US" sz="2400" u="none" strike="noStrike" dirty="0" smtClean="0">
                          <a:effectLst/>
                        </a:rPr>
                        <a:t>4</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84</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54</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chemeClr val="dk1"/>
                          </a:solidFill>
                          <a:effectLst/>
                          <a:latin typeface="+mn-lt"/>
                        </a:rPr>
                        <a:t>30</a:t>
                      </a:r>
                      <a:endParaRPr lang="en-US" sz="2400" b="0" i="0" u="none" strike="noStrike" dirty="0">
                        <a:solidFill>
                          <a:srgbClr val="000000"/>
                        </a:solidFill>
                        <a:effectLst/>
                        <a:latin typeface="Calibri"/>
                      </a:endParaRPr>
                    </a:p>
                  </a:txBody>
                  <a:tcPr marL="9525" marR="9525" marT="9525" marB="0" anchor="b"/>
                </a:tc>
              </a:tr>
              <a:tr h="458169">
                <a:tc>
                  <a:txBody>
                    <a:bodyPr/>
                    <a:lstStyle/>
                    <a:p>
                      <a:pPr algn="ctr" fontAlgn="b"/>
                      <a:r>
                        <a:rPr lang="en-US" sz="2400" u="none" strike="noStrike" dirty="0" smtClean="0">
                          <a:effectLst/>
                        </a:rPr>
                        <a:t>5</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65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45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20</a:t>
                      </a:r>
                      <a:endParaRPr lang="en-US" sz="2400" b="0" i="0" u="none" strike="noStrike" dirty="0">
                        <a:solidFill>
                          <a:srgbClr val="000000"/>
                        </a:solidFill>
                        <a:effectLst/>
                        <a:latin typeface="Calibri"/>
                      </a:endParaRPr>
                    </a:p>
                  </a:txBody>
                  <a:tcPr marL="9525" marR="9525" marT="9525" marB="0" anchor="b"/>
                </a:tc>
              </a:tr>
              <a:tr h="458169">
                <a:tc>
                  <a:txBody>
                    <a:bodyPr/>
                    <a:lstStyle/>
                    <a:p>
                      <a:pPr algn="ctr" fontAlgn="b"/>
                      <a:r>
                        <a:rPr lang="en-US" sz="2400" u="none" strike="noStrike" dirty="0" smtClean="0">
                          <a:effectLst/>
                        </a:rPr>
                        <a:t>6</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chemeClr val="dk1"/>
                          </a:solidFill>
                          <a:effectLst/>
                          <a:latin typeface="+mn-lt"/>
                        </a:rPr>
                        <a:t>49</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chemeClr val="dk1"/>
                          </a:solidFill>
                          <a:effectLst/>
                          <a:latin typeface="+mn-lt"/>
                        </a:rPr>
                        <a:t>39</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10</a:t>
                      </a:r>
                      <a:endParaRPr lang="en-US" sz="2400" b="0" i="0" u="none" strike="noStrike" dirty="0">
                        <a:solidFill>
                          <a:srgbClr val="000000"/>
                        </a:solidFill>
                        <a:effectLst/>
                        <a:latin typeface="Calibri"/>
                      </a:endParaRPr>
                    </a:p>
                  </a:txBody>
                  <a:tcPr marL="9525" marR="9525" marT="9525" marB="0" anchor="b"/>
                </a:tc>
              </a:tr>
              <a:tr h="458169">
                <a:tc>
                  <a:txBody>
                    <a:bodyPr/>
                    <a:lstStyle/>
                    <a:p>
                      <a:pPr algn="ctr" fontAlgn="b"/>
                      <a:r>
                        <a:rPr lang="en-US" sz="2400" u="none" strike="noStrike" dirty="0" smtClean="0">
                          <a:effectLst/>
                        </a:rPr>
                        <a:t>7</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76</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45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31</a:t>
                      </a:r>
                      <a:endParaRPr lang="en-US" sz="2400" b="0" i="0" u="none" strike="noStrike" dirty="0">
                        <a:solidFill>
                          <a:srgbClr val="000000"/>
                        </a:solidFill>
                        <a:effectLst/>
                        <a:latin typeface="Calibri"/>
                      </a:endParaRPr>
                    </a:p>
                  </a:txBody>
                  <a:tcPr marL="9525" marR="9525" marT="9525" marB="0" anchor="b"/>
                </a:tc>
              </a:tr>
              <a:tr h="458169">
                <a:tc>
                  <a:txBody>
                    <a:bodyPr/>
                    <a:lstStyle/>
                    <a:p>
                      <a:pPr algn="ctr" fontAlgn="b"/>
                      <a:r>
                        <a:rPr lang="en-US" sz="2400" u="none" strike="noStrike" dirty="0" smtClean="0">
                          <a:effectLst/>
                        </a:rPr>
                        <a:t>8</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77</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48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29</a:t>
                      </a:r>
                      <a:endParaRPr lang="en-US" sz="2400" b="0" i="0" u="none" strike="noStrike" dirty="0">
                        <a:solidFill>
                          <a:srgbClr val="000000"/>
                        </a:solidFill>
                        <a:effectLst/>
                        <a:latin typeface="Calibri"/>
                      </a:endParaRPr>
                    </a:p>
                  </a:txBody>
                  <a:tcPr marL="9525" marR="9525" marT="9525" marB="0" anchor="b"/>
                </a:tc>
              </a:tr>
              <a:tr h="458169">
                <a:tc>
                  <a:txBody>
                    <a:bodyPr/>
                    <a:lstStyle/>
                    <a:p>
                      <a:pPr algn="ctr" fontAlgn="b"/>
                      <a:r>
                        <a:rPr lang="en-US" sz="2400" b="1" u="none" strike="noStrike" dirty="0">
                          <a:solidFill>
                            <a:schemeClr val="bg1"/>
                          </a:solidFill>
                          <a:effectLst/>
                        </a:rPr>
                        <a:t> </a:t>
                      </a: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b">
                    <a:solidFill>
                      <a:schemeClr val="tx1">
                        <a:lumMod val="65000"/>
                        <a:lumOff val="35000"/>
                      </a:schemeClr>
                    </a:solidFill>
                  </a:tcPr>
                </a:tc>
                <a:tc>
                  <a:txBody>
                    <a:bodyPr/>
                    <a:lstStyle/>
                    <a:p>
                      <a:pPr algn="ctr" fontAlgn="b"/>
                      <a:r>
                        <a:rPr lang="en-US" sz="2400" b="1" u="none" strike="noStrike" dirty="0" smtClean="0">
                          <a:solidFill>
                            <a:schemeClr val="bg1"/>
                          </a:solidFill>
                          <a:effectLst/>
                        </a:rPr>
                        <a:t>482</a:t>
                      </a:r>
                      <a:endParaRPr lang="en-US" sz="2400" b="1" i="0" u="none" strike="noStrike" dirty="0">
                        <a:solidFill>
                          <a:schemeClr val="bg1"/>
                        </a:solidFill>
                        <a:effectLst/>
                        <a:latin typeface="Calibri"/>
                      </a:endParaRPr>
                    </a:p>
                  </a:txBody>
                  <a:tcPr marL="9525" marR="9525" marT="9525" marB="0" anchor="b">
                    <a:solidFill>
                      <a:schemeClr val="tx1">
                        <a:lumMod val="65000"/>
                        <a:lumOff val="35000"/>
                      </a:schemeClr>
                    </a:solidFill>
                  </a:tcPr>
                </a:tc>
                <a:tc>
                  <a:txBody>
                    <a:bodyPr/>
                    <a:lstStyle/>
                    <a:p>
                      <a:pPr algn="ctr" fontAlgn="b"/>
                      <a:r>
                        <a:rPr lang="en-US" sz="2400" b="1" u="none" strike="noStrike" dirty="0" smtClean="0">
                          <a:solidFill>
                            <a:schemeClr val="bg1"/>
                          </a:solidFill>
                          <a:effectLst/>
                        </a:rPr>
                        <a:t>353</a:t>
                      </a:r>
                      <a:endParaRPr lang="en-US" sz="2400" b="1" i="0" u="none" strike="noStrike" dirty="0">
                        <a:solidFill>
                          <a:schemeClr val="bg1"/>
                        </a:solidFill>
                        <a:effectLst/>
                        <a:latin typeface="Calibri"/>
                      </a:endParaRPr>
                    </a:p>
                  </a:txBody>
                  <a:tcPr marL="9525" marR="9525" marT="9525" marB="0" anchor="b">
                    <a:solidFill>
                      <a:schemeClr val="tx1">
                        <a:lumMod val="65000"/>
                        <a:lumOff val="35000"/>
                      </a:schemeClr>
                    </a:solidFill>
                  </a:tcPr>
                </a:tc>
                <a:tc>
                  <a:txBody>
                    <a:bodyPr/>
                    <a:lstStyle/>
                    <a:p>
                      <a:pPr algn="ctr" fontAlgn="b"/>
                      <a:r>
                        <a:rPr lang="en-US" sz="2400" b="1" u="none" strike="noStrike" dirty="0" smtClean="0">
                          <a:solidFill>
                            <a:schemeClr val="bg1"/>
                          </a:solidFill>
                          <a:effectLst/>
                        </a:rPr>
                        <a:t>129</a:t>
                      </a:r>
                      <a:endParaRPr lang="en-US" sz="2400" b="1" i="0" u="none" strike="noStrike" dirty="0">
                        <a:solidFill>
                          <a:schemeClr val="bg1"/>
                        </a:solidFill>
                        <a:effectLst/>
                        <a:latin typeface="Calibri"/>
                      </a:endParaRPr>
                    </a:p>
                  </a:txBody>
                  <a:tcPr marL="9525" marR="9525" marT="9525" marB="0" anchor="b">
                    <a:solidFill>
                      <a:schemeClr val="tx1">
                        <a:lumMod val="65000"/>
                        <a:lumOff val="35000"/>
                      </a:schemeClr>
                    </a:solidFill>
                  </a:tcPr>
                </a:tc>
              </a:tr>
            </a:tbl>
          </a:graphicData>
        </a:graphic>
      </p:graphicFrame>
      <p:sp>
        <p:nvSpPr>
          <p:cNvPr id="3" name="TextBox 2"/>
          <p:cNvSpPr txBox="1"/>
          <p:nvPr/>
        </p:nvSpPr>
        <p:spPr>
          <a:xfrm>
            <a:off x="605046" y="5850847"/>
            <a:ext cx="4326340" cy="276999"/>
          </a:xfrm>
          <a:prstGeom prst="rect">
            <a:avLst/>
          </a:prstGeom>
          <a:noFill/>
        </p:spPr>
        <p:txBody>
          <a:bodyPr wrap="square" rtlCol="0">
            <a:spAutoFit/>
          </a:bodyPr>
          <a:lstStyle/>
          <a:p>
            <a:r>
              <a:rPr lang="en-US" sz="1200" dirty="0" smtClean="0">
                <a:latin typeface="Arial" pitchFamily="34" charset="0"/>
                <a:cs typeface="Arial" pitchFamily="34" charset="0"/>
              </a:rPr>
              <a:t>As of September 17, 2014</a:t>
            </a:r>
            <a:endParaRPr lang="en-US" sz="1200" dirty="0">
              <a:latin typeface="Arial" pitchFamily="34" charset="0"/>
              <a:cs typeface="Arial" pitchFamily="34" charset="0"/>
            </a:endParaRPr>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6"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5</a:t>
            </a:fld>
            <a:endParaRPr lang="en-US" dirty="0"/>
          </a:p>
        </p:txBody>
      </p:sp>
    </p:spTree>
    <p:extLst>
      <p:ext uri="{BB962C8B-B14F-4D97-AF65-F5344CB8AC3E}">
        <p14:creationId xmlns:p14="http://schemas.microsoft.com/office/powerpoint/2010/main" val="3022282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Early Childhood Education</a:t>
            </a:r>
          </a:p>
        </p:txBody>
      </p:sp>
      <p:sp>
        <p:nvSpPr>
          <p:cNvPr id="4" name="Content Placeholder 3"/>
          <p:cNvSpPr>
            <a:spLocks noGrp="1"/>
          </p:cNvSpPr>
          <p:nvPr>
            <p:ph idx="1"/>
          </p:nvPr>
        </p:nvSpPr>
        <p:spPr>
          <a:xfrm>
            <a:off x="354841" y="1231710"/>
            <a:ext cx="8475259" cy="5100851"/>
          </a:xfrm>
        </p:spPr>
        <p:txBody>
          <a:bodyPr>
            <a:normAutofit fontScale="85000" lnSpcReduction="10000"/>
          </a:bodyPr>
          <a:lstStyle/>
          <a:p>
            <a:pPr>
              <a:defRPr/>
            </a:pPr>
            <a:r>
              <a:rPr lang="en-US" sz="2800" dirty="0" smtClean="0">
                <a:solidFill>
                  <a:schemeClr val="tx1"/>
                </a:solidFill>
              </a:rPr>
              <a:t>During </a:t>
            </a:r>
            <a:r>
              <a:rPr lang="en-US" sz="2800" dirty="0" smtClean="0">
                <a:solidFill>
                  <a:schemeClr val="tx1"/>
                </a:solidFill>
              </a:rPr>
              <a:t>SY </a:t>
            </a:r>
            <a:r>
              <a:rPr lang="en-US" sz="2800" dirty="0" smtClean="0">
                <a:solidFill>
                  <a:schemeClr val="tx1"/>
                </a:solidFill>
              </a:rPr>
              <a:t>14, OSSE </a:t>
            </a:r>
            <a:r>
              <a:rPr lang="en-US" sz="2800" dirty="0">
                <a:solidFill>
                  <a:schemeClr val="tx1"/>
                </a:solidFill>
              </a:rPr>
              <a:t>contracted Howard University Center for Urban Progress to conduct random sampling evaluations </a:t>
            </a:r>
            <a:r>
              <a:rPr lang="en-US" sz="2800" dirty="0" smtClean="0">
                <a:solidFill>
                  <a:schemeClr val="tx1"/>
                </a:solidFill>
              </a:rPr>
              <a:t>of licensed subsidized center and home based childcare programs.</a:t>
            </a:r>
          </a:p>
          <a:p>
            <a:pPr>
              <a:defRPr/>
            </a:pPr>
            <a:endParaRPr lang="en-US" sz="2800" dirty="0" smtClean="0">
              <a:solidFill>
                <a:schemeClr val="tx1"/>
              </a:solidFill>
            </a:endParaRPr>
          </a:p>
          <a:p>
            <a:pPr>
              <a:defRPr/>
            </a:pPr>
            <a:r>
              <a:rPr lang="en-US" sz="2800" dirty="0" smtClean="0">
                <a:solidFill>
                  <a:schemeClr val="tx1"/>
                </a:solidFill>
              </a:rPr>
              <a:t>The </a:t>
            </a:r>
            <a:r>
              <a:rPr lang="en-US" sz="2800" dirty="0">
                <a:solidFill>
                  <a:schemeClr val="tx1"/>
                </a:solidFill>
              </a:rPr>
              <a:t>purpose of the evaluation was </a:t>
            </a:r>
            <a:r>
              <a:rPr lang="en-US" sz="2800" dirty="0" smtClean="0">
                <a:solidFill>
                  <a:schemeClr val="tx1"/>
                </a:solidFill>
              </a:rPr>
              <a:t>to determine the current state of quality in the District’s early childhood programs.</a:t>
            </a:r>
          </a:p>
          <a:p>
            <a:pPr>
              <a:defRPr/>
            </a:pPr>
            <a:endParaRPr lang="en-US" sz="2800" dirty="0" smtClean="0">
              <a:solidFill>
                <a:schemeClr val="tx1"/>
              </a:solidFill>
            </a:endParaRPr>
          </a:p>
          <a:p>
            <a:pPr>
              <a:defRPr/>
            </a:pPr>
            <a:r>
              <a:rPr lang="en-US" sz="2800" dirty="0" smtClean="0">
                <a:solidFill>
                  <a:schemeClr val="tx1"/>
                </a:solidFill>
              </a:rPr>
              <a:t>The evaluation tools used were ITERS-R, ECERS-R, and FCCERS-R.</a:t>
            </a:r>
          </a:p>
          <a:p>
            <a:pPr lvl="1">
              <a:defRPr/>
            </a:pPr>
            <a:r>
              <a:rPr lang="en-US" sz="2400" dirty="0" smtClean="0">
                <a:solidFill>
                  <a:schemeClr val="tx1"/>
                </a:solidFill>
              </a:rPr>
              <a:t>ITERS-R assesses center-based programs for infants and toddlers up to thirty (30) months.</a:t>
            </a:r>
          </a:p>
          <a:p>
            <a:pPr lvl="1">
              <a:defRPr/>
            </a:pPr>
            <a:r>
              <a:rPr lang="en-US" sz="2400" dirty="0" smtClean="0">
                <a:solidFill>
                  <a:schemeClr val="tx1"/>
                </a:solidFill>
              </a:rPr>
              <a:t>ECCERS-R assesses group programs for preschool and kindergarten-aged children (2-5 years old).</a:t>
            </a:r>
          </a:p>
          <a:p>
            <a:pPr lvl="1">
              <a:defRPr/>
            </a:pPr>
            <a:r>
              <a:rPr lang="en-US" sz="2400" dirty="0" smtClean="0">
                <a:solidFill>
                  <a:schemeClr val="tx1"/>
                </a:solidFill>
              </a:rPr>
              <a:t>FCCERS- assesses family childcare programs conducted in provider homes. </a:t>
            </a:r>
          </a:p>
          <a:p>
            <a:pPr marL="0" indent="0">
              <a:buNone/>
              <a:defRPr/>
            </a:pPr>
            <a:endParaRPr lang="en-US" sz="2800" dirty="0">
              <a:solidFill>
                <a:schemeClr val="tx1"/>
              </a:solidFill>
            </a:endParaRPr>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6"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6</a:t>
            </a:fld>
            <a:endParaRPr lang="en-US" dirty="0"/>
          </a:p>
        </p:txBody>
      </p:sp>
    </p:spTree>
    <p:extLst>
      <p:ext uri="{BB962C8B-B14F-4D97-AF65-F5344CB8AC3E}">
        <p14:creationId xmlns:p14="http://schemas.microsoft.com/office/powerpoint/2010/main" val="347850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Early Childhood Education</a:t>
            </a:r>
          </a:p>
        </p:txBody>
      </p:sp>
      <p:sp>
        <p:nvSpPr>
          <p:cNvPr id="3" name="Content Placeholder 2"/>
          <p:cNvSpPr>
            <a:spLocks noGrp="1"/>
          </p:cNvSpPr>
          <p:nvPr>
            <p:ph idx="1"/>
          </p:nvPr>
        </p:nvSpPr>
        <p:spPr>
          <a:xfrm>
            <a:off x="4940487" y="786883"/>
            <a:ext cx="3923731" cy="5363570"/>
          </a:xfrm>
        </p:spPr>
        <p:txBody>
          <a:bodyPr>
            <a:normAutofit fontScale="62500" lnSpcReduction="20000"/>
          </a:bodyPr>
          <a:lstStyle/>
          <a:p>
            <a:endParaRPr lang="en-US" sz="2900" dirty="0" smtClean="0"/>
          </a:p>
          <a:p>
            <a:endParaRPr lang="en-US" sz="2900" dirty="0">
              <a:solidFill>
                <a:schemeClr val="tx1"/>
              </a:solidFill>
            </a:endParaRPr>
          </a:p>
          <a:p>
            <a:r>
              <a:rPr lang="en-US" sz="2900" dirty="0" smtClean="0">
                <a:solidFill>
                  <a:schemeClr val="tx1"/>
                </a:solidFill>
              </a:rPr>
              <a:t>The FCCERS-R, ECERS-R and ITERS-R </a:t>
            </a:r>
            <a:r>
              <a:rPr lang="en-US" sz="2900" dirty="0">
                <a:solidFill>
                  <a:schemeClr val="tx1"/>
                </a:solidFill>
              </a:rPr>
              <a:t>total average score </a:t>
            </a:r>
            <a:r>
              <a:rPr lang="en-US" sz="2900" dirty="0" smtClean="0">
                <a:solidFill>
                  <a:schemeClr val="tx1"/>
                </a:solidFill>
              </a:rPr>
              <a:t>was 3.5 </a:t>
            </a:r>
            <a:r>
              <a:rPr lang="en-US" sz="2900" dirty="0">
                <a:solidFill>
                  <a:schemeClr val="tx1"/>
                </a:solidFill>
              </a:rPr>
              <a:t>which </a:t>
            </a:r>
            <a:r>
              <a:rPr lang="en-US" sz="2900" dirty="0" smtClean="0">
                <a:solidFill>
                  <a:schemeClr val="tx1"/>
                </a:solidFill>
              </a:rPr>
              <a:t>indicates </a:t>
            </a:r>
            <a:r>
              <a:rPr lang="en-US" sz="2900" dirty="0">
                <a:solidFill>
                  <a:schemeClr val="tx1"/>
                </a:solidFill>
              </a:rPr>
              <a:t>“minimal quality care” or “custodial care with some small degree of basic developmental care</a:t>
            </a:r>
            <a:r>
              <a:rPr lang="en-US" sz="2900" dirty="0" smtClean="0">
                <a:solidFill>
                  <a:schemeClr val="tx1"/>
                </a:solidFill>
              </a:rPr>
              <a:t>.”</a:t>
            </a:r>
          </a:p>
          <a:p>
            <a:pPr marL="0" indent="0">
              <a:buNone/>
            </a:pPr>
            <a:endParaRPr lang="en-US" sz="2900" dirty="0">
              <a:solidFill>
                <a:schemeClr val="tx1"/>
              </a:solidFill>
            </a:endParaRPr>
          </a:p>
          <a:p>
            <a:r>
              <a:rPr lang="en-US" sz="2900" dirty="0">
                <a:solidFill>
                  <a:schemeClr val="tx1"/>
                </a:solidFill>
              </a:rPr>
              <a:t>The areas of </a:t>
            </a:r>
            <a:r>
              <a:rPr lang="en-US" sz="2900" dirty="0" smtClean="0">
                <a:solidFill>
                  <a:schemeClr val="tx1"/>
                </a:solidFill>
              </a:rPr>
              <a:t>Interaction </a:t>
            </a:r>
            <a:r>
              <a:rPr lang="en-US" sz="2900" dirty="0">
                <a:solidFill>
                  <a:schemeClr val="tx1"/>
                </a:solidFill>
              </a:rPr>
              <a:t>and </a:t>
            </a:r>
            <a:r>
              <a:rPr lang="en-US" sz="2900" dirty="0" smtClean="0">
                <a:solidFill>
                  <a:schemeClr val="tx1"/>
                </a:solidFill>
              </a:rPr>
              <a:t>Parent and Staff revealed </a:t>
            </a:r>
            <a:r>
              <a:rPr lang="en-US" sz="2900" dirty="0">
                <a:solidFill>
                  <a:schemeClr val="tx1"/>
                </a:solidFill>
              </a:rPr>
              <a:t>“good quality” care; </a:t>
            </a:r>
            <a:r>
              <a:rPr lang="en-US" sz="2900" dirty="0" smtClean="0">
                <a:solidFill>
                  <a:schemeClr val="tx1"/>
                </a:solidFill>
              </a:rPr>
              <a:t>however the </a:t>
            </a:r>
            <a:r>
              <a:rPr lang="en-US" sz="2900" dirty="0">
                <a:solidFill>
                  <a:schemeClr val="tx1"/>
                </a:solidFill>
              </a:rPr>
              <a:t>areas of </a:t>
            </a:r>
            <a:r>
              <a:rPr lang="en-US" sz="2900" dirty="0" smtClean="0">
                <a:solidFill>
                  <a:schemeClr val="tx1"/>
                </a:solidFill>
              </a:rPr>
              <a:t>Space </a:t>
            </a:r>
            <a:r>
              <a:rPr lang="en-US" sz="2900" dirty="0">
                <a:solidFill>
                  <a:schemeClr val="tx1"/>
                </a:solidFill>
              </a:rPr>
              <a:t>and </a:t>
            </a:r>
            <a:r>
              <a:rPr lang="en-US" sz="2900" dirty="0" smtClean="0">
                <a:solidFill>
                  <a:schemeClr val="tx1"/>
                </a:solidFill>
              </a:rPr>
              <a:t>Furnishings</a:t>
            </a:r>
            <a:r>
              <a:rPr lang="en-US" sz="2900" dirty="0">
                <a:solidFill>
                  <a:schemeClr val="tx1"/>
                </a:solidFill>
              </a:rPr>
              <a:t>, </a:t>
            </a:r>
            <a:r>
              <a:rPr lang="en-US" sz="2900" dirty="0" smtClean="0">
                <a:solidFill>
                  <a:schemeClr val="tx1"/>
                </a:solidFill>
              </a:rPr>
              <a:t>Personal </a:t>
            </a:r>
            <a:r>
              <a:rPr lang="en-US" sz="2900" dirty="0">
                <a:solidFill>
                  <a:schemeClr val="tx1"/>
                </a:solidFill>
              </a:rPr>
              <a:t>C</a:t>
            </a:r>
            <a:r>
              <a:rPr lang="en-US" sz="2900" dirty="0" smtClean="0">
                <a:solidFill>
                  <a:schemeClr val="tx1"/>
                </a:solidFill>
              </a:rPr>
              <a:t>are </a:t>
            </a:r>
            <a:r>
              <a:rPr lang="en-US" sz="2900" dirty="0">
                <a:solidFill>
                  <a:schemeClr val="tx1"/>
                </a:solidFill>
              </a:rPr>
              <a:t>R</a:t>
            </a:r>
            <a:r>
              <a:rPr lang="en-US" sz="2900" dirty="0" smtClean="0">
                <a:solidFill>
                  <a:schemeClr val="tx1"/>
                </a:solidFill>
              </a:rPr>
              <a:t>outines</a:t>
            </a:r>
            <a:r>
              <a:rPr lang="en-US" sz="2900" dirty="0">
                <a:solidFill>
                  <a:schemeClr val="tx1"/>
                </a:solidFill>
              </a:rPr>
              <a:t>, </a:t>
            </a:r>
            <a:r>
              <a:rPr lang="en-US" sz="2900" dirty="0" smtClean="0">
                <a:solidFill>
                  <a:schemeClr val="tx1"/>
                </a:solidFill>
              </a:rPr>
              <a:t>Listening </a:t>
            </a:r>
            <a:r>
              <a:rPr lang="en-US" sz="2900" dirty="0">
                <a:solidFill>
                  <a:schemeClr val="tx1"/>
                </a:solidFill>
              </a:rPr>
              <a:t>and </a:t>
            </a:r>
            <a:r>
              <a:rPr lang="en-US" sz="2900" dirty="0" smtClean="0">
                <a:solidFill>
                  <a:schemeClr val="tx1"/>
                </a:solidFill>
              </a:rPr>
              <a:t>Talking</a:t>
            </a:r>
            <a:r>
              <a:rPr lang="en-US" sz="2900" dirty="0">
                <a:solidFill>
                  <a:schemeClr val="tx1"/>
                </a:solidFill>
              </a:rPr>
              <a:t>, </a:t>
            </a:r>
            <a:r>
              <a:rPr lang="en-US" sz="2900" dirty="0" smtClean="0">
                <a:solidFill>
                  <a:schemeClr val="tx1"/>
                </a:solidFill>
              </a:rPr>
              <a:t>Activities</a:t>
            </a:r>
            <a:r>
              <a:rPr lang="en-US" sz="2900" dirty="0">
                <a:solidFill>
                  <a:schemeClr val="tx1"/>
                </a:solidFill>
              </a:rPr>
              <a:t>, and </a:t>
            </a:r>
            <a:r>
              <a:rPr lang="en-US" sz="2900" dirty="0" smtClean="0">
                <a:solidFill>
                  <a:schemeClr val="tx1"/>
                </a:solidFill>
              </a:rPr>
              <a:t>Program Structure </a:t>
            </a:r>
            <a:r>
              <a:rPr lang="en-US" sz="2900" dirty="0">
                <a:solidFill>
                  <a:schemeClr val="tx1"/>
                </a:solidFill>
              </a:rPr>
              <a:t>were “inadequate” to “minimal” </a:t>
            </a:r>
            <a:r>
              <a:rPr lang="en-US" sz="2900" dirty="0" smtClean="0">
                <a:solidFill>
                  <a:schemeClr val="tx1"/>
                </a:solidFill>
              </a:rPr>
              <a:t>quality.</a:t>
            </a:r>
          </a:p>
          <a:p>
            <a:pPr marL="0" indent="0">
              <a:buNone/>
            </a:pPr>
            <a:r>
              <a:rPr lang="en-US" sz="2900" dirty="0" smtClean="0">
                <a:solidFill>
                  <a:schemeClr val="tx1"/>
                </a:solidFill>
              </a:rPr>
              <a:t> </a:t>
            </a:r>
          </a:p>
          <a:p>
            <a:r>
              <a:rPr lang="en-US" sz="2900" dirty="0" smtClean="0">
                <a:solidFill>
                  <a:schemeClr val="tx1"/>
                </a:solidFill>
              </a:rPr>
              <a:t>Language </a:t>
            </a:r>
            <a:r>
              <a:rPr lang="en-US" sz="2900" dirty="0">
                <a:solidFill>
                  <a:schemeClr val="tx1"/>
                </a:solidFill>
              </a:rPr>
              <a:t>has been added </a:t>
            </a:r>
            <a:r>
              <a:rPr lang="en-US" sz="2900" dirty="0" smtClean="0">
                <a:solidFill>
                  <a:schemeClr val="tx1"/>
                </a:solidFill>
              </a:rPr>
              <a:t>to the regulations to strengthen the requirements for </a:t>
            </a:r>
            <a:r>
              <a:rPr lang="en-US" sz="2900" dirty="0">
                <a:solidFill>
                  <a:schemeClr val="tx1"/>
                </a:solidFill>
              </a:rPr>
              <a:t>high </a:t>
            </a:r>
            <a:r>
              <a:rPr lang="en-US" sz="2900" dirty="0" smtClean="0">
                <a:solidFill>
                  <a:schemeClr val="tx1"/>
                </a:solidFill>
              </a:rPr>
              <a:t>these domains.</a:t>
            </a:r>
          </a:p>
          <a:p>
            <a:pPr marL="0" indent="0">
              <a:buNone/>
            </a:pPr>
            <a:endParaRPr lang="en-US" sz="2900" dirty="0" smtClean="0"/>
          </a:p>
          <a:p>
            <a:pPr marL="0" indent="0">
              <a:buNone/>
            </a:pPr>
            <a:endParaRPr lang="en-US" sz="2900" dirty="0"/>
          </a:p>
        </p:txBody>
      </p:sp>
      <p:graphicFrame>
        <p:nvGraphicFramePr>
          <p:cNvPr id="4" name="Chart 3"/>
          <p:cNvGraphicFramePr>
            <a:graphicFrameLocks/>
          </p:cNvGraphicFramePr>
          <p:nvPr>
            <p:extLst>
              <p:ext uri="{D42A27DB-BD31-4B8C-83A1-F6EECF244321}">
                <p14:modId xmlns:p14="http://schemas.microsoft.com/office/powerpoint/2010/main" val="2022290021"/>
              </p:ext>
            </p:extLst>
          </p:nvPr>
        </p:nvGraphicFramePr>
        <p:xfrm>
          <a:off x="300250" y="1132764"/>
          <a:ext cx="4572000" cy="306733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7199" y="4200098"/>
            <a:ext cx="3991455" cy="938719"/>
          </a:xfrm>
          <a:prstGeom prst="rect">
            <a:avLst/>
          </a:prstGeom>
        </p:spPr>
        <p:txBody>
          <a:bodyPr wrap="square">
            <a:spAutoFit/>
          </a:bodyPr>
          <a:lstStyle/>
          <a:p>
            <a:pPr algn="just"/>
            <a:r>
              <a:rPr lang="en-US" sz="1100" b="1" dirty="0" smtClean="0"/>
              <a:t>SCORES</a:t>
            </a:r>
            <a:r>
              <a:rPr lang="en-US" sz="1100" dirty="0" smtClean="0"/>
              <a:t>: Scores for each subscale range from 1-7 with 1-Inadequate; 3-Minimal; 5-Good; &amp; 7-Excellent</a:t>
            </a:r>
          </a:p>
          <a:p>
            <a:pPr algn="just"/>
            <a:r>
              <a:rPr lang="en-US" sz="1100" b="1" dirty="0" smtClean="0"/>
              <a:t>Key</a:t>
            </a:r>
            <a:r>
              <a:rPr lang="en-US" sz="1100" dirty="0" smtClean="0"/>
              <a:t>: SF=Space and Furnishings, PC=Personal Care Routines, LT=Listening and Talking, A=Activities, I= Interaction, PS= Program Structure, P&amp;S=Parents and Staff</a:t>
            </a:r>
          </a:p>
        </p:txBody>
      </p:sp>
      <p:sp>
        <p:nvSpPr>
          <p:cNvPr id="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7"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7</a:t>
            </a:fld>
            <a:endParaRPr lang="en-US" dirty="0"/>
          </a:p>
        </p:txBody>
      </p:sp>
    </p:spTree>
    <p:extLst>
      <p:ext uri="{BB962C8B-B14F-4D97-AF65-F5344CB8AC3E}">
        <p14:creationId xmlns:p14="http://schemas.microsoft.com/office/powerpoint/2010/main" val="395611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Early Childhood Education</a:t>
            </a:r>
          </a:p>
        </p:txBody>
      </p:sp>
      <p:graphicFrame>
        <p:nvGraphicFramePr>
          <p:cNvPr id="3" name="Chart 2"/>
          <p:cNvGraphicFramePr/>
          <p:nvPr>
            <p:extLst>
              <p:ext uri="{D42A27DB-BD31-4B8C-83A1-F6EECF244321}">
                <p14:modId xmlns:p14="http://schemas.microsoft.com/office/powerpoint/2010/main" val="3200087285"/>
              </p:ext>
            </p:extLst>
          </p:nvPr>
        </p:nvGraphicFramePr>
        <p:xfrm>
          <a:off x="859810" y="1364775"/>
          <a:ext cx="6441742" cy="49814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0293" y="1339162"/>
            <a:ext cx="8502555" cy="738664"/>
          </a:xfrm>
          <a:prstGeom prst="rect">
            <a:avLst/>
          </a:prstGeom>
          <a:noFill/>
        </p:spPr>
        <p:txBody>
          <a:bodyPr wrap="square" rtlCol="0">
            <a:spAutoFit/>
          </a:bodyPr>
          <a:lstStyle/>
          <a:p>
            <a:pPr algn="ctr"/>
            <a:r>
              <a:rPr lang="en-US" sz="2400" dirty="0" smtClean="0">
                <a:latin typeface="Arial" pitchFamily="34" charset="0"/>
                <a:cs typeface="Arial" pitchFamily="34" charset="0"/>
              </a:rPr>
              <a:t>Child Development Facility Complaints </a:t>
            </a:r>
          </a:p>
          <a:p>
            <a:pPr algn="ctr"/>
            <a:r>
              <a:rPr lang="en-US" dirty="0" smtClean="0">
                <a:latin typeface="Arial" pitchFamily="34" charset="0"/>
                <a:cs typeface="Arial" pitchFamily="34" charset="0"/>
              </a:rPr>
              <a:t>October 2013-June 2014</a:t>
            </a:r>
            <a:endParaRPr lang="en-US" dirty="0">
              <a:latin typeface="Arial" pitchFamily="34" charset="0"/>
              <a:cs typeface="Arial" pitchFamily="34" charset="0"/>
            </a:endParaRPr>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7"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8</a:t>
            </a:fld>
            <a:endParaRPr lang="en-US" dirty="0"/>
          </a:p>
        </p:txBody>
      </p:sp>
    </p:spTree>
    <p:extLst>
      <p:ext uri="{BB962C8B-B14F-4D97-AF65-F5344CB8AC3E}">
        <p14:creationId xmlns:p14="http://schemas.microsoft.com/office/powerpoint/2010/main" val="504479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Early Childhood Education</a:t>
            </a:r>
            <a:endParaRPr lang="en-US" dirty="0"/>
          </a:p>
        </p:txBody>
      </p:sp>
      <p:sp>
        <p:nvSpPr>
          <p:cNvPr id="3" name="Content Placeholder 2"/>
          <p:cNvSpPr>
            <a:spLocks noGrp="1"/>
          </p:cNvSpPr>
          <p:nvPr>
            <p:ph idx="1"/>
          </p:nvPr>
        </p:nvSpPr>
        <p:spPr>
          <a:xfrm>
            <a:off x="116519" y="1187355"/>
            <a:ext cx="8836411" cy="5513697"/>
          </a:xfrm>
        </p:spPr>
        <p:txBody>
          <a:bodyPr>
            <a:normAutofit/>
          </a:bodyPr>
          <a:lstStyle/>
          <a:p>
            <a:pPr marL="0" indent="0" algn="ctr">
              <a:buNone/>
            </a:pPr>
            <a:r>
              <a:rPr lang="en-US" sz="2400" dirty="0" smtClean="0">
                <a:solidFill>
                  <a:schemeClr val="tx1"/>
                </a:solidFill>
              </a:rPr>
              <a:t>Child Development Facility Unusual Incident Reports </a:t>
            </a:r>
          </a:p>
          <a:p>
            <a:pPr marL="0" indent="0" algn="ctr">
              <a:buNone/>
            </a:pPr>
            <a:r>
              <a:rPr lang="en-US" sz="1800" dirty="0" smtClean="0">
                <a:solidFill>
                  <a:schemeClr val="tx1"/>
                </a:solidFill>
              </a:rPr>
              <a:t>Oct. 2013-June 2014  </a:t>
            </a:r>
            <a:endParaRPr lang="en-US" sz="1800" dirty="0">
              <a:solidFill>
                <a:schemeClr val="tx1"/>
              </a:solidFill>
            </a:endParaRPr>
          </a:p>
        </p:txBody>
      </p:sp>
      <p:graphicFrame>
        <p:nvGraphicFramePr>
          <p:cNvPr id="4" name="Chart 3"/>
          <p:cNvGraphicFramePr/>
          <p:nvPr>
            <p:extLst>
              <p:ext uri="{D42A27DB-BD31-4B8C-83A1-F6EECF244321}">
                <p14:modId xmlns:p14="http://schemas.microsoft.com/office/powerpoint/2010/main" val="3255927401"/>
              </p:ext>
            </p:extLst>
          </p:nvPr>
        </p:nvGraphicFramePr>
        <p:xfrm>
          <a:off x="964441" y="1617260"/>
          <a:ext cx="6964907" cy="4573895"/>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2014</a:t>
            </a:r>
            <a:endParaRPr lang="en-US" dirty="0"/>
          </a:p>
        </p:txBody>
      </p:sp>
      <p:sp>
        <p:nvSpPr>
          <p:cNvPr id="6" name="Slide Number Placeholder 8"/>
          <p:cNvSpPr>
            <a:spLocks noGrp="1"/>
          </p:cNvSpPr>
          <p:nvPr>
            <p:ph type="sldNum" sz="quarter" idx="12"/>
          </p:nvPr>
        </p:nvSpPr>
        <p:spPr>
          <a:xfrm>
            <a:off x="6553200" y="6356350"/>
            <a:ext cx="2133600" cy="365125"/>
          </a:xfrm>
        </p:spPr>
        <p:txBody>
          <a:bodyPr/>
          <a:lstStyle/>
          <a:p>
            <a:fld id="{6DA1D26A-2C4C-914B-A451-988754CC3079}" type="slidenum">
              <a:rPr lang="en-US" smtClean="0"/>
              <a:t>9</a:t>
            </a:fld>
            <a:endParaRPr lang="en-US" dirty="0"/>
          </a:p>
        </p:txBody>
      </p:sp>
    </p:spTree>
    <p:extLst>
      <p:ext uri="{BB962C8B-B14F-4D97-AF65-F5344CB8AC3E}">
        <p14:creationId xmlns:p14="http://schemas.microsoft.com/office/powerpoint/2010/main" val="3788385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434342"/>
      </a:dk2>
      <a:lt2>
        <a:srgbClr val="CCC2B6"/>
      </a:lt2>
      <a:accent1>
        <a:srgbClr val="D11141"/>
      </a:accent1>
      <a:accent2>
        <a:srgbClr val="E37F1C"/>
      </a:accent2>
      <a:accent3>
        <a:srgbClr val="007CC2"/>
      </a:accent3>
      <a:accent4>
        <a:srgbClr val="7C984A"/>
      </a:accent4>
      <a:accent5>
        <a:srgbClr val="7E8083"/>
      </a:accent5>
      <a:accent6>
        <a:srgbClr val="004B8D"/>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90B9D3380C584195FB6C376704490E" ma:contentTypeVersion="6" ma:contentTypeDescription="Create a new document." ma:contentTypeScope="" ma:versionID="0021e5099aaa05bbc7536224368cff11">
  <xsd:schema xmlns:xsd="http://www.w3.org/2001/XMLSchema" xmlns:xs="http://www.w3.org/2001/XMLSchema" xmlns:p="http://schemas.microsoft.com/office/2006/metadata/properties" xmlns:ns2="b175468f-1d1a-4c06-8ad5-ba5636890b24" targetNamespace="http://schemas.microsoft.com/office/2006/metadata/properties" ma:root="true" ma:fieldsID="f0d8a0a1e75d891946e3d5e8529d0ba3" ns2:_="">
    <xsd:import namespace="b175468f-1d1a-4c06-8ad5-ba5636890b24"/>
    <xsd:element name="properties">
      <xsd:complexType>
        <xsd:sequence>
          <xsd:element name="documentManagement">
            <xsd:complexType>
              <xsd:all>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5468f-1d1a-4c06-8ad5-ba5636890b24" elementFormDefault="qualified">
    <xsd:import namespace="http://schemas.microsoft.com/office/2006/documentManagement/types"/>
    <xsd:import namespace="http://schemas.microsoft.com/office/infopath/2007/PartnerControls"/>
    <xsd:element name="link" ma:index="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 xmlns="b175468f-1d1a-4c06-8ad5-ba5636890b24">
      <Url xsi:nil="true"/>
      <Description xsi:nil="true"/>
    </link>
  </documentManagement>
</p:properties>
</file>

<file path=customXml/itemProps1.xml><?xml version="1.0" encoding="utf-8"?>
<ds:datastoreItem xmlns:ds="http://schemas.openxmlformats.org/officeDocument/2006/customXml" ds:itemID="{227A3651-F23D-4363-ADA3-8A1824D20A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5468f-1d1a-4c06-8ad5-ba5636890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0CB24F-CDE7-4ACD-B1F6-A4B9F202103C}">
  <ds:schemaRefs>
    <ds:schemaRef ds:uri="http://schemas.microsoft.com/sharepoint/v3/contenttype/forms"/>
  </ds:schemaRefs>
</ds:datastoreItem>
</file>

<file path=customXml/itemProps3.xml><?xml version="1.0" encoding="utf-8"?>
<ds:datastoreItem xmlns:ds="http://schemas.openxmlformats.org/officeDocument/2006/customXml" ds:itemID="{6949DCD8-F440-4AEF-B391-F07E8A8AE863}">
  <ds:schemaRefs>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http://purl.org/dc/dcmitype/"/>
    <ds:schemaRef ds:uri="http://www.w3.org/XML/1998/namespace"/>
    <ds:schemaRef ds:uri="b175468f-1d1a-4c06-8ad5-ba5636890b2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12839</TotalTime>
  <Words>1246</Words>
  <Application>Microsoft Office PowerPoint</Application>
  <PresentationFormat>On-screen Show (4:3)</PresentationFormat>
  <Paragraphs>211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Proposed  Childcare Licensing Regulations</vt:lpstr>
      <vt:lpstr>Division of Early Learning </vt:lpstr>
      <vt:lpstr>Purpose of Proposal</vt:lpstr>
      <vt:lpstr>Purpose of Proposal</vt:lpstr>
      <vt:lpstr>Early Learning Provider Snapshot</vt:lpstr>
      <vt:lpstr>Status of Early Childhood Education</vt:lpstr>
      <vt:lpstr>Status of Early Childhood Education</vt:lpstr>
      <vt:lpstr>Status of Early Childhood Education</vt:lpstr>
      <vt:lpstr>Status of Early Childhood Education</vt:lpstr>
      <vt:lpstr>Major Changes</vt:lpstr>
      <vt:lpstr>Development, Communication and Implementation Timeline </vt:lpstr>
      <vt:lpstr>Q &amp; A </vt:lpstr>
    </vt:vector>
  </TitlesOfParts>
  <Company>OSSE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Briant (OSSE)</dc:creator>
  <cp:lastModifiedBy>ServUS</cp:lastModifiedBy>
  <cp:revision>282</cp:revision>
  <cp:lastPrinted>2014-09-17T17:01:21Z</cp:lastPrinted>
  <dcterms:created xsi:type="dcterms:W3CDTF">2014-02-07T20:09:02Z</dcterms:created>
  <dcterms:modified xsi:type="dcterms:W3CDTF">2014-09-18T17:34:06Z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0x0101003C90B9D3380C584195FB6C376704490E</vt:lpwstr>
  </property>
</Properties>
</file>