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4" r:id="rId2"/>
  </p:sldMasterIdLst>
  <p:notesMasterIdLst>
    <p:notesMasterId r:id="rId22"/>
  </p:notesMasterIdLst>
  <p:sldIdLst>
    <p:sldId id="276" r:id="rId3"/>
    <p:sldId id="273" r:id="rId4"/>
    <p:sldId id="278" r:id="rId5"/>
    <p:sldId id="282" r:id="rId6"/>
    <p:sldId id="280" r:id="rId7"/>
    <p:sldId id="259" r:id="rId8"/>
    <p:sldId id="260" r:id="rId9"/>
    <p:sldId id="261" r:id="rId10"/>
    <p:sldId id="262" r:id="rId11"/>
    <p:sldId id="279" r:id="rId12"/>
    <p:sldId id="277" r:id="rId13"/>
    <p:sldId id="263" r:id="rId14"/>
    <p:sldId id="264" r:id="rId15"/>
    <p:sldId id="265" r:id="rId16"/>
    <p:sldId id="266" r:id="rId17"/>
    <p:sldId id="268" r:id="rId18"/>
    <p:sldId id="272" r:id="rId19"/>
    <p:sldId id="28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DG" initials="lg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mailto:osse.assessment@dc.gov" TargetMode="External"/><Relationship Id="rId1" Type="http://schemas.openxmlformats.org/officeDocument/2006/relationships/hyperlink" Target="https://octo.quickbase.com/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mailto:osse.assessment@dc.gov" TargetMode="External"/><Relationship Id="rId1" Type="http://schemas.openxmlformats.org/officeDocument/2006/relationships/hyperlink" Target="https://octo.quickbase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77BF5B-4DE6-4A9A-8DB4-0154E239172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B182F-405B-460B-94D5-2608002239F4}">
      <dgm:prSet phldrT="[Text]"/>
      <dgm:spPr/>
      <dgm:t>
        <a:bodyPr/>
        <a:lstStyle/>
        <a:p>
          <a:r>
            <a:rPr lang="en-US" b="1" dirty="0" smtClean="0"/>
            <a:t>Q: What is the purpose of the </a:t>
          </a:r>
          <a:r>
            <a:rPr lang="en-US" b="1" dirty="0" err="1" smtClean="0"/>
            <a:t>OST</a:t>
          </a:r>
          <a:r>
            <a:rPr lang="en-US" b="1" dirty="0" smtClean="0"/>
            <a:t>?</a:t>
          </a:r>
          <a:endParaRPr lang="en-US" dirty="0"/>
        </a:p>
      </dgm:t>
    </dgm:pt>
    <dgm:pt modelId="{5B97B001-4083-4BEF-9109-CE6ED7A29219}" type="parTrans" cxnId="{7A1C6AC9-49D9-4D7A-9311-4EB2BA324C5B}">
      <dgm:prSet/>
      <dgm:spPr/>
      <dgm:t>
        <a:bodyPr/>
        <a:lstStyle/>
        <a:p>
          <a:endParaRPr lang="en-US"/>
        </a:p>
      </dgm:t>
    </dgm:pt>
    <dgm:pt modelId="{1404BD9A-A784-4E66-9DB8-ED9E4FA21A19}" type="sibTrans" cxnId="{7A1C6AC9-49D9-4D7A-9311-4EB2BA324C5B}">
      <dgm:prSet/>
      <dgm:spPr/>
      <dgm:t>
        <a:bodyPr/>
        <a:lstStyle/>
        <a:p>
          <a:endParaRPr lang="en-US"/>
        </a:p>
      </dgm:t>
    </dgm:pt>
    <dgm:pt modelId="{33A1BE6B-87C8-4E94-A6A6-2A14B90B7424}">
      <dgm:prSet phldrT="[Text]"/>
      <dgm:spPr/>
      <dgm:t>
        <a:bodyPr/>
        <a:lstStyle/>
        <a:p>
          <a:r>
            <a:rPr lang="en-US" dirty="0" smtClean="0"/>
            <a:t>To provide a vehicle for LEAs to contact the state for support and technical assistance. During testing, it will be the best way to submit secure documentation on a variety of assessment issues. It has been used for SEDS questions and enrollment audit activities in the past.</a:t>
          </a:r>
          <a:endParaRPr lang="en-US" dirty="0"/>
        </a:p>
      </dgm:t>
    </dgm:pt>
    <dgm:pt modelId="{70114A81-DF03-4B7A-9F79-21DCAFB5197B}" type="parTrans" cxnId="{1E42D423-AB37-47FC-A75E-257C73FF5BEE}">
      <dgm:prSet/>
      <dgm:spPr/>
      <dgm:t>
        <a:bodyPr/>
        <a:lstStyle/>
        <a:p>
          <a:endParaRPr lang="en-US"/>
        </a:p>
      </dgm:t>
    </dgm:pt>
    <dgm:pt modelId="{D931AA5A-5560-4E36-8FAA-02B9F963024C}" type="sibTrans" cxnId="{1E42D423-AB37-47FC-A75E-257C73FF5BEE}">
      <dgm:prSet/>
      <dgm:spPr/>
      <dgm:t>
        <a:bodyPr/>
        <a:lstStyle/>
        <a:p>
          <a:endParaRPr lang="en-US"/>
        </a:p>
      </dgm:t>
    </dgm:pt>
    <dgm:pt modelId="{31662DDB-D739-4935-8DF6-2A0B091EDB6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O</a:t>
          </a:r>
          <a:r>
            <a:rPr lang="en-US" dirty="0" smtClean="0"/>
            <a:t>nly the </a:t>
          </a:r>
          <a:r>
            <a:rPr lang="en-US" b="1" dirty="0" smtClean="0"/>
            <a:t>LEA Special Education Points of Contact (LEA SE POC)</a:t>
          </a:r>
          <a:r>
            <a:rPr lang="en-US" dirty="0" smtClean="0"/>
            <a:t>, </a:t>
          </a:r>
          <a:r>
            <a:rPr lang="en-US" b="1" dirty="0" smtClean="0"/>
            <a:t>LEA Data Managers/Registrars</a:t>
          </a:r>
          <a:r>
            <a:rPr lang="en-US" dirty="0" smtClean="0"/>
            <a:t>, and </a:t>
          </a:r>
          <a:r>
            <a:rPr lang="en-US" b="1" dirty="0" smtClean="0"/>
            <a:t>LEA Assessment Coordinators </a:t>
          </a:r>
          <a:r>
            <a:rPr lang="en-US" dirty="0" smtClean="0"/>
            <a:t>should have access to the OST. Everyone with an LEA Coordinator level permission in Pearson Access Next was added as an OST user recently.</a:t>
          </a:r>
          <a:endParaRPr lang="en-US" dirty="0"/>
        </a:p>
      </dgm:t>
    </dgm:pt>
    <dgm:pt modelId="{D2094A32-B76C-4CF3-B93E-12E3C9C3F50F}" type="parTrans" cxnId="{728DCF91-E726-4435-9BDC-8DFABA67BC8E}">
      <dgm:prSet/>
      <dgm:spPr/>
      <dgm:t>
        <a:bodyPr/>
        <a:lstStyle/>
        <a:p>
          <a:endParaRPr lang="en-US"/>
        </a:p>
      </dgm:t>
    </dgm:pt>
    <dgm:pt modelId="{D24F5932-A959-47BF-8BF8-4CE55C1ED7D6}" type="sibTrans" cxnId="{728DCF91-E726-4435-9BDC-8DFABA67BC8E}">
      <dgm:prSet/>
      <dgm:spPr/>
      <dgm:t>
        <a:bodyPr/>
        <a:lstStyle/>
        <a:p>
          <a:endParaRPr lang="en-US"/>
        </a:p>
      </dgm:t>
    </dgm:pt>
    <dgm:pt modelId="{5EB4AF73-3996-4962-9D52-F2E8704CD5D9}">
      <dgm:prSet phldrT="[Text]"/>
      <dgm:spPr/>
      <dgm:t>
        <a:bodyPr/>
        <a:lstStyle/>
        <a:p>
          <a:r>
            <a:rPr lang="en-US" b="1" dirty="0" smtClean="0"/>
            <a:t>Q: Who should have access to the </a:t>
          </a:r>
          <a:r>
            <a:rPr lang="en-US" b="1" dirty="0" err="1" smtClean="0"/>
            <a:t>OST</a:t>
          </a:r>
          <a:r>
            <a:rPr lang="en-US" b="1" dirty="0" smtClean="0"/>
            <a:t>?</a:t>
          </a:r>
          <a:endParaRPr lang="en-US" dirty="0"/>
        </a:p>
      </dgm:t>
    </dgm:pt>
    <dgm:pt modelId="{5E06E48A-421F-4BDF-AD90-6C0E26692B9D}" type="sibTrans" cxnId="{60086BA7-CDB8-45A1-8599-AD4A4273B7D7}">
      <dgm:prSet/>
      <dgm:spPr/>
      <dgm:t>
        <a:bodyPr/>
        <a:lstStyle/>
        <a:p>
          <a:endParaRPr lang="en-US"/>
        </a:p>
      </dgm:t>
    </dgm:pt>
    <dgm:pt modelId="{1DE9A181-E838-4C27-91C2-5767A4E361D9}" type="parTrans" cxnId="{60086BA7-CDB8-45A1-8599-AD4A4273B7D7}">
      <dgm:prSet/>
      <dgm:spPr/>
      <dgm:t>
        <a:bodyPr/>
        <a:lstStyle/>
        <a:p>
          <a:endParaRPr lang="en-US"/>
        </a:p>
      </dgm:t>
    </dgm:pt>
    <dgm:pt modelId="{25772A13-636E-4FE8-98B8-60B285D584B4}">
      <dgm:prSet phldrT="[Text]"/>
      <dgm:spPr/>
      <dgm:t>
        <a:bodyPr/>
        <a:lstStyle/>
        <a:p>
          <a:r>
            <a:rPr lang="en-US" b="1" dirty="0" smtClean="0"/>
            <a:t>Q: How do I access the OST?</a:t>
          </a:r>
          <a:endParaRPr lang="en-US" b="1" dirty="0"/>
        </a:p>
      </dgm:t>
    </dgm:pt>
    <dgm:pt modelId="{D7BA159F-2A67-457B-B2FA-6C6A2E5BDE56}" type="parTrans" cxnId="{BA03D31F-1D55-4336-9AEC-11DCB8538E2D}">
      <dgm:prSet/>
      <dgm:spPr/>
      <dgm:t>
        <a:bodyPr/>
        <a:lstStyle/>
        <a:p>
          <a:endParaRPr lang="en-US"/>
        </a:p>
      </dgm:t>
    </dgm:pt>
    <dgm:pt modelId="{EB31675D-EF86-4252-8F7D-C2340AD4CA12}" type="sibTrans" cxnId="{BA03D31F-1D55-4336-9AEC-11DCB8538E2D}">
      <dgm:prSet/>
      <dgm:spPr/>
      <dgm:t>
        <a:bodyPr/>
        <a:lstStyle/>
        <a:p>
          <a:endParaRPr lang="en-US"/>
        </a:p>
      </dgm:t>
    </dgm:pt>
    <dgm:pt modelId="{CE005C7A-1F6F-4EE4-B1E8-F12A77154744}">
      <dgm:prSet phldrT="[Text]"/>
      <dgm:spPr/>
      <dgm:t>
        <a:bodyPr/>
        <a:lstStyle/>
        <a:p>
          <a:r>
            <a:rPr lang="en-US" b="0" dirty="0" smtClean="0"/>
            <a:t>Login via </a:t>
          </a:r>
          <a:r>
            <a:rPr lang="en-US" dirty="0" smtClean="0">
              <a:solidFill>
                <a:prstClr val="black"/>
              </a:solidFill>
              <a:latin typeface="Calibri"/>
              <a:hlinkClick xmlns:r="http://schemas.openxmlformats.org/officeDocument/2006/relationships" r:id="rId1"/>
            </a:rPr>
            <a:t>https://octo.quickbase.com</a:t>
          </a:r>
          <a:r>
            <a:rPr lang="en-US" dirty="0" smtClean="0">
              <a:solidFill>
                <a:prstClr val="black"/>
              </a:solidFill>
              <a:latin typeface="Calibri"/>
            </a:rPr>
            <a:t>. New users should  have recently received an invitation to join. If you are unable to login, email </a:t>
          </a:r>
          <a:r>
            <a:rPr lang="en-US" dirty="0" smtClean="0">
              <a:solidFill>
                <a:prstClr val="black"/>
              </a:solidFill>
              <a:latin typeface="Calibri"/>
              <a:hlinkClick xmlns:r="http://schemas.openxmlformats.org/officeDocument/2006/relationships" r:id="rId2"/>
            </a:rPr>
            <a:t>osse.assessment@dc.gov</a:t>
          </a:r>
          <a:r>
            <a:rPr lang="en-US" dirty="0" smtClean="0">
              <a:solidFill>
                <a:prstClr val="black"/>
              </a:solidFill>
              <a:latin typeface="Calibri"/>
            </a:rPr>
            <a:t> for assistance.</a:t>
          </a:r>
          <a:endParaRPr lang="en-US" b="0" dirty="0"/>
        </a:p>
      </dgm:t>
    </dgm:pt>
    <dgm:pt modelId="{867CB646-E29C-4BDD-869B-E821E25F85C5}" type="parTrans" cxnId="{B7A8D65B-0330-4035-80C8-85D7DD967C1C}">
      <dgm:prSet/>
      <dgm:spPr/>
      <dgm:t>
        <a:bodyPr/>
        <a:lstStyle/>
        <a:p>
          <a:endParaRPr lang="en-US"/>
        </a:p>
      </dgm:t>
    </dgm:pt>
    <dgm:pt modelId="{306E8101-C844-430B-A5E2-FA4055AFCDDE}" type="sibTrans" cxnId="{B7A8D65B-0330-4035-80C8-85D7DD967C1C}">
      <dgm:prSet/>
      <dgm:spPr/>
      <dgm:t>
        <a:bodyPr/>
        <a:lstStyle/>
        <a:p>
          <a:endParaRPr lang="en-US"/>
        </a:p>
      </dgm:t>
    </dgm:pt>
    <dgm:pt modelId="{127C25C5-7FAF-440D-84E6-1CA8ED2978FC}" type="pres">
      <dgm:prSet presAssocID="{A777BF5B-4DE6-4A9A-8DB4-0154E23917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07081C-9C9B-4D15-B5A9-845FF791109B}" type="pres">
      <dgm:prSet presAssocID="{BA2B182F-405B-460B-94D5-2608002239F4}" presName="linNode" presStyleCnt="0"/>
      <dgm:spPr/>
    </dgm:pt>
    <dgm:pt modelId="{F730DA46-0840-42D9-965E-B0E3E2247F25}" type="pres">
      <dgm:prSet presAssocID="{BA2B182F-405B-460B-94D5-2608002239F4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4E79F-056A-4323-AD5D-7F67E65A7B75}" type="pres">
      <dgm:prSet presAssocID="{BA2B182F-405B-460B-94D5-2608002239F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28350-65CF-4E6D-879E-7938CADB8F01}" type="pres">
      <dgm:prSet presAssocID="{1404BD9A-A784-4E66-9DB8-ED9E4FA21A19}" presName="sp" presStyleCnt="0"/>
      <dgm:spPr/>
    </dgm:pt>
    <dgm:pt modelId="{821C1B0A-B865-43D6-894A-AC0F2B37BEC6}" type="pres">
      <dgm:prSet presAssocID="{5EB4AF73-3996-4962-9D52-F2E8704CD5D9}" presName="linNode" presStyleCnt="0"/>
      <dgm:spPr/>
    </dgm:pt>
    <dgm:pt modelId="{291D8A82-946B-4159-8EDD-F02853055488}" type="pres">
      <dgm:prSet presAssocID="{5EB4AF73-3996-4962-9D52-F2E8704CD5D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B0548E-C263-480E-96D7-AD0B3F297825}" type="pres">
      <dgm:prSet presAssocID="{5EB4AF73-3996-4962-9D52-F2E8704CD5D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F37E62-6663-4D45-A6DB-B3A3DBF51833}" type="pres">
      <dgm:prSet presAssocID="{5E06E48A-421F-4BDF-AD90-6C0E26692B9D}" presName="sp" presStyleCnt="0"/>
      <dgm:spPr/>
    </dgm:pt>
    <dgm:pt modelId="{6460B824-9D4C-4FA7-9A77-EEC63F882984}" type="pres">
      <dgm:prSet presAssocID="{25772A13-636E-4FE8-98B8-60B285D584B4}" presName="linNode" presStyleCnt="0"/>
      <dgm:spPr/>
    </dgm:pt>
    <dgm:pt modelId="{82EE1415-B930-40A1-B56A-1233CD12F162}" type="pres">
      <dgm:prSet presAssocID="{25772A13-636E-4FE8-98B8-60B285D584B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3DD599-81C4-4629-B4BE-AF5BC6D63370}" type="pres">
      <dgm:prSet presAssocID="{25772A13-636E-4FE8-98B8-60B285D584B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0112CA-7BB0-432E-9C79-5EFD86CC7E18}" type="presOf" srcId="{CE005C7A-1F6F-4EE4-B1E8-F12A77154744}" destId="{B03DD599-81C4-4629-B4BE-AF5BC6D63370}" srcOrd="0" destOrd="0" presId="urn:microsoft.com/office/officeart/2005/8/layout/vList5"/>
    <dgm:cxn modelId="{D6A27C73-F1A9-40A8-B0AD-D86702975F13}" type="presOf" srcId="{A777BF5B-4DE6-4A9A-8DB4-0154E239172C}" destId="{127C25C5-7FAF-440D-84E6-1CA8ED2978FC}" srcOrd="0" destOrd="0" presId="urn:microsoft.com/office/officeart/2005/8/layout/vList5"/>
    <dgm:cxn modelId="{73245ABE-E3A2-48B4-8E73-71216D2506B1}" type="presOf" srcId="{25772A13-636E-4FE8-98B8-60B285D584B4}" destId="{82EE1415-B930-40A1-B56A-1233CD12F162}" srcOrd="0" destOrd="0" presId="urn:microsoft.com/office/officeart/2005/8/layout/vList5"/>
    <dgm:cxn modelId="{BB4F2977-D9CC-44BD-ABD2-9F05972F7E86}" type="presOf" srcId="{BA2B182F-405B-460B-94D5-2608002239F4}" destId="{F730DA46-0840-42D9-965E-B0E3E2247F25}" srcOrd="0" destOrd="0" presId="urn:microsoft.com/office/officeart/2005/8/layout/vList5"/>
    <dgm:cxn modelId="{1E42D423-AB37-47FC-A75E-257C73FF5BEE}" srcId="{BA2B182F-405B-460B-94D5-2608002239F4}" destId="{33A1BE6B-87C8-4E94-A6A6-2A14B90B7424}" srcOrd="0" destOrd="0" parTransId="{70114A81-DF03-4B7A-9F79-21DCAFB5197B}" sibTransId="{D931AA5A-5560-4E36-8FAA-02B9F963024C}"/>
    <dgm:cxn modelId="{4F8994E9-216D-4378-83D5-8BA9DA226A81}" type="presOf" srcId="{31662DDB-D739-4935-8DF6-2A0B091EDB66}" destId="{14B0548E-C263-480E-96D7-AD0B3F297825}" srcOrd="0" destOrd="0" presId="urn:microsoft.com/office/officeart/2005/8/layout/vList5"/>
    <dgm:cxn modelId="{BA03D31F-1D55-4336-9AEC-11DCB8538E2D}" srcId="{A777BF5B-4DE6-4A9A-8DB4-0154E239172C}" destId="{25772A13-636E-4FE8-98B8-60B285D584B4}" srcOrd="2" destOrd="0" parTransId="{D7BA159F-2A67-457B-B2FA-6C6A2E5BDE56}" sibTransId="{EB31675D-EF86-4252-8F7D-C2340AD4CA12}"/>
    <dgm:cxn modelId="{728DCF91-E726-4435-9BDC-8DFABA67BC8E}" srcId="{5EB4AF73-3996-4962-9D52-F2E8704CD5D9}" destId="{31662DDB-D739-4935-8DF6-2A0B091EDB66}" srcOrd="0" destOrd="0" parTransId="{D2094A32-B76C-4CF3-B93E-12E3C9C3F50F}" sibTransId="{D24F5932-A959-47BF-8BF8-4CE55C1ED7D6}"/>
    <dgm:cxn modelId="{7A1C6AC9-49D9-4D7A-9311-4EB2BA324C5B}" srcId="{A777BF5B-4DE6-4A9A-8DB4-0154E239172C}" destId="{BA2B182F-405B-460B-94D5-2608002239F4}" srcOrd="0" destOrd="0" parTransId="{5B97B001-4083-4BEF-9109-CE6ED7A29219}" sibTransId="{1404BD9A-A784-4E66-9DB8-ED9E4FA21A19}"/>
    <dgm:cxn modelId="{2A0F6E0B-0485-4525-96F1-EECDAFAD16F8}" type="presOf" srcId="{5EB4AF73-3996-4962-9D52-F2E8704CD5D9}" destId="{291D8A82-946B-4159-8EDD-F02853055488}" srcOrd="0" destOrd="0" presId="urn:microsoft.com/office/officeart/2005/8/layout/vList5"/>
    <dgm:cxn modelId="{B7A8D65B-0330-4035-80C8-85D7DD967C1C}" srcId="{25772A13-636E-4FE8-98B8-60B285D584B4}" destId="{CE005C7A-1F6F-4EE4-B1E8-F12A77154744}" srcOrd="0" destOrd="0" parTransId="{867CB646-E29C-4BDD-869B-E821E25F85C5}" sibTransId="{306E8101-C844-430B-A5E2-FA4055AFCDDE}"/>
    <dgm:cxn modelId="{60086BA7-CDB8-45A1-8599-AD4A4273B7D7}" srcId="{A777BF5B-4DE6-4A9A-8DB4-0154E239172C}" destId="{5EB4AF73-3996-4962-9D52-F2E8704CD5D9}" srcOrd="1" destOrd="0" parTransId="{1DE9A181-E838-4C27-91C2-5767A4E361D9}" sibTransId="{5E06E48A-421F-4BDF-AD90-6C0E26692B9D}"/>
    <dgm:cxn modelId="{C33BB482-D162-49F4-AAE3-7D02E962439B}" type="presOf" srcId="{33A1BE6B-87C8-4E94-A6A6-2A14B90B7424}" destId="{B354E79F-056A-4323-AD5D-7F67E65A7B75}" srcOrd="0" destOrd="0" presId="urn:microsoft.com/office/officeart/2005/8/layout/vList5"/>
    <dgm:cxn modelId="{A41530B9-71EC-4FE9-A99D-E836DF1548C7}" type="presParOf" srcId="{127C25C5-7FAF-440D-84E6-1CA8ED2978FC}" destId="{6E07081C-9C9B-4D15-B5A9-845FF791109B}" srcOrd="0" destOrd="0" presId="urn:microsoft.com/office/officeart/2005/8/layout/vList5"/>
    <dgm:cxn modelId="{A80DBB87-80FC-4AD2-8D4B-CFA2F8451ED2}" type="presParOf" srcId="{6E07081C-9C9B-4D15-B5A9-845FF791109B}" destId="{F730DA46-0840-42D9-965E-B0E3E2247F25}" srcOrd="0" destOrd="0" presId="urn:microsoft.com/office/officeart/2005/8/layout/vList5"/>
    <dgm:cxn modelId="{8521F132-D896-4456-8F10-156A491EE865}" type="presParOf" srcId="{6E07081C-9C9B-4D15-B5A9-845FF791109B}" destId="{B354E79F-056A-4323-AD5D-7F67E65A7B75}" srcOrd="1" destOrd="0" presId="urn:microsoft.com/office/officeart/2005/8/layout/vList5"/>
    <dgm:cxn modelId="{DD737E64-8140-49FE-B742-671F2D3C7F11}" type="presParOf" srcId="{127C25C5-7FAF-440D-84E6-1CA8ED2978FC}" destId="{BD528350-65CF-4E6D-879E-7938CADB8F01}" srcOrd="1" destOrd="0" presId="urn:microsoft.com/office/officeart/2005/8/layout/vList5"/>
    <dgm:cxn modelId="{614A0AD0-70F9-4CF3-9BE4-97B17920018E}" type="presParOf" srcId="{127C25C5-7FAF-440D-84E6-1CA8ED2978FC}" destId="{821C1B0A-B865-43D6-894A-AC0F2B37BEC6}" srcOrd="2" destOrd="0" presId="urn:microsoft.com/office/officeart/2005/8/layout/vList5"/>
    <dgm:cxn modelId="{552B115C-DAA9-4B0B-9DA8-D03C2510471A}" type="presParOf" srcId="{821C1B0A-B865-43D6-894A-AC0F2B37BEC6}" destId="{291D8A82-946B-4159-8EDD-F02853055488}" srcOrd="0" destOrd="0" presId="urn:microsoft.com/office/officeart/2005/8/layout/vList5"/>
    <dgm:cxn modelId="{D6A095A9-B25F-4C7D-84F1-2194C2340CFE}" type="presParOf" srcId="{821C1B0A-B865-43D6-894A-AC0F2B37BEC6}" destId="{14B0548E-C263-480E-96D7-AD0B3F297825}" srcOrd="1" destOrd="0" presId="urn:microsoft.com/office/officeart/2005/8/layout/vList5"/>
    <dgm:cxn modelId="{62930385-C1BD-4DE7-AFB5-F23556F23448}" type="presParOf" srcId="{127C25C5-7FAF-440D-84E6-1CA8ED2978FC}" destId="{96F37E62-6663-4D45-A6DB-B3A3DBF51833}" srcOrd="3" destOrd="0" presId="urn:microsoft.com/office/officeart/2005/8/layout/vList5"/>
    <dgm:cxn modelId="{CDF61E3D-736C-4195-B1E5-477CEB303C95}" type="presParOf" srcId="{127C25C5-7FAF-440D-84E6-1CA8ED2978FC}" destId="{6460B824-9D4C-4FA7-9A77-EEC63F882984}" srcOrd="4" destOrd="0" presId="urn:microsoft.com/office/officeart/2005/8/layout/vList5"/>
    <dgm:cxn modelId="{301D74F2-63F7-41D1-954E-CDE24C76E082}" type="presParOf" srcId="{6460B824-9D4C-4FA7-9A77-EEC63F882984}" destId="{82EE1415-B930-40A1-B56A-1233CD12F162}" srcOrd="0" destOrd="0" presId="urn:microsoft.com/office/officeart/2005/8/layout/vList5"/>
    <dgm:cxn modelId="{D40A414E-2AD3-454A-89B3-FCBE7E29C501}" type="presParOf" srcId="{6460B824-9D4C-4FA7-9A77-EEC63F882984}" destId="{B03DD599-81C4-4629-B4BE-AF5BC6D6337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4E79F-056A-4323-AD5D-7F67E65A7B75}">
      <dsp:nvSpPr>
        <dsp:cNvPr id="0" name=""/>
        <dsp:cNvSpPr/>
      </dsp:nvSpPr>
      <dsp:spPr>
        <a:xfrm rot="5400000">
          <a:off x="4779859" y="-1772373"/>
          <a:ext cx="1218009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To provide a vehicle for LEAs to contact the state for support and technical assistance. During testing, it will be the best way to submit secure documentation on a variety of assessment issues. It has been used for SEDS questions and enrollment audit activities in the past.</a:t>
          </a:r>
          <a:endParaRPr lang="en-US" sz="1400" kern="1200" dirty="0"/>
        </a:p>
      </dsp:txBody>
      <dsp:txXfrm rot="-5400000">
        <a:off x="2852928" y="214016"/>
        <a:ext cx="5012414" cy="1099093"/>
      </dsp:txXfrm>
    </dsp:sp>
    <dsp:sp modelId="{F730DA46-0840-42D9-965E-B0E3E2247F25}">
      <dsp:nvSpPr>
        <dsp:cNvPr id="0" name=""/>
        <dsp:cNvSpPr/>
      </dsp:nvSpPr>
      <dsp:spPr>
        <a:xfrm>
          <a:off x="0" y="2306"/>
          <a:ext cx="2852928" cy="1522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Q: What is the purpose of the </a:t>
          </a:r>
          <a:r>
            <a:rPr lang="en-US" sz="3000" b="1" kern="1200" dirty="0" err="1" smtClean="0"/>
            <a:t>OST</a:t>
          </a:r>
          <a:r>
            <a:rPr lang="en-US" sz="3000" b="1" kern="1200" dirty="0" smtClean="0"/>
            <a:t>?</a:t>
          </a:r>
          <a:endParaRPr lang="en-US" sz="3000" kern="1200" dirty="0"/>
        </a:p>
      </dsp:txBody>
      <dsp:txXfrm>
        <a:off x="74323" y="76629"/>
        <a:ext cx="2704282" cy="1373865"/>
      </dsp:txXfrm>
    </dsp:sp>
    <dsp:sp modelId="{14B0548E-C263-480E-96D7-AD0B3F297825}">
      <dsp:nvSpPr>
        <dsp:cNvPr id="0" name=""/>
        <dsp:cNvSpPr/>
      </dsp:nvSpPr>
      <dsp:spPr>
        <a:xfrm rot="5400000">
          <a:off x="4779859" y="-173736"/>
          <a:ext cx="1218009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solidFill>
                <a:schemeClr val="tx1"/>
              </a:solidFill>
            </a:rPr>
            <a:t>O</a:t>
          </a:r>
          <a:r>
            <a:rPr lang="en-US" sz="1400" kern="1200" dirty="0" smtClean="0"/>
            <a:t>nly the </a:t>
          </a:r>
          <a:r>
            <a:rPr lang="en-US" sz="1400" b="1" kern="1200" dirty="0" smtClean="0"/>
            <a:t>LEA Special Education Points of Contact (LEA SE POC)</a:t>
          </a:r>
          <a:r>
            <a:rPr lang="en-US" sz="1400" kern="1200" dirty="0" smtClean="0"/>
            <a:t>, </a:t>
          </a:r>
          <a:r>
            <a:rPr lang="en-US" sz="1400" b="1" kern="1200" dirty="0" smtClean="0"/>
            <a:t>LEA Data Managers/Registrars</a:t>
          </a:r>
          <a:r>
            <a:rPr lang="en-US" sz="1400" kern="1200" dirty="0" smtClean="0"/>
            <a:t>, and </a:t>
          </a:r>
          <a:r>
            <a:rPr lang="en-US" sz="1400" b="1" kern="1200" dirty="0" smtClean="0"/>
            <a:t>LEA Assessment Coordinators </a:t>
          </a:r>
          <a:r>
            <a:rPr lang="en-US" sz="1400" kern="1200" dirty="0" smtClean="0"/>
            <a:t>should have access to the OST. Everyone with an LEA Coordinator level permission in Pearson Access Next was added as an OST user recently.</a:t>
          </a:r>
          <a:endParaRPr lang="en-US" sz="1400" kern="1200" dirty="0"/>
        </a:p>
      </dsp:txBody>
      <dsp:txXfrm rot="-5400000">
        <a:off x="2852928" y="1812653"/>
        <a:ext cx="5012414" cy="1099093"/>
      </dsp:txXfrm>
    </dsp:sp>
    <dsp:sp modelId="{291D8A82-946B-4159-8EDD-F02853055488}">
      <dsp:nvSpPr>
        <dsp:cNvPr id="0" name=""/>
        <dsp:cNvSpPr/>
      </dsp:nvSpPr>
      <dsp:spPr>
        <a:xfrm>
          <a:off x="0" y="1600944"/>
          <a:ext cx="2852928" cy="1522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Q: Who should have access to the </a:t>
          </a:r>
          <a:r>
            <a:rPr lang="en-US" sz="3000" b="1" kern="1200" dirty="0" err="1" smtClean="0"/>
            <a:t>OST</a:t>
          </a:r>
          <a:r>
            <a:rPr lang="en-US" sz="3000" b="1" kern="1200" dirty="0" smtClean="0"/>
            <a:t>?</a:t>
          </a:r>
          <a:endParaRPr lang="en-US" sz="3000" kern="1200" dirty="0"/>
        </a:p>
      </dsp:txBody>
      <dsp:txXfrm>
        <a:off x="74323" y="1675267"/>
        <a:ext cx="2704282" cy="1373865"/>
      </dsp:txXfrm>
    </dsp:sp>
    <dsp:sp modelId="{B03DD599-81C4-4629-B4BE-AF5BC6D63370}">
      <dsp:nvSpPr>
        <dsp:cNvPr id="0" name=""/>
        <dsp:cNvSpPr/>
      </dsp:nvSpPr>
      <dsp:spPr>
        <a:xfrm rot="5400000">
          <a:off x="4779859" y="1424901"/>
          <a:ext cx="1218009" cy="5071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Login via </a:t>
          </a:r>
          <a:r>
            <a:rPr lang="en-US" sz="1400" kern="1200" dirty="0" smtClean="0">
              <a:solidFill>
                <a:prstClr val="black"/>
              </a:solidFill>
              <a:latin typeface="Calibri"/>
              <a:hlinkClick xmlns:r="http://schemas.openxmlformats.org/officeDocument/2006/relationships" r:id="rId1"/>
            </a:rPr>
            <a:t>https://octo.quickbase.com</a:t>
          </a:r>
          <a:r>
            <a:rPr lang="en-US" sz="1400" kern="1200" dirty="0" smtClean="0">
              <a:solidFill>
                <a:prstClr val="black"/>
              </a:solidFill>
              <a:latin typeface="Calibri"/>
            </a:rPr>
            <a:t>. New users should  have recently received an invitation to join. If you are unable to login, email </a:t>
          </a:r>
          <a:r>
            <a:rPr lang="en-US" sz="1400" kern="1200" dirty="0" smtClean="0">
              <a:solidFill>
                <a:prstClr val="black"/>
              </a:solidFill>
              <a:latin typeface="Calibri"/>
              <a:hlinkClick xmlns:r="http://schemas.openxmlformats.org/officeDocument/2006/relationships" r:id="rId2"/>
            </a:rPr>
            <a:t>osse.assessment@dc.gov</a:t>
          </a:r>
          <a:r>
            <a:rPr lang="en-US" sz="1400" kern="1200" dirty="0" smtClean="0">
              <a:solidFill>
                <a:prstClr val="black"/>
              </a:solidFill>
              <a:latin typeface="Calibri"/>
            </a:rPr>
            <a:t> for assistance.</a:t>
          </a:r>
          <a:endParaRPr lang="en-US" sz="1400" b="0" kern="1200" dirty="0"/>
        </a:p>
      </dsp:txBody>
      <dsp:txXfrm rot="-5400000">
        <a:off x="2852928" y="3411290"/>
        <a:ext cx="5012414" cy="1099093"/>
      </dsp:txXfrm>
    </dsp:sp>
    <dsp:sp modelId="{82EE1415-B930-40A1-B56A-1233CD12F162}">
      <dsp:nvSpPr>
        <dsp:cNvPr id="0" name=""/>
        <dsp:cNvSpPr/>
      </dsp:nvSpPr>
      <dsp:spPr>
        <a:xfrm>
          <a:off x="0" y="3199581"/>
          <a:ext cx="2852928" cy="1522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/>
            <a:t>Q: How do I access the OST?</a:t>
          </a:r>
          <a:endParaRPr lang="en-US" sz="3000" b="1" kern="1200" dirty="0"/>
        </a:p>
      </dsp:txBody>
      <dsp:txXfrm>
        <a:off x="74323" y="3273904"/>
        <a:ext cx="2704282" cy="1373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BAED-84E1-4EDB-93F6-153F27F8CAD9}" type="datetimeFigureOut">
              <a:rPr lang="en-US" smtClean="0"/>
              <a:t>3/9/2016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4A1AA-05B2-4857-A524-11072E484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8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4A1AA-05B2-4857-A524-11072E4849D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7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49F70-8EEF-4401-A036-82B799D724B8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6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D8840-8C09-487B-A3D2-87289FF61722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8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6DE72-AD45-4DBE-9FA5-241C96E11FA3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emplate blue-green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-1808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167860"/>
            <a:ext cx="2133600" cy="24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260B953-903C-4859-8DE6-06087B3D1933}" type="datetime1">
              <a:rPr lang="en-US" smtClean="0"/>
              <a:t>3/9/2016</a:t>
            </a:fld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167860"/>
            <a:ext cx="2895600" cy="24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3" y="1554170"/>
            <a:ext cx="8239125" cy="425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58623" y="5906287"/>
            <a:ext cx="8826760" cy="746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88307" y="6540704"/>
            <a:ext cx="2133600" cy="24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ECFA6E51-6F87-5242-8E0F-E81FBA03EC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 template blue-green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922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58622" y="5916098"/>
            <a:ext cx="8826760" cy="7464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2452" y="6549711"/>
            <a:ext cx="2133600" cy="24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CFA6E51-6F87-5242-8E0F-E81FBA03EC4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2" y="1554170"/>
            <a:ext cx="8239125" cy="4257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7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9353" y="135836"/>
            <a:ext cx="8625294" cy="3660769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4048609" y="3220797"/>
            <a:ext cx="1046783" cy="1151615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743281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4407856"/>
            <a:ext cx="6400800" cy="98643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650ACB4-B6F1-47AE-85E9-4733875D72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E3A80FF-DE37-47B6-998A-A34216B500D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OSSE LOGO DIMENSIONAL WITH CLIPPING PATH 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01" y="3200421"/>
            <a:ext cx="1046783" cy="115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6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69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15728"/>
            <a:ext cx="8229600" cy="4910435"/>
          </a:xfr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  <a:lvl2pPr>
              <a:defRPr>
                <a:solidFill>
                  <a:srgbClr val="7F7F7F"/>
                </a:solidFill>
              </a:defRPr>
            </a:lvl2pPr>
            <a:lvl3pPr>
              <a:defRPr>
                <a:solidFill>
                  <a:srgbClr val="7F7F7F"/>
                </a:solidFill>
              </a:defRPr>
            </a:lvl3pPr>
            <a:lvl4pPr>
              <a:defRPr>
                <a:solidFill>
                  <a:srgbClr val="7F7F7F"/>
                </a:solidFill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9924922-E62B-40E6-B63B-668FC8A01A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38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52899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59353" y="135837"/>
            <a:ext cx="4331748" cy="1290438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810326" y="599247"/>
            <a:ext cx="1523348" cy="1523348"/>
          </a:xfrm>
          <a:prstGeom prst="round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2313" y="329984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08044"/>
            <a:ext cx="7772400" cy="69179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B029CC32-A711-4F28-9213-430216327C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4" descr="OSSE LOGO DIMENSIONAL WITH CLIPPING PATH CMY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632" y="550136"/>
            <a:ext cx="1523348" cy="1675906"/>
          </a:xfrm>
          <a:prstGeom prst="rect">
            <a:avLst/>
          </a:prstGeom>
          <a:effectLst/>
        </p:spPr>
      </p:pic>
      <p:sp>
        <p:nvSpPr>
          <p:cNvPr id="16" name="Rectangle 15"/>
          <p:cNvSpPr/>
          <p:nvPr userDrawn="1"/>
        </p:nvSpPr>
        <p:spPr>
          <a:xfrm>
            <a:off x="4387354" y="135836"/>
            <a:ext cx="339579" cy="536550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087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8938"/>
            <a:ext cx="4038600" cy="4917226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C9E1076E-2D54-4F6F-BDB4-0175BC5B40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4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259353" y="135836"/>
            <a:ext cx="8625294" cy="957642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884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05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82819"/>
            <a:ext cx="4040188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4305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B8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82819"/>
            <a:ext cx="4041775" cy="4243344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133FD0C-4849-4DAB-B85B-9B1F2A9EE4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54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259353" y="135836"/>
            <a:ext cx="3265472" cy="6119394"/>
          </a:xfrm>
          <a:prstGeom prst="rect">
            <a:avLst/>
          </a:prstGeom>
          <a:solidFill>
            <a:srgbClr val="004B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noFill/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39ED4860-C01C-4C73-9A08-264F5D0646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75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9699-5A95-4FF6-BA68-6552E6F2B3D8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259353" y="135836"/>
            <a:ext cx="8625294" cy="6119394"/>
          </a:xfrm>
          <a:prstGeom prst="rect">
            <a:avLst/>
          </a:prstGeom>
          <a:solidFill>
            <a:srgbClr val="004B8D"/>
          </a:solidFill>
          <a:ln w="38100" cmpd="sng">
            <a:solidFill>
              <a:srgbClr val="004B8D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C9E3B3F-0AAB-4C09-AF67-A03FE0415F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9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4A48B-C7C0-4A75-B8F9-0B6EDC2B131B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41B6-C49C-4402-B876-42EB324FD86E}" type="datetime1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D4218-10E8-429F-A683-A5A29279F685}" type="datetime1">
              <a:rPr lang="en-US" smtClean="0"/>
              <a:t>3/9/2016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1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F8A-33BB-49B4-A0EB-CEF9C274D654}" type="datetime1">
              <a:rPr lang="en-US" smtClean="0"/>
              <a:t>3/9/2016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7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71AFF-0C5A-4230-8793-A36255DA438D}" type="datetime1">
              <a:rPr lang="en-US" smtClean="0"/>
              <a:t>3/9/2016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50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40AA8-C29C-49BA-9A4F-5881C791B814}" type="datetime1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930C3-96E8-4D9F-BA49-D5F80DAE9FC1}" type="datetime1">
              <a:rPr lang="en-US" smtClean="0"/>
              <a:t>3/9/2016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7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9EBC1-FC16-4386-A461-096AB9C3BB29}" type="datetime1">
              <a:rPr lang="en-US" smtClean="0"/>
              <a:t>3/9/2016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4454-C13E-4F66-8FB0-E31DC1E0A7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BAB3B76-4B79-4F4B-BD9C-7BD298EB6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CCA309E-709A-5449-B092-4F68568809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16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arcc.pearson.com/technology-setup/" TargetMode="External"/><Relationship Id="rId2" Type="http://schemas.openxmlformats.org/officeDocument/2006/relationships/hyperlink" Target="mailto:parcc@support.pearson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osse.dc.gov/parcc/leas/2015-16resource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arcc.pearson.com/technology-setup/" TargetMode="External"/><Relationship Id="rId2" Type="http://schemas.openxmlformats.org/officeDocument/2006/relationships/hyperlink" Target="mailto:parcc@support.pearson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osse.dc.gov/parcc/leas/2015-16resource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osse.assessment@dc.gov" TargetMode="External"/><Relationship Id="rId2" Type="http://schemas.openxmlformats.org/officeDocument/2006/relationships/hyperlink" Target="https://octo.quickbase.com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609600"/>
            <a:ext cx="8153400" cy="51816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/>
              <a:t>Before we get started…</a:t>
            </a:r>
          </a:p>
          <a:p>
            <a:endParaRPr lang="en-US" sz="2400" dirty="0" smtClean="0"/>
          </a:p>
          <a:p>
            <a:r>
              <a:rPr lang="en-US" sz="2800" dirty="0" smtClean="0"/>
              <a:t>A copy of today’s webinar slides will be posted to </a:t>
            </a:r>
            <a:r>
              <a:rPr lang="en-US" sz="2800" dirty="0"/>
              <a:t>http://</a:t>
            </a:r>
            <a:r>
              <a:rPr lang="en-US" sz="2800" dirty="0" err="1"/>
              <a:t>osse.dc.gov</a:t>
            </a:r>
            <a:r>
              <a:rPr lang="en-US" sz="2800" dirty="0"/>
              <a:t>/</a:t>
            </a:r>
            <a:r>
              <a:rPr lang="en-US" sz="2800" dirty="0" err="1"/>
              <a:t>parcc</a:t>
            </a:r>
            <a:r>
              <a:rPr lang="en-US" sz="2800" dirty="0"/>
              <a:t>/leas/2015-16resources.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During the webinar, participants are encouraged to ask questions by typing in the question box. </a:t>
            </a:r>
          </a:p>
          <a:p>
            <a:endParaRPr lang="en-US" sz="2800" dirty="0"/>
          </a:p>
          <a:p>
            <a:r>
              <a:rPr lang="en-US" sz="2800" dirty="0" smtClean="0"/>
              <a:t>A follow-up email will be sent to all participants that will include the link to the recording and address any follow-up items.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Summary of Assessment Topics in the OST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Assessments – Test Security Plan</a:t>
            </a:r>
          </a:p>
          <a:p>
            <a:r>
              <a:rPr lang="en-US" dirty="0">
                <a:solidFill>
                  <a:srgbClr val="000000"/>
                </a:solidFill>
              </a:rPr>
              <a:t>Assessments – Medical Exemption </a:t>
            </a:r>
            <a:r>
              <a:rPr lang="en-US" dirty="0" smtClean="0">
                <a:solidFill>
                  <a:srgbClr val="000000"/>
                </a:solidFill>
              </a:rPr>
              <a:t>Forms and Unique Accommodations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Assessments – Affidavits</a:t>
            </a:r>
          </a:p>
          <a:p>
            <a:r>
              <a:rPr lang="en-US" dirty="0">
                <a:solidFill>
                  <a:srgbClr val="000000"/>
                </a:solidFill>
              </a:rPr>
              <a:t>Assessments – Incident Reports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Assessments – PARCC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Assessments – DC Science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Assessments – MSAA/DC Science Alt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Assessments </a:t>
            </a:r>
            <a:r>
              <a:rPr lang="en-US" dirty="0">
                <a:solidFill>
                  <a:srgbClr val="000000"/>
                </a:solidFill>
              </a:rPr>
              <a:t>– </a:t>
            </a:r>
            <a:r>
              <a:rPr lang="en-US" dirty="0" smtClean="0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3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/>
            </a:r>
            <a:br>
              <a:rPr lang="en-US" dirty="0" smtClean="0">
                <a:solidFill>
                  <a:prstClr val="white"/>
                </a:solidFill>
              </a:rPr>
            </a:br>
            <a:r>
              <a:rPr lang="en-US" dirty="0" smtClean="0">
                <a:solidFill>
                  <a:prstClr val="white"/>
                </a:solidFill>
              </a:rPr>
              <a:t>OSSE </a:t>
            </a:r>
            <a:r>
              <a:rPr lang="en-US" dirty="0">
                <a:solidFill>
                  <a:prstClr val="white"/>
                </a:solidFill>
              </a:rPr>
              <a:t>Support Tool  </a:t>
            </a:r>
            <a:br>
              <a:rPr lang="en-US" dirty="0">
                <a:solidFill>
                  <a:prstClr val="white"/>
                </a:solidFill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A6E51-6F87-5242-8E0F-E81FBA03EC4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2" y="1554170"/>
            <a:ext cx="3648073" cy="4257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43487" y="2667000"/>
            <a:ext cx="3886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If your request involves a specific student, please complete the fields under ‘Student Information.</a:t>
            </a:r>
            <a:r>
              <a:rPr lang="en-US" dirty="0" smtClean="0"/>
              <a:t>’ If it involves multiple students, you can identify them later in “issues”.</a:t>
            </a:r>
            <a:endParaRPr lang="en-US" b="1" dirty="0"/>
          </a:p>
        </p:txBody>
      </p:sp>
      <p:pic>
        <p:nvPicPr>
          <p:cNvPr id="14" name="Picture 1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4" r="713" b="36251"/>
          <a:stretch/>
        </p:blipFill>
        <p:spPr>
          <a:xfrm>
            <a:off x="152400" y="1585317"/>
            <a:ext cx="4267200" cy="4314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28600" y="3352800"/>
            <a:ext cx="4191000" cy="1981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600576" y="3276600"/>
            <a:ext cx="442911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42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4572000" y="1600200"/>
            <a:ext cx="4114800" cy="5181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Enter a detailed description of the issue.</a:t>
            </a:r>
            <a:endParaRPr lang="en-US" sz="16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If necessary, </a:t>
            </a:r>
            <a:r>
              <a:rPr lang="en-US" sz="1600" u="sng" dirty="0" smtClean="0">
                <a:latin typeface="+mn-lt"/>
              </a:rPr>
              <a:t>a user may take a screenshot of the page in </a:t>
            </a:r>
            <a:r>
              <a:rPr lang="en-US" sz="1600" u="sng" dirty="0" err="1" smtClean="0">
                <a:latin typeface="+mn-lt"/>
              </a:rPr>
              <a:t>PearsonAccessNext</a:t>
            </a:r>
            <a:r>
              <a:rPr lang="en-US" sz="1600" dirty="0" smtClean="0">
                <a:latin typeface="+mn-lt"/>
              </a:rPr>
              <a:t> where he/she is experiencing an issue to include in the Support Request. </a:t>
            </a:r>
            <a:r>
              <a:rPr lang="en-US" sz="1600" u="sng" dirty="0" smtClean="0">
                <a:latin typeface="+mn-lt"/>
              </a:rPr>
              <a:t>Never take a screenshot of test items</a:t>
            </a:r>
            <a:r>
              <a:rPr lang="en-US" sz="1600" dirty="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To do this, click on 		, select the file/image from the user’s computer, and click “Open.”</a:t>
            </a: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The name of the file/image the user uploaded will appear.</a:t>
            </a: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Once the user has completed the request, click  the              button.</a:t>
            </a:r>
            <a:endParaRPr lang="en-US" sz="1600" dirty="0">
              <a:latin typeface="+mn-lt"/>
            </a:endParaRPr>
          </a:p>
          <a:p>
            <a:pPr>
              <a:spcBef>
                <a:spcPts val="1800"/>
              </a:spcBef>
            </a:pPr>
            <a:r>
              <a:rPr lang="en-US" sz="1600" dirty="0" smtClean="0">
                <a:latin typeface="+mn-lt"/>
              </a:rPr>
              <a:t>Click the 		button to return to the OST Homepage.</a:t>
            </a:r>
            <a:endParaRPr lang="en-US" sz="1600" b="1" dirty="0" smtClean="0">
              <a:latin typeface="+mn-lt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86400"/>
            <a:ext cx="498231" cy="24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67400"/>
            <a:ext cx="441082" cy="37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/>
          <a:stretch/>
        </p:blipFill>
        <p:spPr bwMode="auto">
          <a:xfrm>
            <a:off x="542858" y="3507474"/>
            <a:ext cx="3724342" cy="220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41"/>
          <a:stretch/>
        </p:blipFill>
        <p:spPr bwMode="auto">
          <a:xfrm>
            <a:off x="685800" y="5868537"/>
            <a:ext cx="3352800" cy="846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505200"/>
            <a:ext cx="676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71515" y="435114"/>
            <a:ext cx="531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32" y="1575732"/>
            <a:ext cx="3782368" cy="17770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1828800"/>
            <a:ext cx="3581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371600" y="3048000"/>
            <a:ext cx="13716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225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3546" y="1939528"/>
            <a:ext cx="438085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Once </a:t>
            </a:r>
            <a:r>
              <a:rPr lang="en-US" sz="1600" dirty="0" smtClean="0">
                <a:solidFill>
                  <a:prstClr val="black"/>
                </a:solidFill>
              </a:rPr>
              <a:t>the user has </a:t>
            </a:r>
            <a:r>
              <a:rPr lang="en-US" sz="1600" dirty="0">
                <a:solidFill>
                  <a:prstClr val="black"/>
                </a:solidFill>
              </a:rPr>
              <a:t>successfully submitted a request for assistance, </a:t>
            </a:r>
            <a:r>
              <a:rPr lang="en-US" sz="1600" dirty="0" smtClean="0">
                <a:solidFill>
                  <a:prstClr val="black"/>
                </a:solidFill>
              </a:rPr>
              <a:t>he/she </a:t>
            </a:r>
            <a:r>
              <a:rPr lang="en-US" sz="1600" dirty="0">
                <a:solidFill>
                  <a:prstClr val="black"/>
                </a:solidFill>
              </a:rPr>
              <a:t>should receive an email acknowledging receipt of </a:t>
            </a:r>
            <a:r>
              <a:rPr lang="en-US" sz="1600" dirty="0" smtClean="0">
                <a:solidFill>
                  <a:prstClr val="black"/>
                </a:solidFill>
              </a:rPr>
              <a:t>the request.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</a:rPr>
              <a:t>An </a:t>
            </a:r>
            <a:r>
              <a:rPr lang="en-US" sz="1600" dirty="0">
                <a:solidFill>
                  <a:prstClr val="black"/>
                </a:solidFill>
              </a:rPr>
              <a:t>OSSE </a:t>
            </a:r>
            <a:r>
              <a:rPr lang="en-US" sz="1600" dirty="0" smtClean="0">
                <a:solidFill>
                  <a:prstClr val="black"/>
                </a:solidFill>
              </a:rPr>
              <a:t>representative will review the request, then either ask the LEA for additional information or submit a resolution and await confirmation from the LEA. 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When the status changes from </a:t>
            </a:r>
            <a:r>
              <a:rPr lang="en-US" sz="1600" dirty="0" smtClean="0">
                <a:solidFill>
                  <a:prstClr val="black"/>
                </a:solidFill>
              </a:rPr>
              <a:t>“New Submission” to </a:t>
            </a:r>
            <a:r>
              <a:rPr lang="en-US" sz="1600" dirty="0">
                <a:solidFill>
                  <a:prstClr val="black"/>
                </a:solidFill>
              </a:rPr>
              <a:t>either </a:t>
            </a:r>
            <a:r>
              <a:rPr lang="en-US" sz="1600" dirty="0" smtClean="0">
                <a:solidFill>
                  <a:prstClr val="black"/>
                </a:solidFill>
              </a:rPr>
              <a:t>“Action/Information </a:t>
            </a:r>
            <a:r>
              <a:rPr lang="en-US" sz="1600" dirty="0">
                <a:solidFill>
                  <a:prstClr val="black"/>
                </a:solidFill>
              </a:rPr>
              <a:t>Required” or “</a:t>
            </a:r>
            <a:r>
              <a:rPr lang="en-US" sz="1600" dirty="0" smtClean="0">
                <a:solidFill>
                  <a:prstClr val="black"/>
                </a:solidFill>
              </a:rPr>
              <a:t>Resolved” the user </a:t>
            </a:r>
            <a:r>
              <a:rPr lang="en-US" sz="1600" dirty="0">
                <a:solidFill>
                  <a:prstClr val="black"/>
                </a:solidFill>
              </a:rPr>
              <a:t>will receive an </a:t>
            </a:r>
            <a:r>
              <a:rPr lang="en-US" sz="1600" dirty="0" smtClean="0">
                <a:solidFill>
                  <a:prstClr val="black"/>
                </a:solidFill>
              </a:rPr>
              <a:t>email.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3886" y="457200"/>
            <a:ext cx="53051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8" y="2081212"/>
            <a:ext cx="3867150" cy="287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9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6"/>
          <p:cNvSpPr txBox="1">
            <a:spLocks/>
          </p:cNvSpPr>
          <p:nvPr/>
        </p:nvSpPr>
        <p:spPr>
          <a:xfrm>
            <a:off x="228600" y="4973136"/>
            <a:ext cx="8763000" cy="24944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b="1" dirty="0" smtClean="0">
                <a:latin typeface="+mn-lt"/>
              </a:rPr>
              <a:t>The “New/Requires Review” report displays requests that have been submitted at your LEA:</a:t>
            </a:r>
          </a:p>
          <a:p>
            <a:r>
              <a:rPr lang="en-US" sz="1400" b="1" dirty="0" smtClean="0">
                <a:solidFill>
                  <a:srgbClr val="00B050"/>
                </a:solidFill>
                <a:latin typeface="+mn-lt"/>
              </a:rPr>
              <a:t>GREEN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indicates that a request has been newly submitted and has not yet been reviewed by OSSE personnel.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+mn-lt"/>
              </a:rPr>
              <a:t>RED</a:t>
            </a:r>
            <a:r>
              <a:rPr lang="en-US" sz="1400" b="1" dirty="0" smtClean="0"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indicates that a request has been reviewed by OSSE Personnel and requires additional information from the requestor.</a:t>
            </a:r>
          </a:p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GRAY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sz="1400" dirty="0" smtClean="0">
                <a:latin typeface="+mn-lt"/>
              </a:rPr>
              <a:t>Request has been closed due to no response from the requestor. </a:t>
            </a:r>
            <a:endParaRPr lang="en-US" sz="1400" b="1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en-US" sz="1400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4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400" b="1" dirty="0" smtClean="0">
              <a:latin typeface="+mn-lt"/>
            </a:endParaRP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8629650" cy="33043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5882" y="435114"/>
            <a:ext cx="531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3276600"/>
            <a:ext cx="862965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6"/>
          <p:cNvSpPr txBox="1">
            <a:spLocks/>
          </p:cNvSpPr>
          <p:nvPr/>
        </p:nvSpPr>
        <p:spPr>
          <a:xfrm>
            <a:off x="304800" y="1524000"/>
            <a:ext cx="8648700" cy="5257800"/>
          </a:xfrm>
          <a:prstGeom prst="rect">
            <a:avLst/>
          </a:prstGeom>
          <a:ln>
            <a:noFill/>
          </a:ln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latin typeface="+mn-lt"/>
              </a:rPr>
              <a:t>If a request is highlighted RED, </a:t>
            </a:r>
            <a:r>
              <a:rPr lang="en-US" sz="1800" dirty="0">
                <a:latin typeface="+mn-lt"/>
              </a:rPr>
              <a:t>the user </a:t>
            </a:r>
            <a:r>
              <a:rPr lang="en-US" sz="1800" dirty="0" smtClean="0">
                <a:latin typeface="+mn-lt"/>
              </a:rPr>
              <a:t>must provide additional information.</a:t>
            </a: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n-lt"/>
              </a:rPr>
              <a:t>To provide additional information, click on the edit icon (      ) next to the request.</a:t>
            </a: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b="1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800" dirty="0" smtClean="0">
              <a:latin typeface="+mn-lt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n-lt"/>
              </a:rPr>
              <a:t>In the “Issue Description” field, the original description submitted will appear in grey. Any additional questions entered by OSSE Personnel will also appear in grey.</a:t>
            </a:r>
          </a:p>
          <a:p>
            <a:pPr marL="0" indent="0">
              <a:buFont typeface="Arial"/>
              <a:buNone/>
            </a:pPr>
            <a:endParaRPr lang="en-US" sz="1800" dirty="0" smtClean="0">
              <a:latin typeface="+mn-lt"/>
            </a:endParaRPr>
          </a:p>
          <a:p>
            <a:pPr marL="0" indent="0">
              <a:buFont typeface="Arial"/>
              <a:buNone/>
            </a:pPr>
            <a:r>
              <a:rPr lang="en-US" sz="1800" dirty="0" smtClean="0">
                <a:latin typeface="+mn-lt"/>
              </a:rPr>
              <a:t>Enter in any additional information that has been requested and provide more details regarding the issue.  Click 	        .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5" y="3276600"/>
            <a:ext cx="352425" cy="3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09"/>
          <a:stretch/>
        </p:blipFill>
        <p:spPr bwMode="auto">
          <a:xfrm>
            <a:off x="769226" y="3663288"/>
            <a:ext cx="7491248" cy="136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50" b="36477"/>
          <a:stretch/>
        </p:blipFill>
        <p:spPr bwMode="auto">
          <a:xfrm>
            <a:off x="85299" y="1943100"/>
            <a:ext cx="88773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250053"/>
            <a:ext cx="692727" cy="322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23915" y="457200"/>
            <a:ext cx="531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prstClr val="white"/>
                </a:solidFill>
              </a:rPr>
              <a:t>OSSE </a:t>
            </a:r>
            <a:r>
              <a:rPr lang="en-US" sz="4000" dirty="0">
                <a:solidFill>
                  <a:prstClr val="white"/>
                </a:solidFill>
              </a:rPr>
              <a:t>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57200" y="3830136"/>
            <a:ext cx="8153400" cy="3256464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+mn-lt"/>
              </a:rPr>
              <a:t>Once a request has been resolved, the request will appear under “Resolved Requests” and the resolution can be viewed under “Issue Description” where the resolution has been added. </a:t>
            </a:r>
            <a:endParaRPr lang="en-US" sz="2000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1600" dirty="0" smtClean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26"/>
          <a:stretch/>
        </p:blipFill>
        <p:spPr bwMode="auto">
          <a:xfrm>
            <a:off x="114300" y="1827663"/>
            <a:ext cx="88773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23915" y="506343"/>
            <a:ext cx="531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4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91" y="2114628"/>
            <a:ext cx="7780648" cy="184777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OSSE Support Tool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Additional Documents for Support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75975" y="2057400"/>
            <a:ext cx="65302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A6E51-6F87-5242-8E0F-E81FBA03EC4C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to Call 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554170"/>
            <a:ext cx="8239125" cy="484663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For Technology Questions on </a:t>
            </a:r>
            <a:r>
              <a:rPr lang="en-US" sz="3400" dirty="0" smtClean="0">
                <a:solidFill>
                  <a:schemeClr val="tx1"/>
                </a:solidFill>
              </a:rPr>
              <a:t>PARCC </a:t>
            </a:r>
            <a:r>
              <a:rPr lang="en-US" sz="3400" dirty="0" smtClean="0">
                <a:solidFill>
                  <a:schemeClr val="tx1"/>
                </a:solidFill>
              </a:rPr>
              <a:t>contact Pearson: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tx1"/>
                </a:solidFill>
              </a:rPr>
              <a:t>PARCC/Pearson </a:t>
            </a:r>
            <a:r>
              <a:rPr lang="en-US" sz="3400" b="1" dirty="0">
                <a:solidFill>
                  <a:schemeClr val="tx1"/>
                </a:solidFill>
              </a:rPr>
              <a:t>Customer Support</a:t>
            </a:r>
            <a:r>
              <a:rPr lang="en-US" sz="3400" dirty="0">
                <a:solidFill>
                  <a:schemeClr val="tx1"/>
                </a:solidFill>
              </a:rPr>
              <a:t/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1-888-493-9888</a:t>
            </a:r>
          </a:p>
          <a:p>
            <a:pPr marL="0" indent="0" algn="ctr">
              <a:buNone/>
            </a:pPr>
            <a:r>
              <a:rPr lang="en-US" sz="3400" dirty="0">
                <a:solidFill>
                  <a:schemeClr val="tx1"/>
                </a:solidFill>
              </a:rPr>
              <a:t>Monday </a:t>
            </a:r>
            <a:r>
              <a:rPr lang="en-US" sz="3400" dirty="0" smtClean="0">
                <a:solidFill>
                  <a:schemeClr val="tx1"/>
                </a:solidFill>
              </a:rPr>
              <a:t>- Friday, 6:30 </a:t>
            </a:r>
            <a:r>
              <a:rPr lang="en-US" sz="3400" dirty="0">
                <a:solidFill>
                  <a:schemeClr val="tx1"/>
                </a:solidFill>
              </a:rPr>
              <a:t>am - </a:t>
            </a:r>
            <a:r>
              <a:rPr lang="en-US" sz="3400" dirty="0" smtClean="0">
                <a:solidFill>
                  <a:schemeClr val="tx1"/>
                </a:solidFill>
              </a:rPr>
              <a:t>7:30 </a:t>
            </a:r>
            <a:r>
              <a:rPr lang="en-US" sz="3400" dirty="0">
                <a:solidFill>
                  <a:schemeClr val="tx1"/>
                </a:solidFill>
              </a:rPr>
              <a:t>pm </a:t>
            </a:r>
            <a:r>
              <a:rPr lang="en-US" sz="3400" dirty="0" smtClean="0">
                <a:solidFill>
                  <a:schemeClr val="tx1"/>
                </a:solidFill>
              </a:rPr>
              <a:t>(EST)</a:t>
            </a:r>
          </a:p>
          <a:p>
            <a:pPr marL="0" indent="0" algn="ctr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Live chat available at dc.pearsonaccessnext.com</a:t>
            </a:r>
            <a:endParaRPr lang="en-US" sz="3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chemeClr val="tx1"/>
                </a:solidFill>
              </a:rPr>
              <a:t>PARCC </a:t>
            </a:r>
            <a:r>
              <a:rPr lang="en-US" sz="3400" b="1" dirty="0" smtClean="0">
                <a:solidFill>
                  <a:schemeClr val="tx1"/>
                </a:solidFill>
              </a:rPr>
              <a:t>E-mail</a:t>
            </a:r>
            <a:r>
              <a:rPr lang="en-US" sz="3400" dirty="0" smtClean="0">
                <a:solidFill>
                  <a:schemeClr val="tx1"/>
                </a:solidFill>
              </a:rPr>
              <a:t>: </a:t>
            </a:r>
            <a:r>
              <a:rPr lang="en-US" sz="3400" dirty="0" smtClean="0">
                <a:solidFill>
                  <a:schemeClr val="tx1"/>
                </a:solidFill>
                <a:hlinkClick r:id="rId2"/>
              </a:rPr>
              <a:t>parcc@support.pearson.com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 smtClean="0"/>
              <a:t>For </a:t>
            </a:r>
            <a:r>
              <a:rPr lang="en-US" sz="3400" dirty="0"/>
              <a:t>policy questions, general guidance, incident reporting and to escalate Pearson </a:t>
            </a:r>
            <a:r>
              <a:rPr lang="en-US" sz="3400" dirty="0" smtClean="0"/>
              <a:t>tickets c</a:t>
            </a:r>
            <a:r>
              <a:rPr lang="en-US" sz="3400" dirty="0" smtClean="0">
                <a:solidFill>
                  <a:schemeClr val="tx1"/>
                </a:solidFill>
              </a:rPr>
              <a:t>ontact OSSE assessment team via OSSE Support Tool (OST) or at 202-304-3269 PARCC resources:  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3400" dirty="0">
                <a:solidFill>
                  <a:schemeClr val="tx1"/>
                </a:solidFill>
                <a:hlinkClick r:id="rId3"/>
              </a:rPr>
              <a:t>://parcc.pearson.com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3400" dirty="0" smtClean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OSSE resources: </a:t>
            </a:r>
            <a:r>
              <a:rPr lang="en-US" sz="3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3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3400" dirty="0" smtClean="0">
                <a:solidFill>
                  <a:schemeClr val="tx1"/>
                </a:solidFill>
                <a:hlinkClick r:id="rId4"/>
              </a:rPr>
              <a:t>osse.dc.gov/parcc/leas/2015-16resources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919417"/>
            <a:ext cx="6629400" cy="4191000"/>
          </a:xfrm>
        </p:spPr>
        <p:txBody>
          <a:bodyPr>
            <a:normAutofit lnSpcReduction="10000"/>
          </a:bodyPr>
          <a:lstStyle/>
          <a:p>
            <a:pPr algn="ctr"/>
            <a:endParaRPr lang="en-US" sz="4800" b="1" dirty="0" smtClean="0"/>
          </a:p>
          <a:p>
            <a:pPr algn="ctr"/>
            <a:endParaRPr lang="en-US" sz="4800" b="1" dirty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  <a:p>
            <a:pPr algn="ctr"/>
            <a:r>
              <a:rPr lang="en-US" sz="4000" b="1" dirty="0" smtClean="0"/>
              <a:t>Questions?</a:t>
            </a:r>
          </a:p>
          <a:p>
            <a:endParaRPr lang="en-US" sz="1200" b="1" dirty="0"/>
          </a:p>
          <a:p>
            <a:pPr algn="ctr"/>
            <a:r>
              <a:rPr lang="en-US" sz="1200" b="1" dirty="0" smtClean="0"/>
              <a:t>Please submit a ticket through the OSSE Support Tool or email OSSE.Assessment@dc.gov.</a:t>
            </a:r>
            <a:endParaRPr lang="en-US" sz="1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230" y="838200"/>
            <a:ext cx="3031540" cy="333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0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OSSE Support Tool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New User Training for </a:t>
            </a:r>
          </a:p>
          <a:p>
            <a:r>
              <a:rPr lang="en-US" dirty="0" smtClean="0"/>
              <a:t>LEA Assessment Coordinators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0635" y="54864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Division of Data, Assessment, and Research</a:t>
            </a:r>
          </a:p>
          <a:p>
            <a:pPr algn="ctr"/>
            <a:r>
              <a:rPr lang="en-US" dirty="0" smtClean="0"/>
              <a:t>March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5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OSSE Support Tool for Assessment in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554170"/>
            <a:ext cx="8239125" cy="492283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This spring, OSSE’s assessment team will use the OSSE Support Tool (OST) to communicate securely with LEAs, receive documentation and track/respond to LEA questions during testing.</a:t>
            </a:r>
          </a:p>
          <a:p>
            <a:r>
              <a:rPr lang="en-US" dirty="0" smtClean="0"/>
              <a:t>We are using the OST to collect documentation from LEAs securely, to flag issues on specific student tests in a secure venue and allow LEAs to track their open issues and responses from the OSSE in one place, so nothing gets lost in an email.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We will commit to answering questions as soon as possible, but we will prioritize questions from schools actively testing and potential test integrity concerns.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5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to Call During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554170"/>
            <a:ext cx="8239125" cy="4846630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 smtClean="0">
                <a:solidFill>
                  <a:schemeClr val="tx1"/>
                </a:solidFill>
              </a:rPr>
              <a:t>For Technology Questions on </a:t>
            </a:r>
            <a:r>
              <a:rPr lang="en-US" sz="3400" dirty="0" smtClean="0">
                <a:solidFill>
                  <a:schemeClr val="tx1"/>
                </a:solidFill>
              </a:rPr>
              <a:t>PARCC </a:t>
            </a:r>
            <a:r>
              <a:rPr lang="en-US" sz="3400" dirty="0" smtClean="0">
                <a:solidFill>
                  <a:schemeClr val="tx1"/>
                </a:solidFill>
              </a:rPr>
              <a:t>contact Pearson:</a:t>
            </a:r>
          </a:p>
          <a:p>
            <a:pPr marL="0" indent="0" algn="ctr">
              <a:buNone/>
            </a:pPr>
            <a:r>
              <a:rPr lang="en-US" sz="3400" b="1" dirty="0" smtClean="0">
                <a:solidFill>
                  <a:schemeClr val="tx1"/>
                </a:solidFill>
              </a:rPr>
              <a:t>PARCC/Pearson </a:t>
            </a:r>
            <a:r>
              <a:rPr lang="en-US" sz="3400" b="1" dirty="0">
                <a:solidFill>
                  <a:schemeClr val="tx1"/>
                </a:solidFill>
              </a:rPr>
              <a:t>Customer Support</a:t>
            </a:r>
            <a:r>
              <a:rPr lang="en-US" sz="3400" dirty="0">
                <a:solidFill>
                  <a:schemeClr val="tx1"/>
                </a:solidFill>
              </a:rPr>
              <a:t/>
            </a: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400" dirty="0">
                <a:solidFill>
                  <a:schemeClr val="tx1"/>
                </a:solidFill>
              </a:rPr>
              <a:t>1-888-493-9888</a:t>
            </a:r>
          </a:p>
          <a:p>
            <a:pPr marL="0" indent="0" algn="ctr">
              <a:buNone/>
            </a:pPr>
            <a:r>
              <a:rPr lang="en-US" sz="3400" dirty="0">
                <a:solidFill>
                  <a:schemeClr val="tx1"/>
                </a:solidFill>
              </a:rPr>
              <a:t>Monday </a:t>
            </a:r>
            <a:r>
              <a:rPr lang="en-US" sz="3400" dirty="0" smtClean="0">
                <a:solidFill>
                  <a:schemeClr val="tx1"/>
                </a:solidFill>
              </a:rPr>
              <a:t>- Friday, 6:30 </a:t>
            </a:r>
            <a:r>
              <a:rPr lang="en-US" sz="3400" dirty="0">
                <a:solidFill>
                  <a:schemeClr val="tx1"/>
                </a:solidFill>
              </a:rPr>
              <a:t>am - </a:t>
            </a:r>
            <a:r>
              <a:rPr lang="en-US" sz="3400" dirty="0" smtClean="0">
                <a:solidFill>
                  <a:schemeClr val="tx1"/>
                </a:solidFill>
              </a:rPr>
              <a:t>7:30 </a:t>
            </a:r>
            <a:r>
              <a:rPr lang="en-US" sz="3400" dirty="0">
                <a:solidFill>
                  <a:schemeClr val="tx1"/>
                </a:solidFill>
              </a:rPr>
              <a:t>pm </a:t>
            </a:r>
            <a:r>
              <a:rPr lang="en-US" sz="3400" dirty="0" smtClean="0">
                <a:solidFill>
                  <a:schemeClr val="tx1"/>
                </a:solidFill>
              </a:rPr>
              <a:t>(EST)</a:t>
            </a:r>
          </a:p>
          <a:p>
            <a:pPr marL="0" indent="0" algn="ctr"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Live chat available at dc.pearsonaccessnext.com</a:t>
            </a:r>
            <a:endParaRPr lang="en-US" sz="3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400" b="1" dirty="0">
                <a:solidFill>
                  <a:schemeClr val="tx1"/>
                </a:solidFill>
              </a:rPr>
              <a:t>PARCC </a:t>
            </a:r>
            <a:r>
              <a:rPr lang="en-US" sz="3400" b="1" dirty="0" smtClean="0">
                <a:solidFill>
                  <a:schemeClr val="tx1"/>
                </a:solidFill>
              </a:rPr>
              <a:t>E-mail</a:t>
            </a:r>
            <a:r>
              <a:rPr lang="en-US" sz="3400" dirty="0" smtClean="0">
                <a:solidFill>
                  <a:schemeClr val="tx1"/>
                </a:solidFill>
              </a:rPr>
              <a:t>: </a:t>
            </a:r>
            <a:r>
              <a:rPr lang="en-US" sz="3400" dirty="0" smtClean="0">
                <a:solidFill>
                  <a:schemeClr val="tx1"/>
                </a:solidFill>
                <a:hlinkClick r:id="rId2"/>
              </a:rPr>
              <a:t>parcc@support.pearson.com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3400" dirty="0" smtClean="0"/>
              <a:t>For </a:t>
            </a:r>
            <a:r>
              <a:rPr lang="en-US" sz="3400" dirty="0"/>
              <a:t>policy questions, general guidance, incident reporting and to escalate Pearson </a:t>
            </a:r>
            <a:r>
              <a:rPr lang="en-US" sz="3400" dirty="0" smtClean="0"/>
              <a:t>tickets c</a:t>
            </a:r>
            <a:r>
              <a:rPr lang="en-US" sz="3400" dirty="0" smtClean="0">
                <a:solidFill>
                  <a:schemeClr val="tx1"/>
                </a:solidFill>
              </a:rPr>
              <a:t>ontact OSSE assessment team via OSSE Support Tool (OST) or at 202-304-3269 PARCC resources:  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n-US" sz="3400" dirty="0">
                <a:solidFill>
                  <a:schemeClr val="tx1"/>
                </a:solidFill>
                <a:hlinkClick r:id="rId3"/>
              </a:rPr>
              <a:t>://parcc.pearson.com</a:t>
            </a:r>
            <a:r>
              <a:rPr lang="en-US" sz="3400" dirty="0" smtClean="0">
                <a:solidFill>
                  <a:schemeClr val="tx1"/>
                </a:solidFill>
                <a:hlinkClick r:id="rId3"/>
              </a:rPr>
              <a:t>/</a:t>
            </a:r>
            <a:endParaRPr lang="en-US" sz="3400" dirty="0" smtClean="0">
              <a:solidFill>
                <a:schemeClr val="tx1"/>
              </a:solidFill>
            </a:endParaRPr>
          </a:p>
          <a:p>
            <a:r>
              <a:rPr lang="en-US" sz="3400" dirty="0">
                <a:solidFill>
                  <a:schemeClr val="tx1"/>
                </a:solidFill>
              </a:rPr>
              <a:t>OSSE resources: </a:t>
            </a:r>
            <a:r>
              <a:rPr lang="en-US" sz="3400" dirty="0" smtClean="0">
                <a:solidFill>
                  <a:schemeClr val="tx1"/>
                </a:solidFill>
                <a:hlinkClick r:id="rId4"/>
              </a:rPr>
              <a:t>http</a:t>
            </a:r>
            <a:r>
              <a:rPr lang="en-US" sz="3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sz="3400" dirty="0" smtClean="0">
                <a:solidFill>
                  <a:schemeClr val="tx1"/>
                </a:solidFill>
                <a:hlinkClick r:id="rId4"/>
              </a:rPr>
              <a:t>osse.dc.gov/parcc/leas/2015-16resources</a:t>
            </a:r>
            <a:r>
              <a:rPr lang="en-US" sz="3400" dirty="0" smtClean="0">
                <a:solidFill>
                  <a:schemeClr val="tx1"/>
                </a:solidFill>
              </a:rPr>
              <a:t>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Examples of OST Use During Assessments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57203" y="1554170"/>
            <a:ext cx="8239125" cy="49228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Submissions requiring OSSE approval/confirmation of submissions: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Submit school security plans 15 calendar days prior to assessments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Submit test security incident reports, medical exemption requests,  unique accommodations requests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Submit affidavits after testing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Technical assistance and customer service, response will be prioritized by urgency/severity: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Ask a policy/administration question about a specific assessment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Request that a test for a specific student be un-submitted or a test registration transferred between LEAs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Request technical assistance with Pearson Access Next tasks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Escalate a technical problem you have already reported to vendor customer support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9E5F718-A7CB-154E-909C-8FD121E543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6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prstClr val="white"/>
                </a:solidFill>
              </a:rPr>
              <a:t>OSSE </a:t>
            </a:r>
            <a:r>
              <a:rPr lang="en-US" sz="4000" dirty="0">
                <a:solidFill>
                  <a:prstClr val="white"/>
                </a:solidFill>
              </a:rPr>
              <a:t>Support </a:t>
            </a:r>
            <a:r>
              <a:rPr lang="en-US" sz="4000" dirty="0" smtClean="0">
                <a:solidFill>
                  <a:prstClr val="white"/>
                </a:solidFill>
              </a:rPr>
              <a:t>Tool </a:t>
            </a:r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CFA6E51-6F87-5242-8E0F-E81FBA03EC4C}" type="slidenum">
              <a:rPr lang="en-US" b="0" smtClean="0">
                <a:solidFill>
                  <a:prstClr val="black"/>
                </a:solidFill>
              </a:rPr>
              <a:pPr/>
              <a:t>6</a:t>
            </a:fld>
            <a:endParaRPr lang="en-US" b="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676400"/>
            <a:ext cx="8458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endParaRPr lang="en-US" sz="1400" dirty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34107338"/>
              </p:ext>
            </p:extLst>
          </p:nvPr>
        </p:nvGraphicFramePr>
        <p:xfrm>
          <a:off x="533400" y="1676400"/>
          <a:ext cx="7924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22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0086" y="511314"/>
            <a:ext cx="53051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4230471" y="1819469"/>
            <a:ext cx="4409675" cy="494219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2000" b="1" u="sng" dirty="0">
                <a:solidFill>
                  <a:prstClr val="black"/>
                </a:solidFill>
                <a:latin typeface="Calibri"/>
              </a:rPr>
              <a:t>Access Requirements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OST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can be accessed from:  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1400" dirty="0" smtClean="0">
                <a:solidFill>
                  <a:prstClr val="black"/>
                </a:solidFill>
                <a:latin typeface="Calibri"/>
                <a:hlinkClick r:id="rId2"/>
              </a:rPr>
              <a:t>https://octo.quickbase.com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prstClr val="black"/>
                </a:solidFill>
                <a:latin typeface="Calibri"/>
              </a:rPr>
              <a:t>A username and password is required to access the tool. </a:t>
            </a: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If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you have used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QuickBase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in the past, use the same username and password. If this is your first time using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QuickBase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, click “Create a log-in”,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complete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fields, </a:t>
            </a:r>
            <a:r>
              <a:rPr lang="en-US" sz="1800" dirty="0">
                <a:solidFill>
                  <a:prstClr val="black"/>
                </a:solidFill>
                <a:latin typeface="Calibri"/>
              </a:rPr>
              <a:t>and request 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access.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If you have not used </a:t>
            </a:r>
            <a:r>
              <a:rPr lang="en-US" sz="1800" dirty="0" err="1" smtClean="0">
                <a:solidFill>
                  <a:prstClr val="black"/>
                </a:solidFill>
                <a:latin typeface="Calibri"/>
              </a:rPr>
              <a:t>Quickbase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 in the past, create a login. If you have difficulty logging in, email </a:t>
            </a:r>
            <a:r>
              <a:rPr lang="en-US" sz="1800" dirty="0" smtClean="0">
                <a:solidFill>
                  <a:prstClr val="black"/>
                </a:solidFill>
                <a:latin typeface="Calibri"/>
                <a:hlinkClick r:id="rId3"/>
              </a:rPr>
              <a:t>osse.assessment@dc.gov</a:t>
            </a:r>
            <a:r>
              <a:rPr lang="en-US" sz="1800" dirty="0" smtClean="0">
                <a:solidFill>
                  <a:prstClr val="black"/>
                </a:solidFill>
                <a:latin typeface="Calibri"/>
              </a:rPr>
              <a:t>. 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5" y="1607521"/>
            <a:ext cx="3506963" cy="51541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429000" y="5638800"/>
            <a:ext cx="11430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2438400" y="5410200"/>
            <a:ext cx="1066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6"/>
          <p:cNvSpPr txBox="1">
            <a:spLocks/>
          </p:cNvSpPr>
          <p:nvPr/>
        </p:nvSpPr>
        <p:spPr>
          <a:xfrm>
            <a:off x="496614" y="1752600"/>
            <a:ext cx="8229600" cy="7008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sz="1800" dirty="0" smtClean="0">
                <a:latin typeface="+mj-lt"/>
              </a:rPr>
              <a:t>To send OSSE a question/issue/document, </a:t>
            </a:r>
            <a:r>
              <a:rPr lang="en-US" sz="1800" dirty="0">
                <a:latin typeface="+mj-lt"/>
              </a:rPr>
              <a:t>click </a:t>
            </a:r>
            <a:r>
              <a:rPr lang="en-US" sz="1800" dirty="0" smtClean="0">
                <a:latin typeface="+mj-lt"/>
              </a:rPr>
              <a:t>on the “</a:t>
            </a:r>
            <a:r>
              <a:rPr lang="en-US" sz="1800" b="1" dirty="0" smtClean="0">
                <a:latin typeface="+mj-lt"/>
              </a:rPr>
              <a:t>Add Request for Support</a:t>
            </a:r>
            <a:r>
              <a:rPr lang="en-US" sz="1800" dirty="0" smtClean="0">
                <a:latin typeface="+mj-lt"/>
              </a:rPr>
              <a:t>” button.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6286" y="511314"/>
            <a:ext cx="53051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14" y="2894929"/>
            <a:ext cx="8991600" cy="2140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94290" y="3276600"/>
            <a:ext cx="2819400" cy="586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5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3" t="5793" r="-3117" b="66723"/>
          <a:stretch/>
        </p:blipFill>
        <p:spPr>
          <a:xfrm>
            <a:off x="533400" y="1608084"/>
            <a:ext cx="4882116" cy="16780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Content Placeholder 6"/>
          <p:cNvSpPr txBox="1">
            <a:spLocks/>
          </p:cNvSpPr>
          <p:nvPr/>
        </p:nvSpPr>
        <p:spPr>
          <a:xfrm>
            <a:off x="5715000" y="1600200"/>
            <a:ext cx="3276600" cy="5181600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Arial"/>
              <a:buNone/>
            </a:pPr>
            <a:r>
              <a:rPr lang="en-US" sz="1800" dirty="0" smtClean="0">
                <a:latin typeface="+mn-lt"/>
              </a:rPr>
              <a:t>Select the category that best describes your issue from the drop down box. A second drop-down box may appear asking for additional information.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6B57D5B-00F0-49A7-B107-32B4CFB68E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6" name="Straight Arrow Connector 5"/>
          <p:cNvCxnSpPr>
            <a:stCxn id="18" idx="1"/>
          </p:cNvCxnSpPr>
          <p:nvPr/>
        </p:nvCxnSpPr>
        <p:spPr>
          <a:xfrm flipH="1">
            <a:off x="2819400" y="2247900"/>
            <a:ext cx="2596116" cy="1905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47715" y="435114"/>
            <a:ext cx="5315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OSSE Support Tool </a:t>
            </a:r>
            <a:r>
              <a:rPr lang="en-US" sz="4000" dirty="0" smtClean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prstClr val="white"/>
              </a:solidFill>
            </a:endParaRPr>
          </a:p>
        </p:txBody>
      </p:sp>
      <p:sp>
        <p:nvSpPr>
          <p:cNvPr id="18" name="Right Brace 17"/>
          <p:cNvSpPr/>
          <p:nvPr/>
        </p:nvSpPr>
        <p:spPr>
          <a:xfrm rot="10800000">
            <a:off x="5415516" y="1600200"/>
            <a:ext cx="304800" cy="12954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" t="20133" r="79305" b="51417"/>
          <a:stretch/>
        </p:blipFill>
        <p:spPr bwMode="auto">
          <a:xfrm>
            <a:off x="900666" y="3428999"/>
            <a:ext cx="3457575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26583" y="5334000"/>
            <a:ext cx="2057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3143250" y="5095874"/>
            <a:ext cx="304800" cy="1219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412901" y="5705474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552080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Assessments Issue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19647</TotalTime>
  <Words>1057</Words>
  <Application>Microsoft Office PowerPoint</Application>
  <PresentationFormat>On-screen Show (4:3)</PresentationFormat>
  <Paragraphs>147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OSSE Support Tool  </vt:lpstr>
      <vt:lpstr>OSSE Support Tool for Assessment in 2016</vt:lpstr>
      <vt:lpstr>Who to Call During Testing</vt:lpstr>
      <vt:lpstr>Examples of OST Use During Assessments</vt:lpstr>
      <vt:lpstr>OSSE Support Tool </vt:lpstr>
      <vt:lpstr>PowerPoint Presentation</vt:lpstr>
      <vt:lpstr>PowerPoint Presentation</vt:lpstr>
      <vt:lpstr>PowerPoint Presentation</vt:lpstr>
      <vt:lpstr>Summary of Assessment Topics in the OST</vt:lpstr>
      <vt:lpstr> OSSE Support Tool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OSSE Support Tool</vt:lpstr>
      <vt:lpstr>Who to Call During Testing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OSSE SUPPORT TOOL (OST)  New Users Guide</dc:title>
  <dc:creator>Dina</dc:creator>
  <cp:lastModifiedBy>ServUS</cp:lastModifiedBy>
  <cp:revision>68</cp:revision>
  <dcterms:created xsi:type="dcterms:W3CDTF">2014-09-23T15:09:14Z</dcterms:created>
  <dcterms:modified xsi:type="dcterms:W3CDTF">2016-03-09T16:29:14Z</dcterms:modified>
</cp:coreProperties>
</file>